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6"/>
  </p:notesMasterIdLst>
  <p:handoutMasterIdLst>
    <p:handoutMasterId r:id="rId57"/>
  </p:handoutMasterIdLst>
  <p:sldIdLst>
    <p:sldId id="567" r:id="rId2"/>
    <p:sldId id="589" r:id="rId3"/>
    <p:sldId id="590" r:id="rId4"/>
    <p:sldId id="591" r:id="rId5"/>
    <p:sldId id="614" r:id="rId6"/>
    <p:sldId id="613" r:id="rId7"/>
    <p:sldId id="617" r:id="rId8"/>
    <p:sldId id="260" r:id="rId9"/>
    <p:sldId id="261" r:id="rId10"/>
    <p:sldId id="262" r:id="rId11"/>
    <p:sldId id="615" r:id="rId12"/>
    <p:sldId id="616" r:id="rId13"/>
    <p:sldId id="619" r:id="rId14"/>
    <p:sldId id="620" r:id="rId15"/>
    <p:sldId id="623" r:id="rId16"/>
    <p:sldId id="621" r:id="rId17"/>
    <p:sldId id="593" r:id="rId18"/>
    <p:sldId id="601" r:id="rId19"/>
    <p:sldId id="603" r:id="rId20"/>
    <p:sldId id="597" r:id="rId21"/>
    <p:sldId id="594" r:id="rId22"/>
    <p:sldId id="618" r:id="rId23"/>
    <p:sldId id="275" r:id="rId24"/>
    <p:sldId id="276" r:id="rId25"/>
    <p:sldId id="610" r:id="rId26"/>
    <p:sldId id="278" r:id="rId27"/>
    <p:sldId id="279" r:id="rId28"/>
    <p:sldId id="280" r:id="rId29"/>
    <p:sldId id="281" r:id="rId30"/>
    <p:sldId id="282" r:id="rId31"/>
    <p:sldId id="283" r:id="rId32"/>
    <p:sldId id="284" r:id="rId33"/>
    <p:sldId id="285" r:id="rId34"/>
    <p:sldId id="286" r:id="rId35"/>
    <p:sldId id="287" r:id="rId36"/>
    <p:sldId id="288" r:id="rId37"/>
    <p:sldId id="290" r:id="rId38"/>
    <p:sldId id="604" r:id="rId39"/>
    <p:sldId id="605" r:id="rId40"/>
    <p:sldId id="606" r:id="rId41"/>
    <p:sldId id="607" r:id="rId42"/>
    <p:sldId id="609" r:id="rId43"/>
    <p:sldId id="611" r:id="rId44"/>
    <p:sldId id="325" r:id="rId45"/>
    <p:sldId id="612" r:id="rId46"/>
    <p:sldId id="333" r:id="rId47"/>
    <p:sldId id="334" r:id="rId48"/>
    <p:sldId id="335" r:id="rId49"/>
    <p:sldId id="336" r:id="rId50"/>
    <p:sldId id="337" r:id="rId51"/>
    <p:sldId id="339" r:id="rId52"/>
    <p:sldId id="340" r:id="rId53"/>
    <p:sldId id="341" r:id="rId54"/>
    <p:sldId id="342" r:id="rId5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avid A. Beck" initials="DAB" lastIdx="1" clrIdx="0"/>
  <p:cmAuthor id="2" name="David A. Beck" initials="DAB [2]" lastIdx="1" clrIdx="1"/>
  <p:cmAuthor id="3" name="David A. Beck" initials="DAB [2] [2]" lastIdx="1" clrIdx="2"/>
  <p:cmAuthor id="4" name="David A. Beck" initials="DAB [3]" lastIdx="1" clrIdx="3"/>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6E43CE"/>
    <a:srgbClr val="FFFFFF"/>
    <a:srgbClr val="0096FF"/>
    <a:srgbClr val="9E843B"/>
    <a:srgbClr val="DDB852"/>
    <a:srgbClr val="4F81BD"/>
    <a:srgbClr val="FF40FF"/>
    <a:srgbClr val="73FEF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85"/>
    <p:restoredTop sz="83016" autoAdjust="0"/>
  </p:normalViewPr>
  <p:slideViewPr>
    <p:cSldViewPr snapToGrid="0" snapToObjects="1">
      <p:cViewPr varScale="1">
        <p:scale>
          <a:sx n="85" d="100"/>
          <a:sy n="85" d="100"/>
        </p:scale>
        <p:origin x="1016" y="16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commentAuthors" Target="commentAuthors.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handoutMaster" Target="handoutMasters/handout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227DD7B-2448-2541-AAB9-DBC91E31B327}" type="datetimeFigureOut">
              <a:rPr lang="en-US" smtClean="0"/>
              <a:t>1/4/21</a:t>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C8E3131-3C16-194D-BD5A-6951E85A0BC3}" type="slidenum">
              <a:rPr lang="en-US" smtClean="0"/>
              <a:t>‹#›</a:t>
            </a:fld>
            <a:endParaRPr lang="en-US" dirty="0"/>
          </a:p>
        </p:txBody>
      </p:sp>
    </p:spTree>
    <p:extLst>
      <p:ext uri="{BB962C8B-B14F-4D97-AF65-F5344CB8AC3E}">
        <p14:creationId xmlns:p14="http://schemas.microsoft.com/office/powerpoint/2010/main" val="8399050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8F62E20-B1AA-3442-B8F1-F4A56998389D}" type="datetimeFigureOut">
              <a:rPr lang="en-US" smtClean="0"/>
              <a:t>1/4/21</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0C4E4C1-AC8F-D74E-8D15-CAC414F5A92D}" type="slidenum">
              <a:rPr lang="en-US" smtClean="0"/>
              <a:t>‹#›</a:t>
            </a:fld>
            <a:endParaRPr lang="en-US" dirty="0"/>
          </a:p>
        </p:txBody>
      </p:sp>
    </p:spTree>
    <p:extLst>
      <p:ext uri="{BB962C8B-B14F-4D97-AF65-F5344CB8AC3E}">
        <p14:creationId xmlns:p14="http://schemas.microsoft.com/office/powerpoint/2010/main" val="717042424"/>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8" Type="http://schemas.openxmlformats.org/officeDocument/2006/relationships/hyperlink" Target="https://en.wikipedia.org/wiki/Computer#cite_note-FOOTNOTEEvans201839-38" TargetMode="External"/><Relationship Id="rId3" Type="http://schemas.openxmlformats.org/officeDocument/2006/relationships/hyperlink" Target="https://en.wikipedia.org/wiki/Microsecond" TargetMode="External"/><Relationship Id="rId7" Type="http://schemas.openxmlformats.org/officeDocument/2006/relationships/hyperlink" Target="https://en.wikipedia.org/wiki/Stored_program" TargetMode="External"/><Relationship Id="rId12" Type="http://schemas.openxmlformats.org/officeDocument/2006/relationships/hyperlink" Target="https://en.wikipedia.org/wiki/Computer#cite_note-Eniac-40" TargetMode="External"/><Relationship Id="rId2" Type="http://schemas.openxmlformats.org/officeDocument/2006/relationships/slide" Target="../slides/slide11.xml"/><Relationship Id="rId1" Type="http://schemas.openxmlformats.org/officeDocument/2006/relationships/notesMaster" Target="../notesMasters/notesMaster1.xml"/><Relationship Id="rId6" Type="http://schemas.openxmlformats.org/officeDocument/2006/relationships/hyperlink" Target="https://en.wikipedia.org/wiki/Turing-complete" TargetMode="External"/><Relationship Id="rId11" Type="http://schemas.openxmlformats.org/officeDocument/2006/relationships/hyperlink" Target="https://en.wikipedia.org/wiki/J._Presper_Eckert" TargetMode="External"/><Relationship Id="rId5" Type="http://schemas.openxmlformats.org/officeDocument/2006/relationships/hyperlink" Target="https://en.wikipedia.org/wiki/Computer#cite_note-37" TargetMode="External"/><Relationship Id="rId10" Type="http://schemas.openxmlformats.org/officeDocument/2006/relationships/hyperlink" Target="https://en.wikipedia.org/wiki/John_Mauchly" TargetMode="External"/><Relationship Id="rId4" Type="http://schemas.openxmlformats.org/officeDocument/2006/relationships/hyperlink" Target="https://en.wikipedia.org/wiki/ENIAC" TargetMode="External"/><Relationship Id="rId9" Type="http://schemas.openxmlformats.org/officeDocument/2006/relationships/hyperlink" Target="https://en.wikipedia.org/wiki/Computer#cite_note-FOOTNOTELight1999459-39"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SEDS portion of the class, we mostly focus on structure rather than content: knowing how to interact with the Shell, getting familiar with </a:t>
            </a:r>
            <a:r>
              <a:rPr lang="en-US" dirty="0" err="1"/>
              <a:t>Github</a:t>
            </a:r>
            <a:r>
              <a:rPr lang="en-US" dirty="0"/>
              <a:t> tools, etc. But in the DSMCER lectures, we’re going to focus more on content: on solving particular problems with the tools we learn about in SEDS. Know, the DSMCER material is also a set of tools that can be applied to a wide set of problems: and we aren’t going to get too mired down in any one domain science. But there is a difference.</a:t>
            </a:r>
          </a:p>
          <a:p>
            <a:endParaRPr lang="en-US" dirty="0"/>
          </a:p>
          <a:p>
            <a:r>
              <a:rPr lang="en-US" dirty="0"/>
              <a:t>Let me tell you about my experience with data science. I came to the University of Washington with absolutely no idea what “data science” meant. I had a little </a:t>
            </a:r>
            <a:r>
              <a:rPr lang="en-US" dirty="0" err="1"/>
              <a:t>MatLab</a:t>
            </a:r>
            <a:r>
              <a:rPr lang="en-US" dirty="0"/>
              <a:t> coding experience, but I found any type of computational work outright intimidating. So maybe a lot like you. And when I got started with programming, I was a little impatient with all this SEDS stuff. All this git add, git commit, git pull– it added nothing of value to my immediate problem! It didn’t help me analyze my data, etc. It only came over time working in the eScience Institute with data scientists that I began to see its value. So don’t give up yet. </a:t>
            </a:r>
          </a:p>
          <a:p>
            <a:endParaRPr lang="en-US" dirty="0"/>
          </a:p>
          <a:p>
            <a:r>
              <a:rPr lang="en-US" dirty="0"/>
              <a:t>Today, we’re going to focus on a subset of problems within data science, what we’re referring to as data visualization. So making pretty graphs. Kind of a fun one right?</a:t>
            </a:r>
          </a:p>
          <a:p>
            <a:endParaRPr lang="en-US" dirty="0"/>
          </a:p>
          <a:p>
            <a:r>
              <a:rPr lang="en-US" dirty="0"/>
              <a:t>By the end of today, I want you to feel comfortable using a few basic tools within three Python packages (Pandas, Matplotlib, and Seaborn) that can help you make some simple graphs.</a:t>
            </a:r>
          </a:p>
          <a:p>
            <a:r>
              <a:rPr lang="en-US" dirty="0"/>
              <a:t>I was you to feel comfortable accessing reference materials online to do more complex operations to make your graphs even prettier.</a:t>
            </a:r>
          </a:p>
          <a:p>
            <a:r>
              <a:rPr lang="en-US" dirty="0"/>
              <a:t>And I want to give you a few guiding principles when designing figures, plots, and graphs.</a:t>
            </a:r>
          </a:p>
          <a:p>
            <a:endParaRPr lang="en-US" dirty="0"/>
          </a:p>
          <a:p>
            <a:r>
              <a:rPr lang="en-US" dirty="0"/>
              <a:t>And ultimately, I want to convince you that you can and should try making your plots with Python instead of alternatives such as Excel or more sophisticated programs like GraphPad. </a:t>
            </a:r>
          </a:p>
        </p:txBody>
      </p:sp>
      <p:sp>
        <p:nvSpPr>
          <p:cNvPr id="4" name="Slide Number Placeholder 3"/>
          <p:cNvSpPr>
            <a:spLocks noGrp="1"/>
          </p:cNvSpPr>
          <p:nvPr>
            <p:ph type="sldNum" sz="quarter" idx="10"/>
          </p:nvPr>
        </p:nvSpPr>
        <p:spPr/>
        <p:txBody>
          <a:bodyPr/>
          <a:lstStyle/>
          <a:p>
            <a:fld id="{90C4E4C1-AC8F-D74E-8D15-CAC414F5A92D}" type="slidenum">
              <a:rPr lang="en-US" smtClean="0"/>
              <a:t>1</a:t>
            </a:fld>
            <a:endParaRPr lang="en-US"/>
          </a:p>
        </p:txBody>
      </p:sp>
    </p:spTree>
    <p:extLst>
      <p:ext uri="{BB962C8B-B14F-4D97-AF65-F5344CB8AC3E}">
        <p14:creationId xmlns:p14="http://schemas.microsoft.com/office/powerpoint/2010/main" val="16749219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0C4E4C1-AC8F-D74E-8D15-CAC414F5A92D}" type="slidenum">
              <a:rPr lang="en-US" smtClean="0"/>
              <a:t>2</a:t>
            </a:fld>
            <a:endParaRPr lang="en-US"/>
          </a:p>
        </p:txBody>
      </p:sp>
    </p:spTree>
    <p:extLst>
      <p:ext uri="{BB962C8B-B14F-4D97-AF65-F5344CB8AC3E}">
        <p14:creationId xmlns:p14="http://schemas.microsoft.com/office/powerpoint/2010/main" val="16002771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0C4E4C1-AC8F-D74E-8D15-CAC414F5A92D}" type="slidenum">
              <a:rPr lang="en-US" smtClean="0"/>
              <a:t>9</a:t>
            </a:fld>
            <a:endParaRPr lang="en-US"/>
          </a:p>
        </p:txBody>
      </p:sp>
    </p:spTree>
    <p:extLst>
      <p:ext uri="{BB962C8B-B14F-4D97-AF65-F5344CB8AC3E}">
        <p14:creationId xmlns:p14="http://schemas.microsoft.com/office/powerpoint/2010/main" val="324868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0C4E4C1-AC8F-D74E-8D15-CAC414F5A92D}" type="slidenum">
              <a:rPr lang="en-US" smtClean="0"/>
              <a:t>10</a:t>
            </a:fld>
            <a:endParaRPr lang="en-US"/>
          </a:p>
        </p:txBody>
      </p:sp>
    </p:spTree>
    <p:extLst>
      <p:ext uri="{BB962C8B-B14F-4D97-AF65-F5344CB8AC3E}">
        <p14:creationId xmlns:p14="http://schemas.microsoft.com/office/powerpoint/2010/main" val="23768466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RAM 1963</a:t>
            </a:r>
          </a:p>
          <a:p>
            <a:r>
              <a:rPr lang="en-US" dirty="0"/>
              <a:t>The basic machine cycle was 200 </a:t>
            </a:r>
            <a:r>
              <a:rPr lang="en-US" dirty="0">
                <a:hlinkClick r:id="rId3" tooltip="Microsecond"/>
              </a:rPr>
              <a:t>microseconds</a:t>
            </a:r>
            <a:r>
              <a:rPr lang="en-US" dirty="0"/>
              <a:t> (20 cycles of the 100 kHz clock in the cycling unit), or 5,000 cycles per second for operations on the 10-digit numbers. In one of these cycles, ENIAC could write a number to a register, read a number from a register, or add/subtract two numbers. </a:t>
            </a:r>
          </a:p>
          <a:p>
            <a:r>
              <a:rPr lang="en-US" dirty="0"/>
              <a:t>The </a:t>
            </a:r>
            <a:r>
              <a:rPr lang="en-US" dirty="0">
                <a:hlinkClick r:id="rId4" tooltip="ENIAC"/>
              </a:rPr>
              <a:t>ENIAC</a:t>
            </a:r>
            <a:r>
              <a:rPr lang="en-US" baseline="30000" dirty="0">
                <a:hlinkClick r:id="rId5"/>
              </a:rPr>
              <a:t>[37]</a:t>
            </a:r>
            <a:r>
              <a:rPr lang="en-US" dirty="0"/>
              <a:t> (Electronic Numerical Integrator and Computer) was the first electronic programmable computer built in the U.S. Although the ENIAC was similar to the Colossus, it was much faster, more flexible, and it was </a:t>
            </a:r>
            <a:r>
              <a:rPr lang="en-US" dirty="0">
                <a:hlinkClick r:id="rId6"/>
              </a:rPr>
              <a:t>Turing-complete</a:t>
            </a:r>
            <a:r>
              <a:rPr lang="en-US" dirty="0"/>
              <a:t>. Like the Colossus, a "program" on the ENIAC was defined by the states of its patch cables and switches, a far cry from the </a:t>
            </a:r>
            <a:r>
              <a:rPr lang="en-US" dirty="0">
                <a:hlinkClick r:id="rId7" tooltip="Stored program"/>
              </a:rPr>
              <a:t>stored program</a:t>
            </a:r>
            <a:r>
              <a:rPr lang="en-US" dirty="0"/>
              <a:t> electronic machines that came later. Once a program was written, it had to be mechanically set into the machine with manual resetting of plugs and switches. The programmers of the ENIAC were six women, often known collectively as the "ENIAC girls".</a:t>
            </a:r>
            <a:r>
              <a:rPr lang="en-US" baseline="30000" dirty="0">
                <a:hlinkClick r:id="rId8"/>
              </a:rPr>
              <a:t>[38]</a:t>
            </a:r>
            <a:r>
              <a:rPr lang="en-US" baseline="30000" dirty="0">
                <a:hlinkClick r:id="rId9"/>
              </a:rPr>
              <a:t>[39]</a:t>
            </a:r>
            <a:r>
              <a:rPr lang="en-US" dirty="0"/>
              <a:t> </a:t>
            </a:r>
          </a:p>
          <a:p>
            <a:r>
              <a:rPr lang="en-US" dirty="0"/>
              <a:t>It combined the high speed of electronics with the ability to be programmed for many complex problems. It could add or subtract 5000 times a second, a thousand times faster than any other machine. It also had modules to multiply, divide, and square root. High speed memory was limited to 20 words (about 80 bytes). Built under the direction of </a:t>
            </a:r>
            <a:r>
              <a:rPr lang="en-US" dirty="0">
                <a:hlinkClick r:id="rId10" tooltip="John Mauchly"/>
              </a:rPr>
              <a:t>John Mauchly</a:t>
            </a:r>
            <a:r>
              <a:rPr lang="en-US" dirty="0"/>
              <a:t> and </a:t>
            </a:r>
            <a:r>
              <a:rPr lang="en-US" dirty="0">
                <a:hlinkClick r:id="rId11" tooltip="J. Presper Eckert"/>
              </a:rPr>
              <a:t>J. Presper Eckert</a:t>
            </a:r>
            <a:r>
              <a:rPr lang="en-US" dirty="0"/>
              <a:t> at the University of Pennsylvania, ENIAC's development and construction lasted from 1943 to full operation at the end of 1945. The machine was huge, weighing 30 tons, using 200 kilowatts of electric power and contained over 18,000 vacuum tubes, 1,500 relays, and hundreds of thousands of resistors, capacitors, and inductors.</a:t>
            </a:r>
            <a:r>
              <a:rPr lang="en-US" baseline="30000" dirty="0">
                <a:hlinkClick r:id="rId12"/>
              </a:rPr>
              <a:t>[40]</a:t>
            </a:r>
            <a:r>
              <a:rPr lang="en-US" dirty="0"/>
              <a:t> </a:t>
            </a:r>
          </a:p>
          <a:p>
            <a:endParaRPr lang="en-US" dirty="0"/>
          </a:p>
        </p:txBody>
      </p:sp>
      <p:sp>
        <p:nvSpPr>
          <p:cNvPr id="4" name="Slide Number Placeholder 3"/>
          <p:cNvSpPr>
            <a:spLocks noGrp="1"/>
          </p:cNvSpPr>
          <p:nvPr>
            <p:ph type="sldNum" sz="quarter" idx="5"/>
          </p:nvPr>
        </p:nvSpPr>
        <p:spPr/>
        <p:txBody>
          <a:bodyPr/>
          <a:lstStyle/>
          <a:p>
            <a:fld id="{90C4E4C1-AC8F-D74E-8D15-CAC414F5A92D}" type="slidenum">
              <a:rPr lang="en-US" smtClean="0"/>
              <a:t>11</a:t>
            </a:fld>
            <a:endParaRPr lang="en-US" dirty="0"/>
          </a:p>
        </p:txBody>
      </p:sp>
    </p:spTree>
    <p:extLst>
      <p:ext uri="{BB962C8B-B14F-4D97-AF65-F5344CB8AC3E}">
        <p14:creationId xmlns:p14="http://schemas.microsoft.com/office/powerpoint/2010/main" val="32113538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0C4E4C1-AC8F-D74E-8D15-CAC414F5A92D}" type="slidenum">
              <a:rPr lang="en-US" smtClean="0"/>
              <a:t>32</a:t>
            </a:fld>
            <a:endParaRPr lang="en-US"/>
          </a:p>
        </p:txBody>
      </p:sp>
    </p:spTree>
    <p:extLst>
      <p:ext uri="{BB962C8B-B14F-4D97-AF65-F5344CB8AC3E}">
        <p14:creationId xmlns:p14="http://schemas.microsoft.com/office/powerpoint/2010/main" val="40488385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0C4E4C1-AC8F-D74E-8D15-CAC414F5A92D}" type="slidenum">
              <a:rPr lang="en-US" smtClean="0"/>
              <a:t>38</a:t>
            </a:fld>
            <a:endParaRPr lang="en-US" dirty="0"/>
          </a:p>
        </p:txBody>
      </p:sp>
    </p:spTree>
    <p:extLst>
      <p:ext uri="{BB962C8B-B14F-4D97-AF65-F5344CB8AC3E}">
        <p14:creationId xmlns:p14="http://schemas.microsoft.com/office/powerpoint/2010/main" val="34011890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0C4E4C1-AC8F-D74E-8D15-CAC414F5A92D}" type="slidenum">
              <a:rPr lang="en-US" smtClean="0"/>
              <a:t>44</a:t>
            </a:fld>
            <a:endParaRPr lang="en-US" dirty="0"/>
          </a:p>
        </p:txBody>
      </p:sp>
    </p:spTree>
    <p:extLst>
      <p:ext uri="{BB962C8B-B14F-4D97-AF65-F5344CB8AC3E}">
        <p14:creationId xmlns:p14="http://schemas.microsoft.com/office/powerpoint/2010/main" val="34933200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lvl1pPr>
              <a:defRPr sz="4200" b="1" i="0">
                <a:solidFill>
                  <a:schemeClr val="tx1">
                    <a:lumMod val="85000"/>
                    <a:lumOff val="15000"/>
                  </a:schemeClr>
                </a:solidFill>
                <a:latin typeface="Avenir Next" panose="020B0503020202020204" pitchFamily="34" charset="0"/>
                <a:ea typeface="Helvetica Neue" panose="02000503000000020004" pitchFamily="2" charset="0"/>
                <a:cs typeface="Helvetica Neue" panose="02000503000000020004" pitchFamily="2" charset="0"/>
              </a:defRPr>
            </a:lvl1p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b="0" i="0">
                <a:solidFill>
                  <a:schemeClr val="tx1">
                    <a:tint val="75000"/>
                  </a:schemeClr>
                </a:solidFill>
                <a:latin typeface="Lato Light" panose="020F0502020204030203" pitchFamily="34" charset="0"/>
                <a:ea typeface="Lato Light" panose="020F0502020204030203" pitchFamily="34" charset="0"/>
                <a:cs typeface="Lato Light" panose="020F0502020204030203"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a:defRPr b="0" i="0">
                <a:latin typeface="Helvetica Neue Light" panose="02000403000000020004" pitchFamily="2" charset="0"/>
                <a:ea typeface="Helvetica Neue Light" panose="02000403000000020004" pitchFamily="2" charset="0"/>
              </a:defRPr>
            </a:lvl1pPr>
          </a:lstStyle>
          <a:p>
            <a:fld id="{2691D6E4-0F7A-0249-86EF-226720E50E4C}" type="datetimeFigureOut">
              <a:rPr lang="en-US" smtClean="0"/>
              <a:pPr/>
              <a:t>1/4/21</a:t>
            </a:fld>
            <a:endParaRPr lang="en-US" dirty="0">
              <a:latin typeface="Helvetica Neue Light" panose="02000403000000020004" pitchFamily="2" charset="0"/>
              <a:ea typeface="Helvetica Neue Light" panose="02000403000000020004" pitchFamily="2" charset="0"/>
            </a:endParaRPr>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a:defRPr b="0" i="0">
                <a:latin typeface="Helvetica Neue Light" panose="02000403000000020004" pitchFamily="2" charset="0"/>
                <a:ea typeface="Helvetica Neue Light" panose="02000403000000020004" pitchFamily="2" charset="0"/>
              </a:defRPr>
            </a:lvl1pPr>
          </a:lstStyle>
          <a:p>
            <a:endParaRPr lang="en-US" dirty="0">
              <a:latin typeface="Helvetica Neue Light" panose="02000403000000020004" pitchFamily="2" charset="0"/>
              <a:ea typeface="Helvetica Neue Light" panose="02000403000000020004" pitchFamily="2" charset="0"/>
            </a:endParaRPr>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lvl1pPr>
              <a:defRPr b="0" i="0">
                <a:latin typeface="Helvetica Neue Light" panose="02000403000000020004" pitchFamily="2" charset="0"/>
                <a:ea typeface="Helvetica Neue Light" panose="02000403000000020004" pitchFamily="2" charset="0"/>
              </a:defRPr>
            </a:lvl1pPr>
          </a:lstStyle>
          <a:p>
            <a:fld id="{A21BFB9B-0ABF-8B4C-91F4-72B72B54D941}" type="slidenum">
              <a:rPr lang="en-US" smtClean="0"/>
              <a:pPr/>
              <a:t>‹#›</a:t>
            </a:fld>
            <a:endParaRPr lang="en-US" dirty="0">
              <a:latin typeface="Helvetica Neue Light" panose="02000403000000020004" pitchFamily="2" charset="0"/>
              <a:ea typeface="Helvetica Neue Light" panose="02000403000000020004" pitchFamily="2" charset="0"/>
            </a:endParaRPr>
          </a:p>
        </p:txBody>
      </p:sp>
    </p:spTree>
    <p:extLst>
      <p:ext uri="{BB962C8B-B14F-4D97-AF65-F5344CB8AC3E}">
        <p14:creationId xmlns:p14="http://schemas.microsoft.com/office/powerpoint/2010/main" val="39593713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2691D6E4-0F7A-0249-86EF-226720E50E4C}" type="datetimeFigureOut">
              <a:rPr lang="en-US" smtClean="0"/>
              <a:t>1/4/21</a:t>
            </a:fld>
            <a:endParaRPr lang="en-US" dirty="0"/>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A21BFB9B-0ABF-8B4C-91F4-72B72B54D941}" type="slidenum">
              <a:rPr lang="en-US" smtClean="0"/>
              <a:t>‹#›</a:t>
            </a:fld>
            <a:endParaRPr lang="en-US" dirty="0"/>
          </a:p>
        </p:txBody>
      </p:sp>
    </p:spTree>
    <p:extLst>
      <p:ext uri="{BB962C8B-B14F-4D97-AF65-F5344CB8AC3E}">
        <p14:creationId xmlns:p14="http://schemas.microsoft.com/office/powerpoint/2010/main" val="21126091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2691D6E4-0F7A-0249-86EF-226720E50E4C}" type="datetimeFigureOut">
              <a:rPr lang="en-US" smtClean="0"/>
              <a:t>1/4/21</a:t>
            </a:fld>
            <a:endParaRPr lang="en-US" dirty="0"/>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A21BFB9B-0ABF-8B4C-91F4-72B72B54D941}" type="slidenum">
              <a:rPr lang="en-US" smtClean="0"/>
              <a:t>‹#›</a:t>
            </a:fld>
            <a:endParaRPr lang="en-US" dirty="0"/>
          </a:p>
        </p:txBody>
      </p:sp>
    </p:spTree>
    <p:extLst>
      <p:ext uri="{BB962C8B-B14F-4D97-AF65-F5344CB8AC3E}">
        <p14:creationId xmlns:p14="http://schemas.microsoft.com/office/powerpoint/2010/main" val="12459918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32370"/>
          </a:xfrm>
        </p:spPr>
        <p:txBody>
          <a:bodyPr/>
          <a:lstStyle>
            <a:lvl1pPr>
              <a:defRPr sz="3500" b="1" i="0">
                <a:solidFill>
                  <a:schemeClr val="tx1">
                    <a:lumMod val="85000"/>
                    <a:lumOff val="15000"/>
                  </a:schemeClr>
                </a:solidFill>
                <a:latin typeface="Avenir Next" panose="020B0503020202020204" pitchFamily="34" charset="0"/>
              </a:defRPr>
            </a:lvl1pPr>
          </a:lstStyle>
          <a:p>
            <a:r>
              <a:rPr lang="en-US" dirty="0"/>
              <a:t>Click to edit Master title style</a:t>
            </a:r>
          </a:p>
        </p:txBody>
      </p:sp>
      <p:sp>
        <p:nvSpPr>
          <p:cNvPr id="3" name="Content Placeholder 2"/>
          <p:cNvSpPr>
            <a:spLocks noGrp="1"/>
          </p:cNvSpPr>
          <p:nvPr>
            <p:ph idx="1"/>
          </p:nvPr>
        </p:nvSpPr>
        <p:spPr>
          <a:xfrm>
            <a:off x="457200" y="1664303"/>
            <a:ext cx="8229600" cy="5057172"/>
          </a:xfrm>
        </p:spPr>
        <p:txBody>
          <a:bodyPr/>
          <a:lstStyle>
            <a:lvl1pPr>
              <a:defRPr sz="2400" b="0" i="0">
                <a:latin typeface="Lato" panose="020F0502020204030203" pitchFamily="34" charset="0"/>
                <a:ea typeface="Lato" panose="020F0502020204030203" pitchFamily="34" charset="0"/>
                <a:cs typeface="Lato" panose="020F0502020204030203" pitchFamily="34" charset="0"/>
              </a:defRPr>
            </a:lvl1pPr>
            <a:lvl2pPr>
              <a:defRPr sz="2200" b="0" i="0">
                <a:latin typeface="Lato" panose="020F0502020204030203" pitchFamily="34" charset="0"/>
                <a:ea typeface="Lato" panose="020F0502020204030203" pitchFamily="34" charset="0"/>
                <a:cs typeface="Lato" panose="020F0502020204030203" pitchFamily="34" charset="0"/>
              </a:defRPr>
            </a:lvl2pPr>
            <a:lvl3pPr>
              <a:defRPr b="0" i="0">
                <a:latin typeface="Lato" panose="020F0502020204030203" pitchFamily="34" charset="0"/>
                <a:ea typeface="Lato" panose="020F0502020204030203" pitchFamily="34" charset="0"/>
                <a:cs typeface="Lato" panose="020F0502020204030203" pitchFamily="34" charset="0"/>
              </a:defRPr>
            </a:lvl3pPr>
            <a:lvl4pPr>
              <a:defRPr b="0" i="0">
                <a:latin typeface="Lato" panose="020F0502020204030203" pitchFamily="34" charset="0"/>
                <a:ea typeface="Lato" panose="020F0502020204030203" pitchFamily="34" charset="0"/>
                <a:cs typeface="Lato" panose="020F0502020204030203" pitchFamily="34" charset="0"/>
              </a:defRPr>
            </a:lvl4pPr>
            <a:lvl5pPr>
              <a:defRPr b="0" i="0">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a:defRPr b="0" i="0">
                <a:latin typeface="Helvetica Neue Light" panose="02000403000000020004" pitchFamily="2" charset="0"/>
                <a:ea typeface="Helvetica Neue Light" panose="02000403000000020004" pitchFamily="2" charset="0"/>
              </a:defRPr>
            </a:lvl1pPr>
          </a:lstStyle>
          <a:p>
            <a:fld id="{2691D6E4-0F7A-0249-86EF-226720E50E4C}" type="datetimeFigureOut">
              <a:rPr lang="en-US" smtClean="0"/>
              <a:pPr/>
              <a:t>1/4/21</a:t>
            </a:fld>
            <a:endParaRPr lang="en-US" dirty="0">
              <a:latin typeface="Helvetica Neue Light" panose="02000403000000020004" pitchFamily="2" charset="0"/>
              <a:ea typeface="Helvetica Neue Light" panose="02000403000000020004" pitchFamily="2" charset="0"/>
            </a:endParaRPr>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a:defRPr b="0" i="0">
                <a:latin typeface="Helvetica Neue Light" panose="02000403000000020004" pitchFamily="2" charset="0"/>
                <a:ea typeface="Helvetica Neue Light" panose="02000403000000020004" pitchFamily="2" charset="0"/>
              </a:defRPr>
            </a:lvl1pPr>
          </a:lstStyle>
          <a:p>
            <a:endParaRPr lang="en-US" dirty="0">
              <a:latin typeface="Helvetica Neue Light" panose="02000403000000020004" pitchFamily="2" charset="0"/>
              <a:ea typeface="Helvetica Neue Light" panose="02000403000000020004" pitchFamily="2" charset="0"/>
            </a:endParaRPr>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lvl1pPr>
              <a:defRPr b="0" i="0">
                <a:latin typeface="Helvetica Neue Light" panose="02000403000000020004" pitchFamily="2" charset="0"/>
                <a:ea typeface="Helvetica Neue Light" panose="02000403000000020004" pitchFamily="2" charset="0"/>
              </a:defRPr>
            </a:lvl1pPr>
          </a:lstStyle>
          <a:p>
            <a:fld id="{A21BFB9B-0ABF-8B4C-91F4-72B72B54D941}" type="slidenum">
              <a:rPr lang="en-US" smtClean="0"/>
              <a:pPr/>
              <a:t>‹#›</a:t>
            </a:fld>
            <a:endParaRPr lang="en-US" dirty="0">
              <a:latin typeface="Helvetica Neue Light" panose="02000403000000020004" pitchFamily="2" charset="0"/>
              <a:ea typeface="Helvetica Neue Light" panose="02000403000000020004" pitchFamily="2" charset="0"/>
            </a:endParaRPr>
          </a:p>
        </p:txBody>
      </p:sp>
    </p:spTree>
    <p:extLst>
      <p:ext uri="{BB962C8B-B14F-4D97-AF65-F5344CB8AC3E}">
        <p14:creationId xmlns:p14="http://schemas.microsoft.com/office/powerpoint/2010/main" val="31598543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2691D6E4-0F7A-0249-86EF-226720E50E4C}" type="datetimeFigureOut">
              <a:rPr lang="en-US" smtClean="0"/>
              <a:t>1/4/21</a:t>
            </a:fld>
            <a:endParaRPr lang="en-US" dirty="0"/>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A21BFB9B-0ABF-8B4C-91F4-72B72B54D941}" type="slidenum">
              <a:rPr lang="en-US" smtClean="0"/>
              <a:t>‹#›</a:t>
            </a:fld>
            <a:endParaRPr lang="en-US" dirty="0"/>
          </a:p>
        </p:txBody>
      </p:sp>
    </p:spTree>
    <p:extLst>
      <p:ext uri="{BB962C8B-B14F-4D97-AF65-F5344CB8AC3E}">
        <p14:creationId xmlns:p14="http://schemas.microsoft.com/office/powerpoint/2010/main" val="6815077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b="0" i="0">
                <a:latin typeface="Lato Light" panose="020F0502020204030203" pitchFamily="34" charset="0"/>
                <a:ea typeface="Lato Light" panose="020F0502020204030203" pitchFamily="34" charset="0"/>
                <a:cs typeface="Lato Light" panose="020F0502020204030203" pitchFamily="34" charset="0"/>
              </a:defRPr>
            </a:lvl1pPr>
            <a:lvl2pPr>
              <a:defRPr sz="2400" b="0" i="0">
                <a:latin typeface="Lato Light" panose="020F0502020204030203" pitchFamily="34" charset="0"/>
                <a:ea typeface="Lato Light" panose="020F0502020204030203" pitchFamily="34" charset="0"/>
                <a:cs typeface="Lato Light" panose="020F0502020204030203" pitchFamily="34" charset="0"/>
              </a:defRPr>
            </a:lvl2pPr>
            <a:lvl3pPr>
              <a:defRPr sz="2000" b="0" i="0">
                <a:latin typeface="Lato Light" panose="020F0502020204030203" pitchFamily="34" charset="0"/>
                <a:ea typeface="Lato Light" panose="020F0502020204030203" pitchFamily="34" charset="0"/>
                <a:cs typeface="Lato Light" panose="020F0502020204030203" pitchFamily="34" charset="0"/>
              </a:defRPr>
            </a:lvl3pPr>
            <a:lvl4pPr>
              <a:defRPr sz="1800" b="0" i="0">
                <a:latin typeface="Lato Light" panose="020F0502020204030203" pitchFamily="34" charset="0"/>
                <a:ea typeface="Lato Light" panose="020F0502020204030203" pitchFamily="34" charset="0"/>
                <a:cs typeface="Lato Light" panose="020F0502020204030203" pitchFamily="34" charset="0"/>
              </a:defRPr>
            </a:lvl4pPr>
            <a:lvl5pPr>
              <a:defRPr sz="1800" b="0" i="0">
                <a:latin typeface="Lato Light" panose="020F0502020204030203" pitchFamily="34" charset="0"/>
                <a:ea typeface="Lato Light" panose="020F0502020204030203" pitchFamily="34" charset="0"/>
                <a:cs typeface="Lato Light" panose="020F0502020204030203" pitchFamily="34" charset="0"/>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b="0" i="0">
                <a:latin typeface="Lato Light" panose="020F0502020204030203" pitchFamily="34" charset="0"/>
                <a:ea typeface="Lato Light" panose="020F0502020204030203" pitchFamily="34" charset="0"/>
                <a:cs typeface="Lato Light" panose="020F0502020204030203" pitchFamily="34" charset="0"/>
              </a:defRPr>
            </a:lvl1pPr>
            <a:lvl2pPr>
              <a:defRPr sz="2400" b="0" i="0">
                <a:latin typeface="Lato Light" panose="020F0502020204030203" pitchFamily="34" charset="0"/>
                <a:ea typeface="Lato Light" panose="020F0502020204030203" pitchFamily="34" charset="0"/>
                <a:cs typeface="Lato Light" panose="020F0502020204030203" pitchFamily="34" charset="0"/>
              </a:defRPr>
            </a:lvl2pPr>
            <a:lvl3pPr>
              <a:defRPr sz="2000" b="0" i="0">
                <a:latin typeface="Lato Light" panose="020F0502020204030203" pitchFamily="34" charset="0"/>
                <a:ea typeface="Lato Light" panose="020F0502020204030203" pitchFamily="34" charset="0"/>
                <a:cs typeface="Lato Light" panose="020F0502020204030203" pitchFamily="34" charset="0"/>
              </a:defRPr>
            </a:lvl3pPr>
            <a:lvl4pPr>
              <a:defRPr sz="1800" b="0" i="0">
                <a:latin typeface="Lato Light" panose="020F0502020204030203" pitchFamily="34" charset="0"/>
                <a:ea typeface="Lato Light" panose="020F0502020204030203" pitchFamily="34" charset="0"/>
                <a:cs typeface="Lato Light" panose="020F0502020204030203" pitchFamily="34" charset="0"/>
              </a:defRPr>
            </a:lvl4pPr>
            <a:lvl5pPr>
              <a:defRPr sz="1800" b="0" i="0">
                <a:latin typeface="Lato Light" panose="020F0502020204030203" pitchFamily="34" charset="0"/>
                <a:ea typeface="Lato Light" panose="020F0502020204030203" pitchFamily="34" charset="0"/>
                <a:cs typeface="Lato Light" panose="020F0502020204030203" pitchFamily="34" charset="0"/>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457200" y="6356350"/>
            <a:ext cx="2133600" cy="365125"/>
          </a:xfrm>
          <a:prstGeom prst="rect">
            <a:avLst/>
          </a:prstGeom>
        </p:spPr>
        <p:txBody>
          <a:bodyPr/>
          <a:lstStyle>
            <a:lvl1pPr>
              <a:defRPr b="0" i="0">
                <a:latin typeface="Lato Light" panose="020F0502020204030203" pitchFamily="34" charset="0"/>
                <a:ea typeface="Lato Light" panose="020F0502020204030203" pitchFamily="34" charset="0"/>
                <a:cs typeface="Lato Light" panose="020F0502020204030203" pitchFamily="34" charset="0"/>
              </a:defRPr>
            </a:lvl1pPr>
          </a:lstStyle>
          <a:p>
            <a:fld id="{2691D6E4-0F7A-0249-86EF-226720E50E4C}" type="datetimeFigureOut">
              <a:rPr lang="en-US" smtClean="0"/>
              <a:pPr/>
              <a:t>1/4/21</a:t>
            </a:fld>
            <a:endParaRPr lang="en-US" dirty="0">
              <a:latin typeface="Lato Light" panose="020F0502020204030203" pitchFamily="34" charset="0"/>
              <a:ea typeface="Lato Light" panose="020F0502020204030203" pitchFamily="34" charset="0"/>
              <a:cs typeface="Lato Light" panose="020F0502020204030203" pitchFamily="34" charset="0"/>
            </a:endParaRPr>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lvl1pPr>
              <a:defRPr b="0" i="0">
                <a:latin typeface="Lato Light" panose="020F0502020204030203" pitchFamily="34" charset="0"/>
                <a:ea typeface="Lato Light" panose="020F0502020204030203" pitchFamily="34" charset="0"/>
                <a:cs typeface="Lato Light" panose="020F0502020204030203" pitchFamily="34" charset="0"/>
              </a:defRPr>
            </a:lvl1pPr>
          </a:lstStyle>
          <a:p>
            <a:endParaRPr lang="en-US" dirty="0">
              <a:latin typeface="Lato Light" panose="020F0502020204030203" pitchFamily="34" charset="0"/>
              <a:ea typeface="Lato Light" panose="020F0502020204030203" pitchFamily="34" charset="0"/>
              <a:cs typeface="Lato Light" panose="020F0502020204030203" pitchFamily="34" charset="0"/>
            </a:endParaRPr>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lvl1pPr>
              <a:defRPr b="0" i="0">
                <a:latin typeface="Lato Light" panose="020F0502020204030203" pitchFamily="34" charset="0"/>
                <a:ea typeface="Lato Light" panose="020F0502020204030203" pitchFamily="34" charset="0"/>
                <a:cs typeface="Lato Light" panose="020F0502020204030203" pitchFamily="34" charset="0"/>
              </a:defRPr>
            </a:lvl1pPr>
          </a:lstStyle>
          <a:p>
            <a:fld id="{A21BFB9B-0ABF-8B4C-91F4-72B72B54D941}" type="slidenum">
              <a:rPr lang="en-US" smtClean="0"/>
              <a:pPr/>
              <a:t>‹#›</a:t>
            </a:fld>
            <a:endParaRPr lang="en-US" dirty="0">
              <a:latin typeface="Lato Light" panose="020F0502020204030203" pitchFamily="34" charset="0"/>
              <a:ea typeface="Lato Light" panose="020F0502020204030203" pitchFamily="34" charset="0"/>
              <a:cs typeface="Lato Light" panose="020F0502020204030203" pitchFamily="34" charset="0"/>
            </a:endParaRPr>
          </a:p>
        </p:txBody>
      </p:sp>
    </p:spTree>
    <p:extLst>
      <p:ext uri="{BB962C8B-B14F-4D97-AF65-F5344CB8AC3E}">
        <p14:creationId xmlns:p14="http://schemas.microsoft.com/office/powerpoint/2010/main" val="20673040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2564" y="1652522"/>
            <a:ext cx="4040188" cy="639762"/>
          </a:xfrm>
        </p:spPr>
        <p:txBody>
          <a:bodyPr anchor="b"/>
          <a:lstStyle>
            <a:lvl1pPr marL="0" indent="0">
              <a:buNone/>
              <a:defRPr sz="2400" b="0" i="0">
                <a:latin typeface="Lato Light" panose="020F0502020204030203" pitchFamily="34" charset="0"/>
                <a:ea typeface="Lato Light" panose="020F0502020204030203" pitchFamily="34" charset="0"/>
                <a:cs typeface="Lato Light" panose="020F050202020403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405061"/>
            <a:ext cx="4040188" cy="3721101"/>
          </a:xfrm>
        </p:spPr>
        <p:txBody>
          <a:bodyPr/>
          <a:lstStyle>
            <a:lvl1pPr>
              <a:defRPr sz="2400" b="0" i="0">
                <a:latin typeface="Lato Light" panose="020F0502020204030203" pitchFamily="34" charset="0"/>
                <a:ea typeface="Lato Light" panose="020F0502020204030203" pitchFamily="34" charset="0"/>
                <a:cs typeface="Lato Light" panose="020F0502020204030203" pitchFamily="34" charset="0"/>
              </a:defRPr>
            </a:lvl1pPr>
            <a:lvl2pPr>
              <a:defRPr sz="2000" b="0" i="0">
                <a:latin typeface="Lato Light" panose="020F0502020204030203" pitchFamily="34" charset="0"/>
                <a:ea typeface="Lato Light" panose="020F0502020204030203" pitchFamily="34" charset="0"/>
                <a:cs typeface="Lato Light" panose="020F0502020204030203" pitchFamily="34" charset="0"/>
              </a:defRPr>
            </a:lvl2pPr>
            <a:lvl3pPr>
              <a:defRPr sz="1800" b="0" i="0">
                <a:latin typeface="Lato Light" panose="020F0502020204030203" pitchFamily="34" charset="0"/>
                <a:ea typeface="Lato Light" panose="020F0502020204030203" pitchFamily="34" charset="0"/>
                <a:cs typeface="Lato Light" panose="020F0502020204030203" pitchFamily="34" charset="0"/>
              </a:defRPr>
            </a:lvl3pPr>
            <a:lvl4pPr>
              <a:defRPr sz="1600" b="0" i="0">
                <a:latin typeface="Lato Light" panose="020F0502020204030203" pitchFamily="34" charset="0"/>
                <a:ea typeface="Lato Light" panose="020F0502020204030203" pitchFamily="34" charset="0"/>
                <a:cs typeface="Lato Light" panose="020F0502020204030203" pitchFamily="34" charset="0"/>
              </a:defRPr>
            </a:lvl4pPr>
            <a:lvl5pPr>
              <a:defRPr sz="1600" b="0" i="0">
                <a:latin typeface="Lato Light" panose="020F0502020204030203" pitchFamily="34" charset="0"/>
                <a:ea typeface="Lato Light" panose="020F0502020204030203" pitchFamily="34" charset="0"/>
                <a:cs typeface="Lato Light" panose="020F0502020204030203" pitchFamily="34" charset="0"/>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5" y="1652522"/>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405061"/>
            <a:ext cx="4041775" cy="3721102"/>
          </a:xfrm>
        </p:spPr>
        <p:txBody>
          <a:bodyPr/>
          <a:lstStyle>
            <a:lvl1pPr>
              <a:defRPr sz="2400" b="0" i="0">
                <a:latin typeface="Lato Light" panose="020F0502020204030203" pitchFamily="34" charset="0"/>
                <a:ea typeface="Lato Light" panose="020F0502020204030203" pitchFamily="34" charset="0"/>
                <a:cs typeface="Lato Light" panose="020F0502020204030203" pitchFamily="34" charset="0"/>
              </a:defRPr>
            </a:lvl1pPr>
            <a:lvl2pPr>
              <a:defRPr sz="2000" b="0" i="0">
                <a:latin typeface="Lato Light" panose="020F0502020204030203" pitchFamily="34" charset="0"/>
                <a:ea typeface="Lato Light" panose="020F0502020204030203" pitchFamily="34" charset="0"/>
                <a:cs typeface="Lato Light" panose="020F0502020204030203" pitchFamily="34" charset="0"/>
              </a:defRPr>
            </a:lvl2pPr>
            <a:lvl3pPr>
              <a:defRPr sz="1800" b="0" i="0">
                <a:latin typeface="Lato Light" panose="020F0502020204030203" pitchFamily="34" charset="0"/>
                <a:ea typeface="Lato Light" panose="020F0502020204030203" pitchFamily="34" charset="0"/>
                <a:cs typeface="Lato Light" panose="020F0502020204030203" pitchFamily="34" charset="0"/>
              </a:defRPr>
            </a:lvl3pPr>
            <a:lvl4pPr>
              <a:defRPr sz="1600" b="0" i="0">
                <a:latin typeface="Lato Light" panose="020F0502020204030203" pitchFamily="34" charset="0"/>
                <a:ea typeface="Lato Light" panose="020F0502020204030203" pitchFamily="34" charset="0"/>
                <a:cs typeface="Lato Light" panose="020F0502020204030203" pitchFamily="34" charset="0"/>
              </a:defRPr>
            </a:lvl4pPr>
            <a:lvl5pPr>
              <a:defRPr sz="1600" b="0" i="0">
                <a:latin typeface="Lato Light" panose="020F0502020204030203" pitchFamily="34" charset="0"/>
                <a:ea typeface="Lato Light" panose="020F0502020204030203" pitchFamily="34" charset="0"/>
                <a:cs typeface="Lato Light" panose="020F0502020204030203" pitchFamily="34" charset="0"/>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a:xfrm>
            <a:off x="457200" y="6356350"/>
            <a:ext cx="2133600" cy="365125"/>
          </a:xfrm>
          <a:prstGeom prst="rect">
            <a:avLst/>
          </a:prstGeom>
        </p:spPr>
        <p:txBody>
          <a:bodyPr/>
          <a:lstStyle>
            <a:lvl1pPr>
              <a:defRPr b="0" i="0">
                <a:latin typeface="Lato Light" panose="020F0502020204030203" pitchFamily="34" charset="0"/>
                <a:ea typeface="Lato Light" panose="020F0502020204030203" pitchFamily="34" charset="0"/>
                <a:cs typeface="Lato Light" panose="020F0502020204030203" pitchFamily="34" charset="0"/>
              </a:defRPr>
            </a:lvl1pPr>
          </a:lstStyle>
          <a:p>
            <a:fld id="{2691D6E4-0F7A-0249-86EF-226720E50E4C}" type="datetimeFigureOut">
              <a:rPr lang="en-US" smtClean="0"/>
              <a:pPr/>
              <a:t>1/4/21</a:t>
            </a:fld>
            <a:endParaRPr lang="en-US" dirty="0">
              <a:latin typeface="Lato Light" panose="020F0502020204030203" pitchFamily="34" charset="0"/>
              <a:ea typeface="Lato Light" panose="020F0502020204030203" pitchFamily="34" charset="0"/>
              <a:cs typeface="Lato Light" panose="020F0502020204030203" pitchFamily="34" charset="0"/>
            </a:endParaRPr>
          </a:p>
        </p:txBody>
      </p:sp>
      <p:sp>
        <p:nvSpPr>
          <p:cNvPr id="8" name="Footer Placeholder 7"/>
          <p:cNvSpPr>
            <a:spLocks noGrp="1"/>
          </p:cNvSpPr>
          <p:nvPr>
            <p:ph type="ftr" sz="quarter" idx="11"/>
          </p:nvPr>
        </p:nvSpPr>
        <p:spPr>
          <a:xfrm>
            <a:off x="3124200" y="6356350"/>
            <a:ext cx="2895600" cy="365125"/>
          </a:xfrm>
          <a:prstGeom prst="rect">
            <a:avLst/>
          </a:prstGeom>
        </p:spPr>
        <p:txBody>
          <a:bodyPr/>
          <a:lstStyle>
            <a:lvl1pPr>
              <a:defRPr b="0" i="0">
                <a:latin typeface="Lato Light" panose="020F0502020204030203" pitchFamily="34" charset="0"/>
                <a:ea typeface="Lato Light" panose="020F0502020204030203" pitchFamily="34" charset="0"/>
                <a:cs typeface="Lato Light" panose="020F0502020204030203" pitchFamily="34" charset="0"/>
              </a:defRPr>
            </a:lvl1pPr>
          </a:lstStyle>
          <a:p>
            <a:endParaRPr lang="en-US" dirty="0">
              <a:latin typeface="Lato Light" panose="020F0502020204030203" pitchFamily="34" charset="0"/>
              <a:ea typeface="Lato Light" panose="020F0502020204030203" pitchFamily="34" charset="0"/>
              <a:cs typeface="Lato Light" panose="020F0502020204030203" pitchFamily="34" charset="0"/>
            </a:endParaRPr>
          </a:p>
        </p:txBody>
      </p:sp>
      <p:sp>
        <p:nvSpPr>
          <p:cNvPr id="9" name="Slide Number Placeholder 8"/>
          <p:cNvSpPr>
            <a:spLocks noGrp="1"/>
          </p:cNvSpPr>
          <p:nvPr>
            <p:ph type="sldNum" sz="quarter" idx="12"/>
          </p:nvPr>
        </p:nvSpPr>
        <p:spPr>
          <a:xfrm>
            <a:off x="6553200" y="6356350"/>
            <a:ext cx="2133600" cy="365125"/>
          </a:xfrm>
          <a:prstGeom prst="rect">
            <a:avLst/>
          </a:prstGeom>
        </p:spPr>
        <p:txBody>
          <a:bodyPr/>
          <a:lstStyle>
            <a:lvl1pPr>
              <a:defRPr b="0" i="0">
                <a:latin typeface="Lato Light" panose="020F0502020204030203" pitchFamily="34" charset="0"/>
                <a:ea typeface="Lato Light" panose="020F0502020204030203" pitchFamily="34" charset="0"/>
                <a:cs typeface="Lato Light" panose="020F0502020204030203" pitchFamily="34" charset="0"/>
              </a:defRPr>
            </a:lvl1pPr>
          </a:lstStyle>
          <a:p>
            <a:fld id="{A21BFB9B-0ABF-8B4C-91F4-72B72B54D941}" type="slidenum">
              <a:rPr lang="en-US" smtClean="0"/>
              <a:pPr/>
              <a:t>‹#›</a:t>
            </a:fld>
            <a:endParaRPr lang="en-US" dirty="0">
              <a:latin typeface="Lato Light" panose="020F0502020204030203" pitchFamily="34" charset="0"/>
              <a:ea typeface="Lato Light" panose="020F0502020204030203" pitchFamily="34" charset="0"/>
              <a:cs typeface="Lato Light" panose="020F0502020204030203" pitchFamily="34" charset="0"/>
            </a:endParaRPr>
          </a:p>
        </p:txBody>
      </p:sp>
    </p:spTree>
    <p:extLst>
      <p:ext uri="{BB962C8B-B14F-4D97-AF65-F5344CB8AC3E}">
        <p14:creationId xmlns:p14="http://schemas.microsoft.com/office/powerpoint/2010/main" val="41782638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lumMod val="75000"/>
                    <a:lumOff val="25000"/>
                  </a:schemeClr>
                </a:solidFill>
              </a:defRPr>
            </a:lvl1pPr>
          </a:lstStyle>
          <a:p>
            <a:r>
              <a:rPr lang="en-US" dirty="0"/>
              <a:t>Click to edit Master title style</a:t>
            </a:r>
          </a:p>
        </p:txBody>
      </p:sp>
      <p:sp>
        <p:nvSpPr>
          <p:cNvPr id="3" name="Date Placeholder 2"/>
          <p:cNvSpPr>
            <a:spLocks noGrp="1"/>
          </p:cNvSpPr>
          <p:nvPr>
            <p:ph type="dt" sz="half" idx="10"/>
          </p:nvPr>
        </p:nvSpPr>
        <p:spPr>
          <a:xfrm>
            <a:off x="457200" y="6356350"/>
            <a:ext cx="2133600" cy="365125"/>
          </a:xfrm>
          <a:prstGeom prst="rect">
            <a:avLst/>
          </a:prstGeom>
        </p:spPr>
        <p:txBody>
          <a:bodyPr/>
          <a:lstStyle/>
          <a:p>
            <a:fld id="{2691D6E4-0F7A-0249-86EF-226720E50E4C}" type="datetimeFigureOut">
              <a:rPr lang="en-US" smtClean="0"/>
              <a:t>1/4/21</a:t>
            </a:fld>
            <a:endParaRPr lang="en-US" dirty="0"/>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5" name="Slide Number Placeholder 4"/>
          <p:cNvSpPr>
            <a:spLocks noGrp="1"/>
          </p:cNvSpPr>
          <p:nvPr>
            <p:ph type="sldNum" sz="quarter" idx="12"/>
          </p:nvPr>
        </p:nvSpPr>
        <p:spPr>
          <a:xfrm>
            <a:off x="6553200" y="6356350"/>
            <a:ext cx="2133600" cy="365125"/>
          </a:xfrm>
          <a:prstGeom prst="rect">
            <a:avLst/>
          </a:prstGeom>
        </p:spPr>
        <p:txBody>
          <a:bodyPr/>
          <a:lstStyle/>
          <a:p>
            <a:fld id="{A21BFB9B-0ABF-8B4C-91F4-72B72B54D941}" type="slidenum">
              <a:rPr lang="en-US" smtClean="0"/>
              <a:t>‹#›</a:t>
            </a:fld>
            <a:endParaRPr lang="en-US" dirty="0"/>
          </a:p>
        </p:txBody>
      </p:sp>
    </p:spTree>
    <p:extLst>
      <p:ext uri="{BB962C8B-B14F-4D97-AF65-F5344CB8AC3E}">
        <p14:creationId xmlns:p14="http://schemas.microsoft.com/office/powerpoint/2010/main" val="12200266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lvl1pPr>
              <a:defRPr b="0" i="0">
                <a:latin typeface="Helvetica Neue Light" panose="02000403000000020004" pitchFamily="2" charset="0"/>
                <a:ea typeface="Helvetica Neue Light" panose="02000403000000020004" pitchFamily="2" charset="0"/>
              </a:defRPr>
            </a:lvl1pPr>
          </a:lstStyle>
          <a:p>
            <a:fld id="{2691D6E4-0F7A-0249-86EF-226720E50E4C}" type="datetimeFigureOut">
              <a:rPr lang="en-US" smtClean="0"/>
              <a:pPr/>
              <a:t>1/4/21</a:t>
            </a:fld>
            <a:endParaRPr lang="en-US" dirty="0">
              <a:latin typeface="Helvetica Neue Light" panose="02000403000000020004" pitchFamily="2" charset="0"/>
              <a:ea typeface="Helvetica Neue Light" panose="02000403000000020004" pitchFamily="2" charset="0"/>
            </a:endParaRPr>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lvl1pPr>
              <a:defRPr b="0" i="0">
                <a:latin typeface="Helvetica Neue Light" panose="02000403000000020004" pitchFamily="2" charset="0"/>
                <a:ea typeface="Helvetica Neue Light" panose="02000403000000020004" pitchFamily="2" charset="0"/>
              </a:defRPr>
            </a:lvl1pPr>
          </a:lstStyle>
          <a:p>
            <a:endParaRPr lang="en-US" dirty="0">
              <a:latin typeface="Helvetica Neue Light" panose="02000403000000020004" pitchFamily="2" charset="0"/>
              <a:ea typeface="Helvetica Neue Light" panose="02000403000000020004" pitchFamily="2" charset="0"/>
            </a:endParaRPr>
          </a:p>
        </p:txBody>
      </p:sp>
      <p:sp>
        <p:nvSpPr>
          <p:cNvPr id="4" name="Slide Number Placeholder 3"/>
          <p:cNvSpPr>
            <a:spLocks noGrp="1"/>
          </p:cNvSpPr>
          <p:nvPr>
            <p:ph type="sldNum" sz="quarter" idx="12"/>
          </p:nvPr>
        </p:nvSpPr>
        <p:spPr>
          <a:xfrm>
            <a:off x="6553200" y="6356350"/>
            <a:ext cx="2133600" cy="365125"/>
          </a:xfrm>
          <a:prstGeom prst="rect">
            <a:avLst/>
          </a:prstGeom>
        </p:spPr>
        <p:txBody>
          <a:bodyPr/>
          <a:lstStyle>
            <a:lvl1pPr>
              <a:defRPr b="0" i="0">
                <a:latin typeface="Helvetica Neue Light" panose="02000403000000020004" pitchFamily="2" charset="0"/>
                <a:ea typeface="Helvetica Neue Light" panose="02000403000000020004" pitchFamily="2" charset="0"/>
              </a:defRPr>
            </a:lvl1pPr>
          </a:lstStyle>
          <a:p>
            <a:fld id="{A21BFB9B-0ABF-8B4C-91F4-72B72B54D941}" type="slidenum">
              <a:rPr lang="en-US" smtClean="0"/>
              <a:pPr/>
              <a:t>‹#›</a:t>
            </a:fld>
            <a:endParaRPr lang="en-US" dirty="0">
              <a:latin typeface="Helvetica Neue Light" panose="02000403000000020004" pitchFamily="2" charset="0"/>
              <a:ea typeface="Helvetica Neue Light" panose="02000403000000020004" pitchFamily="2" charset="0"/>
            </a:endParaRPr>
          </a:p>
        </p:txBody>
      </p:sp>
    </p:spTree>
    <p:extLst>
      <p:ext uri="{BB962C8B-B14F-4D97-AF65-F5344CB8AC3E}">
        <p14:creationId xmlns:p14="http://schemas.microsoft.com/office/powerpoint/2010/main" val="29798953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2691D6E4-0F7A-0249-86EF-226720E50E4C}" type="datetimeFigureOut">
              <a:rPr lang="en-US" smtClean="0"/>
              <a:t>1/4/21</a:t>
            </a:fld>
            <a:endParaRPr lang="en-US" dirty="0"/>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A21BFB9B-0ABF-8B4C-91F4-72B72B54D941}" type="slidenum">
              <a:rPr lang="en-US" smtClean="0"/>
              <a:t>‹#›</a:t>
            </a:fld>
            <a:endParaRPr lang="en-US" dirty="0"/>
          </a:p>
        </p:txBody>
      </p:sp>
    </p:spTree>
    <p:extLst>
      <p:ext uri="{BB962C8B-B14F-4D97-AF65-F5344CB8AC3E}">
        <p14:creationId xmlns:p14="http://schemas.microsoft.com/office/powerpoint/2010/main" val="34814201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2691D6E4-0F7A-0249-86EF-226720E50E4C}" type="datetimeFigureOut">
              <a:rPr lang="en-US" smtClean="0"/>
              <a:t>1/4/21</a:t>
            </a:fld>
            <a:endParaRPr lang="en-US" dirty="0"/>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A21BFB9B-0ABF-8B4C-91F4-72B72B54D941}" type="slidenum">
              <a:rPr lang="en-US" smtClean="0"/>
              <a:t>‹#›</a:t>
            </a:fld>
            <a:endParaRPr lang="en-US" dirty="0"/>
          </a:p>
        </p:txBody>
      </p:sp>
    </p:spTree>
    <p:extLst>
      <p:ext uri="{BB962C8B-B14F-4D97-AF65-F5344CB8AC3E}">
        <p14:creationId xmlns:p14="http://schemas.microsoft.com/office/powerpoint/2010/main" val="16694618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82600" y="183840"/>
            <a:ext cx="8229600" cy="919534"/>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459284"/>
            <a:ext cx="8229600" cy="519808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13"/>
          <a:stretch>
            <a:fillRect/>
          </a:stretch>
        </p:blipFill>
        <p:spPr>
          <a:xfrm>
            <a:off x="0" y="68646"/>
            <a:ext cx="965200" cy="952500"/>
          </a:xfrm>
          <a:prstGeom prst="rect">
            <a:avLst/>
          </a:prstGeom>
        </p:spPr>
      </p:pic>
      <p:pic>
        <p:nvPicPr>
          <p:cNvPr id="8" name="Picture 7"/>
          <p:cNvPicPr>
            <a:picLocks noChangeAspect="1"/>
          </p:cNvPicPr>
          <p:nvPr userDrawn="1"/>
        </p:nvPicPr>
        <p:blipFill>
          <a:blip r:embed="rId14"/>
          <a:stretch>
            <a:fillRect/>
          </a:stretch>
        </p:blipFill>
        <p:spPr>
          <a:xfrm>
            <a:off x="8134350" y="68646"/>
            <a:ext cx="876300" cy="967282"/>
          </a:xfrm>
          <a:prstGeom prst="rect">
            <a:avLst/>
          </a:prstGeom>
        </p:spPr>
      </p:pic>
      <p:sp>
        <p:nvSpPr>
          <p:cNvPr id="11" name="Rectangle 10"/>
          <p:cNvSpPr/>
          <p:nvPr userDrawn="1"/>
        </p:nvSpPr>
        <p:spPr>
          <a:xfrm>
            <a:off x="244475" y="1208467"/>
            <a:ext cx="8705850" cy="107950"/>
          </a:xfrm>
          <a:prstGeom prst="rect">
            <a:avLst/>
          </a:prstGeom>
          <a:gradFill flip="none" rotWithShape="1">
            <a:gsLst>
              <a:gs pos="0">
                <a:srgbClr val="599BD1"/>
              </a:gs>
              <a:gs pos="100000">
                <a:srgbClr val="9BBB59"/>
              </a:gs>
              <a:gs pos="50000">
                <a:srgbClr val="E58B43"/>
              </a:gs>
              <a:gs pos="60000">
                <a:srgbClr val="FFC824"/>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b="0" i="0" dirty="0">
              <a:latin typeface="Helvetica Neue Light" panose="02000403000000020004" pitchFamily="2" charset="0"/>
              <a:ea typeface="Helvetica Neue Light" panose="02000403000000020004" pitchFamily="2" charset="0"/>
            </a:endParaRPr>
          </a:p>
        </p:txBody>
      </p:sp>
    </p:spTree>
    <p:extLst>
      <p:ext uri="{BB962C8B-B14F-4D97-AF65-F5344CB8AC3E}">
        <p14:creationId xmlns:p14="http://schemas.microsoft.com/office/powerpoint/2010/main" val="40628667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3500" b="1" i="0" kern="1200">
          <a:solidFill>
            <a:schemeClr val="tx1">
              <a:lumMod val="85000"/>
              <a:lumOff val="15000"/>
            </a:schemeClr>
          </a:solidFill>
          <a:latin typeface="Avenir Next" panose="020B0503020202020204" pitchFamily="34" charset="0"/>
          <a:ea typeface="Helvetica Neue" panose="02000503000000020004" pitchFamily="2" charset="0"/>
          <a:cs typeface="Helvetica Neue" panose="02000503000000020004" pitchFamily="2" charset="0"/>
        </a:defRPr>
      </a:lvl1pPr>
    </p:titleStyle>
    <p:bodyStyle>
      <a:lvl1pPr marL="342900" indent="-342900" algn="l" defTabSz="457200" rtl="0" eaLnBrk="1" latinLnBrk="0" hangingPunct="1">
        <a:spcBef>
          <a:spcPct val="20000"/>
        </a:spcBef>
        <a:buFont typeface="Arial"/>
        <a:buChar char="•"/>
        <a:defRPr sz="2400" b="0" i="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742950" indent="-285750" algn="l" defTabSz="457200" rtl="0" eaLnBrk="1" latinLnBrk="0" hangingPunct="1">
        <a:spcBef>
          <a:spcPct val="20000"/>
        </a:spcBef>
        <a:buFont typeface="Arial"/>
        <a:buChar char="–"/>
        <a:defRPr sz="2200" b="0" i="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457200" rtl="0" eaLnBrk="1" latinLnBrk="0" hangingPunct="1">
        <a:spcBef>
          <a:spcPct val="20000"/>
        </a:spcBef>
        <a:buFont typeface="Arial"/>
        <a:buChar char="•"/>
        <a:defRPr sz="2400" b="0" i="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457200" rtl="0" eaLnBrk="1" latinLnBrk="0" hangingPunct="1">
        <a:spcBef>
          <a:spcPct val="20000"/>
        </a:spcBef>
        <a:buFont typeface="Arial"/>
        <a:buChar char="–"/>
        <a:defRPr sz="2000" b="0" i="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457200" rtl="0" eaLnBrk="1" latinLnBrk="0" hangingPunct="1">
        <a:spcBef>
          <a:spcPct val="20000"/>
        </a:spcBef>
        <a:buFont typeface="Arial"/>
        <a:buChar char="»"/>
        <a:defRPr sz="2000" b="0" i="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hyperlink" Target="https://uwdirect.github.io/" TargetMode="Externa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18.jpg"/><Relationship Id="rId3" Type="http://schemas.openxmlformats.org/officeDocument/2006/relationships/image" Target="../media/image13.jpg"/><Relationship Id="rId7"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6.jpg"/><Relationship Id="rId5" Type="http://schemas.openxmlformats.org/officeDocument/2006/relationships/image" Target="../media/image15.jpg"/><Relationship Id="rId4" Type="http://schemas.openxmlformats.org/officeDocument/2006/relationships/image" Target="../media/image14.jpg"/></Relationships>
</file>

<file path=ppt/slides/_rels/slide1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0.jpeg"/><Relationship Id="rId5" Type="http://schemas.openxmlformats.org/officeDocument/2006/relationships/hyperlink" Target="https://en.wikipedia.org/wiki/Computer#First_computing_device" TargetMode="External"/><Relationship Id="rId4" Type="http://schemas.openxmlformats.org/officeDocument/2006/relationships/hyperlink" Target="https://www.olcf.ornl.gov/summit/"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jpe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jpeg"/></Relationships>
</file>

<file path=ppt/slides/_rels/slide13.xml.rels><?xml version="1.0" encoding="UTF-8" standalone="yes"?>
<Relationships xmlns="http://schemas.openxmlformats.org/package/2006/relationships"><Relationship Id="rId3" Type="http://schemas.openxmlformats.org/officeDocument/2006/relationships/image" Target="../media/image27.gif"/><Relationship Id="rId2" Type="http://schemas.openxmlformats.org/officeDocument/2006/relationships/hyperlink" Target="https://developers.google.com/earth-engine/datasets" TargetMode="External"/><Relationship Id="rId1" Type="http://schemas.openxmlformats.org/officeDocument/2006/relationships/slideLayout" Target="../slideLayouts/slideLayout2.xml"/><Relationship Id="rId4" Type="http://schemas.openxmlformats.org/officeDocument/2006/relationships/image" Target="../media/image28.gif"/></Relationships>
</file>

<file path=ppt/slides/_rels/slide14.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15.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materialsproject.org/" TargetMode="External"/><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slideLayout" Target="../slideLayouts/slideLayout2.xml"/><Relationship Id="rId1" Type="http://schemas.openxmlformats.org/officeDocument/2006/relationships/video" Target="https://www.youtube.com/embed/UcnHGokl2Nc?feature=oembed" TargetMode="External"/></Relationships>
</file>

<file path=ppt/slides/_rels/slide22.xml.rels><?xml version="1.0" encoding="UTF-8" standalone="yes"?>
<Relationships xmlns="http://schemas.openxmlformats.org/package/2006/relationships"><Relationship Id="rId8" Type="http://schemas.openxmlformats.org/officeDocument/2006/relationships/hyperlink" Target="https://github.com/UW-EnergyForecaster" TargetMode="External"/><Relationship Id="rId13" Type="http://schemas.openxmlformats.org/officeDocument/2006/relationships/hyperlink" Target="https://github.com/nsuzuki97/Spicy-Raman" TargetMode="External"/><Relationship Id="rId3" Type="http://schemas.openxmlformats.org/officeDocument/2006/relationships/hyperlink" Target="https://github.com/cmcalli716/flashing_lights" TargetMode="External"/><Relationship Id="rId7" Type="http://schemas.openxmlformats.org/officeDocument/2006/relationships/hyperlink" Target="https://github.com/ShadyMikey/OptiMol" TargetMode="External"/><Relationship Id="rId12" Type="http://schemas.openxmlformats.org/officeDocument/2006/relationships/hyperlink" Target="https://github.com/orgs/Chenyi-Mao/dashboard" TargetMode="External"/><Relationship Id="rId2" Type="http://schemas.openxmlformats.org/officeDocument/2006/relationships/hyperlink" Target="https://github.com/EISy-as-Py/EISy-as-Py/wiki" TargetMode="External"/><Relationship Id="rId16" Type="http://schemas.openxmlformats.org/officeDocument/2006/relationships/hyperlink" Target="https://github.com/UWDIRECT/HyperBinding" TargetMode="External"/><Relationship Id="rId1" Type="http://schemas.openxmlformats.org/officeDocument/2006/relationships/slideLayout" Target="../slideLayouts/slideLayout2.xml"/><Relationship Id="rId6" Type="http://schemas.openxmlformats.org/officeDocument/2006/relationships/hyperlink" Target="https://github.com/crystalmaths/" TargetMode="External"/><Relationship Id="rId11" Type="http://schemas.openxmlformats.org/officeDocument/2006/relationships/hyperlink" Target="https://github.com/kratos-batteries" TargetMode="External"/><Relationship Id="rId5" Type="http://schemas.openxmlformats.org/officeDocument/2006/relationships/hyperlink" Target="https://github.com/yamanmy/partycool.git" TargetMode="External"/><Relationship Id="rId15" Type="http://schemas.openxmlformats.org/officeDocument/2006/relationships/hyperlink" Target="https://github.com/X-ray-Dawgz/XRayDawgz" TargetMode="External"/><Relationship Id="rId10" Type="http://schemas.openxmlformats.org/officeDocument/2006/relationships/hyperlink" Target="https://github.com/yhchen24/Missing-Density-PDB.git" TargetMode="External"/><Relationship Id="rId4" Type="http://schemas.openxmlformats.org/officeDocument/2006/relationships/hyperlink" Target="https://github.com/sborje/TYPER" TargetMode="External"/><Relationship Id="rId9" Type="http://schemas.openxmlformats.org/officeDocument/2006/relationships/hyperlink" Target="https://github.com/CNNs4QSPR" TargetMode="External"/><Relationship Id="rId14" Type="http://schemas.openxmlformats.org/officeDocument/2006/relationships/hyperlink" Target="https://github.com/awoodwa/PlanIt.git" TargetMode="External"/></Relationships>
</file>

<file path=ppt/slides/_rels/slide2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image" Target="../media/image40.jpg"/><Relationship Id="rId1" Type="http://schemas.openxmlformats.org/officeDocument/2006/relationships/slideLayout" Target="../slideLayouts/slideLayout2.xml"/><Relationship Id="rId5" Type="http://schemas.openxmlformats.org/officeDocument/2006/relationships/image" Target="../media/image43.jpg"/><Relationship Id="rId4" Type="http://schemas.openxmlformats.org/officeDocument/2006/relationships/image" Target="../media/image4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s://uwdirect.github.io/"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8.png"/><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35.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57.png"/><Relationship Id="rId2" Type="http://schemas.openxmlformats.org/officeDocument/2006/relationships/image" Target="../media/image54.png"/><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60.jpeg"/><Relationship Id="rId4" Type="http://schemas.openxmlformats.org/officeDocument/2006/relationships/image" Target="../media/image59.jpeg"/></Relationships>
</file>

<file path=ppt/slides/_rels/slide3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mailto:valleau+dsms@uw.edu" TargetMode="External"/><Relationship Id="rId2" Type="http://schemas.openxmlformats.org/officeDocument/2006/relationships/image" Target="../media/image4.jpeg"/><Relationship Id="rId1" Type="http://schemas.openxmlformats.org/officeDocument/2006/relationships/slideLayout" Target="../slideLayouts/slideLayout2.xml"/><Relationship Id="rId4" Type="http://schemas.openxmlformats.org/officeDocument/2006/relationships/hyperlink" Target="http://valleau-lab.com/"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63.png"/><Relationship Id="rId1" Type="http://schemas.openxmlformats.org/officeDocument/2006/relationships/slideLayout" Target="../slideLayouts/slideLayout2.xml"/><Relationship Id="rId4" Type="http://schemas.openxmlformats.org/officeDocument/2006/relationships/image" Target="../media/image60.jpeg"/></Relationships>
</file>

<file path=ppt/slides/_rels/slide4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4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66.jp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67.jp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jp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71.png"/><Relationship Id="rId7" Type="http://schemas.openxmlformats.org/officeDocument/2006/relationships/image" Target="../media/image75.png"/><Relationship Id="rId2" Type="http://schemas.openxmlformats.org/officeDocument/2006/relationships/image" Target="../media/image70.jpg"/><Relationship Id="rId1" Type="http://schemas.openxmlformats.org/officeDocument/2006/relationships/slideLayout" Target="../slideLayouts/slideLayout2.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6.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hyperlink" Target="mailto:dacb@uw.edu"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8331" y="2109924"/>
            <a:ext cx="9144000" cy="1079922"/>
          </a:xfrm>
        </p:spPr>
        <p:txBody>
          <a:bodyPr>
            <a:noAutofit/>
          </a:bodyPr>
          <a:lstStyle/>
          <a:p>
            <a:r>
              <a:rPr lang="en-US" sz="2800" dirty="0"/>
              <a:t>Data Science Methods for </a:t>
            </a:r>
            <a:br>
              <a:rPr lang="en-US" sz="2800" dirty="0"/>
            </a:br>
            <a:r>
              <a:rPr lang="en-US" sz="2800" dirty="0"/>
              <a:t>Clean Energy Research (DSMCER)</a:t>
            </a:r>
            <a:br>
              <a:rPr lang="en-US" sz="2800" dirty="0"/>
            </a:br>
            <a:r>
              <a:rPr lang="en-US" sz="2800" dirty="0">
                <a:solidFill>
                  <a:srgbClr val="6E43CE"/>
                </a:solidFill>
              </a:rPr>
              <a:t>&amp;</a:t>
            </a:r>
            <a:br>
              <a:rPr lang="en-US" sz="2800" dirty="0"/>
            </a:br>
            <a:r>
              <a:rPr lang="en-US" sz="2800" dirty="0">
                <a:solidFill>
                  <a:schemeClr val="tx1"/>
                </a:solidFill>
              </a:rPr>
              <a:t>Software Engineering for (SEMDS)</a:t>
            </a:r>
            <a:br>
              <a:rPr lang="en-US" sz="2800" dirty="0">
                <a:solidFill>
                  <a:schemeClr val="tx1"/>
                </a:solidFill>
              </a:rPr>
            </a:br>
            <a:r>
              <a:rPr lang="en-US" sz="2800" dirty="0">
                <a:solidFill>
                  <a:schemeClr val="tx1"/>
                </a:solidFill>
              </a:rPr>
              <a:t>Molecular Data Scientists</a:t>
            </a:r>
          </a:p>
        </p:txBody>
      </p:sp>
      <p:sp>
        <p:nvSpPr>
          <p:cNvPr id="3" name="Subtitle 2"/>
          <p:cNvSpPr>
            <a:spLocks noGrp="1"/>
          </p:cNvSpPr>
          <p:nvPr>
            <p:ph type="subTitle" idx="1"/>
          </p:nvPr>
        </p:nvSpPr>
        <p:spPr>
          <a:xfrm>
            <a:off x="130126" y="5585202"/>
            <a:ext cx="3841652" cy="1393472"/>
          </a:xfrm>
        </p:spPr>
        <p:txBody>
          <a:bodyPr>
            <a:normAutofit/>
          </a:bodyPr>
          <a:lstStyle/>
          <a:p>
            <a:r>
              <a:rPr lang="en-US" sz="2400" b="1" dirty="0">
                <a:solidFill>
                  <a:schemeClr val="tx1">
                    <a:lumMod val="85000"/>
                    <a:lumOff val="15000"/>
                  </a:schemeClr>
                </a:solidFill>
                <a:latin typeface="Lato Heavy" panose="020F0502020204030203" pitchFamily="34" charset="0"/>
                <a:ea typeface="Lato Heavy" panose="020F0502020204030203" pitchFamily="34" charset="0"/>
                <a:cs typeface="Lato Heavy" panose="020F0502020204030203" pitchFamily="34" charset="0"/>
              </a:rPr>
              <a:t>Stéphanie Valleau</a:t>
            </a:r>
          </a:p>
          <a:p>
            <a:r>
              <a:rPr lang="en-US" sz="2400" dirty="0">
                <a:solidFill>
                  <a:schemeClr val="tx1">
                    <a:lumMod val="85000"/>
                    <a:lumOff val="15000"/>
                  </a:schemeClr>
                </a:solidFill>
                <a:latin typeface="Lato" panose="020F0502020204030203" pitchFamily="34" charset="0"/>
                <a:ea typeface="Lato" panose="020F0502020204030203" pitchFamily="34" charset="0"/>
                <a:cs typeface="Lato" panose="020F0502020204030203" pitchFamily="34" charset="0"/>
              </a:rPr>
              <a:t>Chemical Engineering</a:t>
            </a:r>
          </a:p>
        </p:txBody>
      </p:sp>
      <p:sp>
        <p:nvSpPr>
          <p:cNvPr id="6" name="Rectangle 5"/>
          <p:cNvSpPr/>
          <p:nvPr/>
        </p:nvSpPr>
        <p:spPr>
          <a:xfrm>
            <a:off x="0" y="192900"/>
            <a:ext cx="9144000" cy="1430676"/>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TextBox 6"/>
          <p:cNvSpPr txBox="1"/>
          <p:nvPr/>
        </p:nvSpPr>
        <p:spPr>
          <a:xfrm>
            <a:off x="5619820" y="309528"/>
            <a:ext cx="2157313" cy="923330"/>
          </a:xfrm>
          <a:prstGeom prst="rect">
            <a:avLst/>
          </a:prstGeom>
          <a:noFill/>
        </p:spPr>
        <p:txBody>
          <a:bodyPr wrap="square" rtlCol="0">
            <a:spAutoFit/>
          </a:bodyPr>
          <a:lstStyle/>
          <a:p>
            <a:pPr algn="r"/>
            <a:r>
              <a:rPr lang="en-US"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Advancing data-intensive discovery in all fields</a:t>
            </a:r>
          </a:p>
        </p:txBody>
      </p:sp>
      <p:sp>
        <p:nvSpPr>
          <p:cNvPr id="8" name="TextBox 7"/>
          <p:cNvSpPr txBox="1"/>
          <p:nvPr/>
        </p:nvSpPr>
        <p:spPr>
          <a:xfrm>
            <a:off x="1205626" y="252411"/>
            <a:ext cx="2107749" cy="923330"/>
          </a:xfrm>
          <a:prstGeom prst="rect">
            <a:avLst/>
          </a:prstGeom>
          <a:noFill/>
        </p:spPr>
        <p:txBody>
          <a:bodyPr wrap="square" rtlCol="0">
            <a:spAutoFit/>
          </a:bodyPr>
          <a:lstStyle/>
          <a:p>
            <a:r>
              <a:rPr lang="en-US" dirty="0">
                <a:solidFill>
                  <a:srgbClr val="9E843B"/>
                </a:solidFill>
                <a:latin typeface="Helvetica Neue" panose="02000503000000020004" pitchFamily="2" charset="0"/>
                <a:ea typeface="Helvetica Neue" panose="02000503000000020004" pitchFamily="2" charset="0"/>
                <a:cs typeface="Helvetica Neue" panose="02000503000000020004" pitchFamily="2" charset="0"/>
              </a:rPr>
              <a:t>Knowledge and solutions for a changing world</a:t>
            </a:r>
          </a:p>
        </p:txBody>
      </p:sp>
      <p:pic>
        <p:nvPicPr>
          <p:cNvPr id="4" name="Picture 3"/>
          <p:cNvPicPr>
            <a:picLocks noChangeAspect="1"/>
          </p:cNvPicPr>
          <p:nvPr/>
        </p:nvPicPr>
        <p:blipFill>
          <a:blip r:embed="rId3"/>
          <a:stretch>
            <a:fillRect/>
          </a:stretch>
        </p:blipFill>
        <p:spPr>
          <a:xfrm>
            <a:off x="228600" y="251545"/>
            <a:ext cx="965200" cy="952500"/>
          </a:xfrm>
          <a:prstGeom prst="rect">
            <a:avLst/>
          </a:prstGeom>
        </p:spPr>
      </p:pic>
      <p:pic>
        <p:nvPicPr>
          <p:cNvPr id="5" name="Picture 4"/>
          <p:cNvPicPr>
            <a:picLocks noChangeAspect="1"/>
          </p:cNvPicPr>
          <p:nvPr/>
        </p:nvPicPr>
        <p:blipFill>
          <a:blip r:embed="rId4"/>
          <a:stretch>
            <a:fillRect/>
          </a:stretch>
        </p:blipFill>
        <p:spPr>
          <a:xfrm>
            <a:off x="7938374" y="292522"/>
            <a:ext cx="876300" cy="967282"/>
          </a:xfrm>
          <a:prstGeom prst="rect">
            <a:avLst/>
          </a:prstGeom>
        </p:spPr>
      </p:pic>
      <p:pic>
        <p:nvPicPr>
          <p:cNvPr id="9" name="Picture 8"/>
          <p:cNvPicPr>
            <a:picLocks noChangeAspect="1"/>
          </p:cNvPicPr>
          <p:nvPr/>
        </p:nvPicPr>
        <p:blipFill>
          <a:blip r:embed="rId5"/>
          <a:stretch>
            <a:fillRect/>
          </a:stretch>
        </p:blipFill>
        <p:spPr>
          <a:xfrm>
            <a:off x="4114991" y="161377"/>
            <a:ext cx="967282" cy="967282"/>
          </a:xfrm>
          <a:prstGeom prst="rect">
            <a:avLst/>
          </a:prstGeom>
        </p:spPr>
      </p:pic>
      <p:sp>
        <p:nvSpPr>
          <p:cNvPr id="10" name="TextBox 9"/>
          <p:cNvSpPr txBox="1"/>
          <p:nvPr/>
        </p:nvSpPr>
        <p:spPr>
          <a:xfrm>
            <a:off x="3429301" y="1144259"/>
            <a:ext cx="2218676" cy="369332"/>
          </a:xfrm>
          <a:prstGeom prst="rect">
            <a:avLst/>
          </a:prstGeom>
          <a:noFill/>
        </p:spPr>
        <p:txBody>
          <a:bodyPr wrap="square" rtlCol="0">
            <a:spAutoFit/>
          </a:bodyPr>
          <a:lstStyle/>
          <a:p>
            <a:pPr algn="ctr"/>
            <a:r>
              <a:rPr lang="en-US" dirty="0">
                <a:solidFill>
                  <a:srgbClr val="002060"/>
                </a:solidFill>
                <a:latin typeface="Helvetica Neue Medium" panose="02000503000000020004" pitchFamily="2" charset="0"/>
                <a:ea typeface="Helvetica Neue Medium" panose="02000503000000020004" pitchFamily="2" charset="0"/>
                <a:cs typeface="Helvetica Neue Medium" panose="02000503000000020004" pitchFamily="2" charset="0"/>
              </a:rPr>
              <a:t>Be boundless</a:t>
            </a:r>
          </a:p>
        </p:txBody>
      </p:sp>
      <p:sp>
        <p:nvSpPr>
          <p:cNvPr id="11" name="Rectangle 10"/>
          <p:cNvSpPr/>
          <p:nvPr/>
        </p:nvSpPr>
        <p:spPr>
          <a:xfrm>
            <a:off x="228600" y="5383328"/>
            <a:ext cx="8705850" cy="107950"/>
          </a:xfrm>
          <a:prstGeom prst="rect">
            <a:avLst/>
          </a:prstGeom>
          <a:gradFill flip="none" rotWithShape="1">
            <a:gsLst>
              <a:gs pos="0">
                <a:srgbClr val="599BD1"/>
              </a:gs>
              <a:gs pos="100000">
                <a:srgbClr val="9BBB59"/>
              </a:gs>
              <a:gs pos="50000">
                <a:srgbClr val="E58B43"/>
              </a:gs>
              <a:gs pos="60000">
                <a:srgbClr val="FFC824"/>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dirty="0"/>
          </a:p>
        </p:txBody>
      </p:sp>
      <p:sp>
        <p:nvSpPr>
          <p:cNvPr id="13" name="Rectangle 12"/>
          <p:cNvSpPr/>
          <p:nvPr/>
        </p:nvSpPr>
        <p:spPr>
          <a:xfrm>
            <a:off x="228600" y="3756672"/>
            <a:ext cx="8705850" cy="107950"/>
          </a:xfrm>
          <a:prstGeom prst="rect">
            <a:avLst/>
          </a:prstGeom>
          <a:gradFill flip="none" rotWithShape="1">
            <a:gsLst>
              <a:gs pos="0">
                <a:srgbClr val="599BD1"/>
              </a:gs>
              <a:gs pos="100000">
                <a:srgbClr val="9BBB59"/>
              </a:gs>
              <a:gs pos="50000">
                <a:srgbClr val="E58B43"/>
              </a:gs>
              <a:gs pos="60000">
                <a:srgbClr val="FFC824"/>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dirty="0"/>
          </a:p>
        </p:txBody>
      </p:sp>
      <p:sp>
        <p:nvSpPr>
          <p:cNvPr id="14" name="Title 1"/>
          <p:cNvSpPr txBox="1">
            <a:spLocks/>
          </p:cNvSpPr>
          <p:nvPr/>
        </p:nvSpPr>
        <p:spPr>
          <a:xfrm>
            <a:off x="614122" y="3457819"/>
            <a:ext cx="7772400" cy="21733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2800" b="1" dirty="0">
                <a:latin typeface="Lato" panose="020F0502020204030203" pitchFamily="34" charset="0"/>
                <a:ea typeface="Lato" panose="020F0502020204030203" pitchFamily="34" charset="0"/>
                <a:cs typeface="Lato" panose="020F0502020204030203" pitchFamily="34" charset="0"/>
              </a:rPr>
              <a:t>UW DIRECT</a:t>
            </a:r>
          </a:p>
          <a:p>
            <a:r>
              <a:rPr lang="en-US" sz="2400" dirty="0">
                <a:latin typeface="Lato" panose="020F0502020204030203" pitchFamily="34" charset="0"/>
                <a:ea typeface="Lato" panose="020F0502020204030203" pitchFamily="34" charset="0"/>
                <a:cs typeface="Lato" panose="020F0502020204030203" pitchFamily="34" charset="0"/>
              </a:rPr>
              <a:t>(Data Intensive Research Enabling Cutting-edge Tech)</a:t>
            </a:r>
          </a:p>
          <a:p>
            <a:r>
              <a:rPr lang="en-US" sz="2400" dirty="0">
                <a:latin typeface="Lato" panose="020F0502020204030203" pitchFamily="34" charset="0"/>
                <a:ea typeface="Lato" panose="020F0502020204030203" pitchFamily="34" charset="0"/>
                <a:cs typeface="Lato" panose="020F0502020204030203" pitchFamily="34" charset="0"/>
                <a:hlinkClick r:id="rId6"/>
              </a:rPr>
              <a:t>https://uwdirect.github.io</a:t>
            </a:r>
            <a:endParaRPr lang="en-US" sz="2400" dirty="0">
              <a:latin typeface="Lato" panose="020F0502020204030203" pitchFamily="34" charset="0"/>
              <a:ea typeface="Lato" panose="020F0502020204030203" pitchFamily="34" charset="0"/>
              <a:cs typeface="Lato" panose="020F0502020204030203" pitchFamily="34" charset="0"/>
            </a:endParaRPr>
          </a:p>
        </p:txBody>
      </p:sp>
      <p:sp>
        <p:nvSpPr>
          <p:cNvPr id="15" name="Subtitle 2">
            <a:extLst>
              <a:ext uri="{FF2B5EF4-FFF2-40B4-BE49-F238E27FC236}">
                <a16:creationId xmlns:a16="http://schemas.microsoft.com/office/drawing/2014/main" id="{56B8CB9A-C0BD-4236-B1BF-74EBC91DE77A}"/>
              </a:ext>
            </a:extLst>
          </p:cNvPr>
          <p:cNvSpPr txBox="1">
            <a:spLocks/>
          </p:cNvSpPr>
          <p:nvPr/>
        </p:nvSpPr>
        <p:spPr>
          <a:xfrm>
            <a:off x="3971778" y="5616403"/>
            <a:ext cx="5139397" cy="1150453"/>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2400" b="1" dirty="0">
                <a:solidFill>
                  <a:schemeClr val="tx1">
                    <a:lumMod val="85000"/>
                    <a:lumOff val="15000"/>
                  </a:schemeClr>
                </a:solidFill>
                <a:latin typeface="Lato Heavy" panose="020F0502020204030203" pitchFamily="34" charset="0"/>
                <a:ea typeface="Lato Heavy" panose="020F0502020204030203" pitchFamily="34" charset="0"/>
                <a:cs typeface="Lato Heavy" panose="020F0502020204030203" pitchFamily="34" charset="0"/>
              </a:rPr>
              <a:t>Dave Beck (</a:t>
            </a:r>
            <a:r>
              <a:rPr lang="en-US" sz="2400" b="1" dirty="0" err="1">
                <a:solidFill>
                  <a:schemeClr val="tx1">
                    <a:lumMod val="85000"/>
                    <a:lumOff val="15000"/>
                  </a:schemeClr>
                </a:solidFill>
                <a:latin typeface="Lato Heavy" panose="020F0502020204030203" pitchFamily="34" charset="0"/>
                <a:ea typeface="Lato Heavy" panose="020F0502020204030203" pitchFamily="34" charset="0"/>
                <a:cs typeface="Lato Heavy" panose="020F0502020204030203" pitchFamily="34" charset="0"/>
              </a:rPr>
              <a:t>dacb</a:t>
            </a:r>
            <a:r>
              <a:rPr lang="en-US" sz="2400" b="1" dirty="0">
                <a:solidFill>
                  <a:schemeClr val="tx1">
                    <a:lumMod val="85000"/>
                    <a:lumOff val="15000"/>
                  </a:schemeClr>
                </a:solidFill>
                <a:latin typeface="Lato Heavy" panose="020F0502020204030203" pitchFamily="34" charset="0"/>
                <a:ea typeface="Lato Heavy" panose="020F0502020204030203" pitchFamily="34" charset="0"/>
                <a:cs typeface="Lato Heavy" panose="020F0502020204030203" pitchFamily="34" charset="0"/>
              </a:rPr>
              <a:t>)</a:t>
            </a:r>
          </a:p>
          <a:p>
            <a:r>
              <a:rPr lang="en-US" sz="2400" dirty="0">
                <a:solidFill>
                  <a:schemeClr val="tx1">
                    <a:lumMod val="85000"/>
                    <a:lumOff val="15000"/>
                  </a:schemeClr>
                </a:solidFill>
                <a:latin typeface="Lato" panose="020F0502020204030203" pitchFamily="34" charset="0"/>
                <a:ea typeface="Lato" panose="020F0502020204030203" pitchFamily="34" charset="0"/>
                <a:cs typeface="Lato" panose="020F0502020204030203" pitchFamily="34" charset="0"/>
              </a:rPr>
              <a:t>eScience/Chemical Engineering</a:t>
            </a:r>
          </a:p>
          <a:p>
            <a:endParaRPr lang="en-US" sz="2400" dirty="0">
              <a:solidFill>
                <a:schemeClr val="tx1">
                  <a:lumMod val="85000"/>
                  <a:lumOff val="15000"/>
                </a:schemeClr>
              </a:solidFill>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5625571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2093345" y="330370"/>
            <a:ext cx="5207633" cy="597599"/>
          </a:xfrm>
          <a:prstGeom prst="rect">
            <a:avLst/>
          </a:prstGeom>
        </p:spPr>
        <p:txBody>
          <a:bodyPr vert="horz" wrap="square" lIns="0" tIns="12700" rIns="0" bIns="0" rtlCol="0">
            <a:spAutoFit/>
          </a:bodyPr>
          <a:lstStyle/>
          <a:p>
            <a:pPr marL="12700">
              <a:lnSpc>
                <a:spcPct val="100000"/>
              </a:lnSpc>
              <a:spcBef>
                <a:spcPts val="100"/>
              </a:spcBef>
            </a:pPr>
            <a:r>
              <a:rPr spc="-5" dirty="0"/>
              <a:t>OMG, </a:t>
            </a:r>
            <a:r>
              <a:rPr dirty="0"/>
              <a:t>so </a:t>
            </a:r>
            <a:r>
              <a:rPr spc="-5" dirty="0"/>
              <a:t>much</a:t>
            </a:r>
            <a:r>
              <a:rPr spc="-40" dirty="0"/>
              <a:t> </a:t>
            </a:r>
            <a:r>
              <a:rPr spc="-20" dirty="0"/>
              <a:t>data!</a:t>
            </a:r>
          </a:p>
        </p:txBody>
      </p:sp>
      <p:sp>
        <p:nvSpPr>
          <p:cNvPr id="4" name="object 4"/>
          <p:cNvSpPr txBox="1"/>
          <p:nvPr/>
        </p:nvSpPr>
        <p:spPr>
          <a:xfrm>
            <a:off x="535940" y="1607820"/>
            <a:ext cx="7973695" cy="412934"/>
          </a:xfrm>
          <a:prstGeom prst="rect">
            <a:avLst/>
          </a:prstGeom>
        </p:spPr>
        <p:txBody>
          <a:bodyPr vert="horz" wrap="square" lIns="0" tIns="12700" rIns="0" bIns="0" rtlCol="0">
            <a:spAutoFit/>
          </a:bodyPr>
          <a:lstStyle/>
          <a:p>
            <a:pPr marL="12700" algn="ctr">
              <a:lnSpc>
                <a:spcPct val="100000"/>
              </a:lnSpc>
              <a:spcBef>
                <a:spcPts val="100"/>
              </a:spcBef>
              <a:tabLst>
                <a:tab pos="354965" algn="l"/>
                <a:tab pos="355600" algn="l"/>
              </a:tabLst>
            </a:pPr>
            <a:r>
              <a:rPr sz="2600" spc="-5" dirty="0">
                <a:latin typeface="Lato" panose="020F0502020204030203" pitchFamily="34" charset="0"/>
                <a:ea typeface="Lato" panose="020F0502020204030203" pitchFamily="34" charset="0"/>
                <a:cs typeface="Lato" panose="020F0502020204030203" pitchFamily="34" charset="0"/>
              </a:rPr>
              <a:t>All fields of science: </a:t>
            </a:r>
            <a:r>
              <a:rPr sz="2600" spc="-45" dirty="0">
                <a:latin typeface="Lato" panose="020F0502020204030203" pitchFamily="34" charset="0"/>
                <a:ea typeface="Lato" panose="020F0502020204030203" pitchFamily="34" charset="0"/>
                <a:cs typeface="Lato" panose="020F0502020204030203" pitchFamily="34" charset="0"/>
              </a:rPr>
              <a:t>“data </a:t>
            </a:r>
            <a:r>
              <a:rPr sz="2600" spc="15" dirty="0">
                <a:latin typeface="Lato" panose="020F0502020204030203" pitchFamily="34" charset="0"/>
                <a:ea typeface="Lato" panose="020F0502020204030203" pitchFamily="34" charset="0"/>
                <a:cs typeface="Lato" panose="020F0502020204030203" pitchFamily="34" charset="0"/>
              </a:rPr>
              <a:t>poor” </a:t>
            </a:r>
            <a:r>
              <a:rPr sz="2600" dirty="0">
                <a:latin typeface="Lato" panose="020F0502020204030203" pitchFamily="34" charset="0"/>
                <a:ea typeface="Lato" panose="020F0502020204030203" pitchFamily="34" charset="0"/>
                <a:cs typeface="Lato" panose="020F0502020204030203" pitchFamily="34" charset="0"/>
              </a:rPr>
              <a:t>→ </a:t>
            </a:r>
            <a:r>
              <a:rPr sz="2600" spc="-45" dirty="0">
                <a:latin typeface="Lato" panose="020F0502020204030203" pitchFamily="34" charset="0"/>
                <a:ea typeface="Lato" panose="020F0502020204030203" pitchFamily="34" charset="0"/>
                <a:cs typeface="Lato" panose="020F0502020204030203" pitchFamily="34" charset="0"/>
              </a:rPr>
              <a:t>“data</a:t>
            </a:r>
            <a:r>
              <a:rPr sz="2600" spc="85" dirty="0">
                <a:latin typeface="Lato" panose="020F0502020204030203" pitchFamily="34" charset="0"/>
                <a:ea typeface="Lato" panose="020F0502020204030203" pitchFamily="34" charset="0"/>
                <a:cs typeface="Lato" panose="020F0502020204030203" pitchFamily="34" charset="0"/>
              </a:rPr>
              <a:t> </a:t>
            </a:r>
            <a:r>
              <a:rPr sz="2600" spc="-5" dirty="0">
                <a:latin typeface="Lato" panose="020F0502020204030203" pitchFamily="34" charset="0"/>
                <a:ea typeface="Lato" panose="020F0502020204030203" pitchFamily="34" charset="0"/>
                <a:cs typeface="Lato" panose="020F0502020204030203" pitchFamily="34" charset="0"/>
              </a:rPr>
              <a:t>rich”</a:t>
            </a:r>
            <a:endParaRPr sz="2600" dirty="0">
              <a:latin typeface="Lato" panose="020F0502020204030203" pitchFamily="34" charset="0"/>
              <a:ea typeface="Lato" panose="020F0502020204030203" pitchFamily="34" charset="0"/>
              <a:cs typeface="Lato" panose="020F0502020204030203" pitchFamily="34" charset="0"/>
            </a:endParaRPr>
          </a:p>
        </p:txBody>
      </p:sp>
      <p:sp>
        <p:nvSpPr>
          <p:cNvPr id="5" name="object 5"/>
          <p:cNvSpPr txBox="1"/>
          <p:nvPr/>
        </p:nvSpPr>
        <p:spPr>
          <a:xfrm>
            <a:off x="643981" y="4226194"/>
            <a:ext cx="1734640" cy="289823"/>
          </a:xfrm>
          <a:prstGeom prst="rect">
            <a:avLst/>
          </a:prstGeom>
        </p:spPr>
        <p:txBody>
          <a:bodyPr vert="horz" wrap="square" lIns="0" tIns="12700" rIns="0" bIns="0" rtlCol="0">
            <a:spAutoFit/>
          </a:bodyPr>
          <a:lstStyle/>
          <a:p>
            <a:pPr marL="12700">
              <a:lnSpc>
                <a:spcPct val="100000"/>
              </a:lnSpc>
              <a:spcBef>
                <a:spcPts val="100"/>
              </a:spcBef>
            </a:pPr>
            <a:r>
              <a:rPr sz="1800" spc="-15" dirty="0">
                <a:latin typeface="Lato" panose="020F0502020204030203" pitchFamily="34" charset="0"/>
                <a:ea typeface="Lato" panose="020F0502020204030203" pitchFamily="34" charset="0"/>
                <a:cs typeface="Lato" panose="020F0502020204030203" pitchFamily="34" charset="0"/>
              </a:rPr>
              <a:t>Astronomy:</a:t>
            </a:r>
            <a:r>
              <a:rPr sz="1800" spc="-35" dirty="0">
                <a:latin typeface="Lato" panose="020F0502020204030203" pitchFamily="34" charset="0"/>
                <a:ea typeface="Lato" panose="020F0502020204030203" pitchFamily="34" charset="0"/>
                <a:cs typeface="Lato" panose="020F0502020204030203" pitchFamily="34" charset="0"/>
              </a:rPr>
              <a:t> </a:t>
            </a:r>
            <a:r>
              <a:rPr sz="1800" spc="-5" dirty="0">
                <a:latin typeface="Lato" panose="020F0502020204030203" pitchFamily="34" charset="0"/>
                <a:ea typeface="Lato" panose="020F0502020204030203" pitchFamily="34" charset="0"/>
                <a:cs typeface="Lato" panose="020F0502020204030203" pitchFamily="34" charset="0"/>
              </a:rPr>
              <a:t>LSST</a:t>
            </a:r>
            <a:endParaRPr sz="1800" dirty="0">
              <a:latin typeface="Lato" panose="020F0502020204030203" pitchFamily="34" charset="0"/>
              <a:ea typeface="Lato" panose="020F0502020204030203" pitchFamily="34" charset="0"/>
              <a:cs typeface="Lato" panose="020F0502020204030203" pitchFamily="34" charset="0"/>
            </a:endParaRPr>
          </a:p>
        </p:txBody>
      </p:sp>
      <p:sp>
        <p:nvSpPr>
          <p:cNvPr id="6" name="object 6"/>
          <p:cNvSpPr/>
          <p:nvPr/>
        </p:nvSpPr>
        <p:spPr>
          <a:xfrm>
            <a:off x="3067490" y="2517044"/>
            <a:ext cx="2682604" cy="1706880"/>
          </a:xfrm>
          <a:prstGeom prst="rect">
            <a:avLst/>
          </a:prstGeom>
          <a:blipFill>
            <a:blip r:embed="rId3" cstate="print"/>
            <a:stretch>
              <a:fillRect/>
            </a:stretch>
          </a:blipFill>
        </p:spPr>
        <p:txBody>
          <a:bodyPr wrap="square" lIns="0" tIns="0" rIns="0" bIns="0" rtlCol="0"/>
          <a:lstStyle/>
          <a:p>
            <a:endParaRPr/>
          </a:p>
        </p:txBody>
      </p:sp>
      <p:sp>
        <p:nvSpPr>
          <p:cNvPr id="7" name="object 7"/>
          <p:cNvSpPr/>
          <p:nvPr/>
        </p:nvSpPr>
        <p:spPr>
          <a:xfrm>
            <a:off x="411065" y="4587201"/>
            <a:ext cx="2128267" cy="1706880"/>
          </a:xfrm>
          <a:prstGeom prst="rect">
            <a:avLst/>
          </a:prstGeom>
          <a:blipFill>
            <a:blip r:embed="rId4" cstate="print"/>
            <a:stretch>
              <a:fillRect/>
            </a:stretch>
          </a:blipFill>
        </p:spPr>
        <p:txBody>
          <a:bodyPr wrap="square" lIns="0" tIns="0" rIns="0" bIns="0" rtlCol="0"/>
          <a:lstStyle/>
          <a:p>
            <a:endParaRPr/>
          </a:p>
        </p:txBody>
      </p:sp>
      <p:sp>
        <p:nvSpPr>
          <p:cNvPr id="12" name="object 12"/>
          <p:cNvSpPr txBox="1"/>
          <p:nvPr/>
        </p:nvSpPr>
        <p:spPr>
          <a:xfrm>
            <a:off x="3832053" y="4204981"/>
            <a:ext cx="1572541" cy="289823"/>
          </a:xfrm>
          <a:prstGeom prst="rect">
            <a:avLst/>
          </a:prstGeom>
        </p:spPr>
        <p:txBody>
          <a:bodyPr vert="horz" wrap="square" lIns="0" tIns="12700" rIns="0" bIns="0" rtlCol="0">
            <a:spAutoFit/>
          </a:bodyPr>
          <a:lstStyle/>
          <a:p>
            <a:pPr marL="12700">
              <a:lnSpc>
                <a:spcPct val="100000"/>
              </a:lnSpc>
              <a:spcBef>
                <a:spcPts val="100"/>
              </a:spcBef>
            </a:pPr>
            <a:r>
              <a:rPr sz="1800" spc="-10" dirty="0">
                <a:latin typeface="Lato" panose="020F0502020204030203" pitchFamily="34" charset="0"/>
                <a:ea typeface="Lato" panose="020F0502020204030203" pitchFamily="34" charset="0"/>
                <a:cs typeface="Lato" panose="020F0502020204030203" pitchFamily="34" charset="0"/>
              </a:rPr>
              <a:t>Physics:</a:t>
            </a:r>
            <a:r>
              <a:rPr sz="1800" spc="-60" dirty="0">
                <a:latin typeface="Lato" panose="020F0502020204030203" pitchFamily="34" charset="0"/>
                <a:ea typeface="Lato" panose="020F0502020204030203" pitchFamily="34" charset="0"/>
                <a:cs typeface="Lato" panose="020F0502020204030203" pitchFamily="34" charset="0"/>
              </a:rPr>
              <a:t> </a:t>
            </a:r>
            <a:r>
              <a:rPr sz="1800" dirty="0">
                <a:latin typeface="Lato" panose="020F0502020204030203" pitchFamily="34" charset="0"/>
                <a:ea typeface="Lato" panose="020F0502020204030203" pitchFamily="34" charset="0"/>
                <a:cs typeface="Lato" panose="020F0502020204030203" pitchFamily="34" charset="0"/>
              </a:rPr>
              <a:t>LHC</a:t>
            </a:r>
          </a:p>
        </p:txBody>
      </p:sp>
      <p:sp>
        <p:nvSpPr>
          <p:cNvPr id="15" name="object 15"/>
          <p:cNvSpPr txBox="1"/>
          <p:nvPr/>
        </p:nvSpPr>
        <p:spPr>
          <a:xfrm>
            <a:off x="452484" y="6428020"/>
            <a:ext cx="2140474" cy="289823"/>
          </a:xfrm>
          <a:prstGeom prst="rect">
            <a:avLst/>
          </a:prstGeom>
        </p:spPr>
        <p:txBody>
          <a:bodyPr vert="horz" wrap="square" lIns="0" tIns="12700" rIns="0" bIns="0" rtlCol="0">
            <a:spAutoFit/>
          </a:bodyPr>
          <a:lstStyle/>
          <a:p>
            <a:pPr marL="12700">
              <a:lnSpc>
                <a:spcPct val="100000"/>
              </a:lnSpc>
              <a:spcBef>
                <a:spcPts val="100"/>
              </a:spcBef>
            </a:pPr>
            <a:r>
              <a:rPr sz="1800" spc="-5" dirty="0">
                <a:latin typeface="Lato" panose="020F0502020204030203" pitchFamily="34" charset="0"/>
                <a:ea typeface="Lato" panose="020F0502020204030203" pitchFamily="34" charset="0"/>
                <a:cs typeface="Lato" panose="020F0502020204030203" pitchFamily="34" charset="0"/>
              </a:rPr>
              <a:t>Biology:</a:t>
            </a:r>
            <a:r>
              <a:rPr sz="1800" spc="-10" dirty="0">
                <a:latin typeface="Lato" panose="020F0502020204030203" pitchFamily="34" charset="0"/>
                <a:ea typeface="Lato" panose="020F0502020204030203" pitchFamily="34" charset="0"/>
                <a:cs typeface="Lato" panose="020F0502020204030203" pitchFamily="34" charset="0"/>
              </a:rPr>
              <a:t> </a:t>
            </a:r>
            <a:r>
              <a:rPr sz="1800" spc="-5" dirty="0">
                <a:latin typeface="Lato" panose="020F0502020204030203" pitchFamily="34" charset="0"/>
                <a:ea typeface="Lato" panose="020F0502020204030203" pitchFamily="34" charset="0"/>
                <a:cs typeface="Lato" panose="020F0502020204030203" pitchFamily="34" charset="0"/>
              </a:rPr>
              <a:t>Sequencing</a:t>
            </a:r>
            <a:endParaRPr sz="1800" dirty="0">
              <a:latin typeface="Lato" panose="020F0502020204030203" pitchFamily="34" charset="0"/>
              <a:ea typeface="Lato" panose="020F0502020204030203" pitchFamily="34" charset="0"/>
              <a:cs typeface="Lato" panose="020F0502020204030203" pitchFamily="34" charset="0"/>
            </a:endParaRPr>
          </a:p>
        </p:txBody>
      </p:sp>
      <p:sp>
        <p:nvSpPr>
          <p:cNvPr id="17" name="object 17"/>
          <p:cNvSpPr txBox="1"/>
          <p:nvPr/>
        </p:nvSpPr>
        <p:spPr>
          <a:xfrm>
            <a:off x="3160404" y="6316610"/>
            <a:ext cx="2589690" cy="289823"/>
          </a:xfrm>
          <a:prstGeom prst="rect">
            <a:avLst/>
          </a:prstGeom>
        </p:spPr>
        <p:txBody>
          <a:bodyPr vert="horz" wrap="square" lIns="0" tIns="12700" rIns="0" bIns="0" rtlCol="0">
            <a:spAutoFit/>
          </a:bodyPr>
          <a:lstStyle/>
          <a:p>
            <a:pPr marL="12700" algn="ctr">
              <a:lnSpc>
                <a:spcPct val="100000"/>
              </a:lnSpc>
              <a:spcBef>
                <a:spcPts val="100"/>
              </a:spcBef>
            </a:pPr>
            <a:r>
              <a:rPr sz="1800" spc="-5" dirty="0">
                <a:latin typeface="Lato" panose="020F0502020204030203" pitchFamily="34" charset="0"/>
                <a:ea typeface="Lato" panose="020F0502020204030203" pitchFamily="34" charset="0"/>
                <a:cs typeface="Lato" panose="020F0502020204030203" pitchFamily="34" charset="0"/>
              </a:rPr>
              <a:t>Neuroscience: </a:t>
            </a:r>
            <a:r>
              <a:rPr sz="1800" spc="-10" dirty="0">
                <a:latin typeface="Lato" panose="020F0502020204030203" pitchFamily="34" charset="0"/>
                <a:ea typeface="Lato" panose="020F0502020204030203" pitchFamily="34" charset="0"/>
                <a:cs typeface="Lato" panose="020F0502020204030203" pitchFamily="34" charset="0"/>
              </a:rPr>
              <a:t>EEG,</a:t>
            </a:r>
            <a:r>
              <a:rPr sz="1800" spc="-35" dirty="0">
                <a:latin typeface="Lato" panose="020F0502020204030203" pitchFamily="34" charset="0"/>
                <a:ea typeface="Lato" panose="020F0502020204030203" pitchFamily="34" charset="0"/>
                <a:cs typeface="Lato" panose="020F0502020204030203" pitchFamily="34" charset="0"/>
              </a:rPr>
              <a:t> </a:t>
            </a:r>
            <a:r>
              <a:rPr sz="1800" spc="-5" dirty="0">
                <a:latin typeface="Lato" panose="020F0502020204030203" pitchFamily="34" charset="0"/>
                <a:ea typeface="Lato" panose="020F0502020204030203" pitchFamily="34" charset="0"/>
                <a:cs typeface="Lato" panose="020F0502020204030203" pitchFamily="34" charset="0"/>
              </a:rPr>
              <a:t>fMRI</a:t>
            </a:r>
            <a:endParaRPr sz="1800" dirty="0">
              <a:latin typeface="Lato" panose="020F0502020204030203" pitchFamily="34" charset="0"/>
              <a:ea typeface="Lato" panose="020F0502020204030203" pitchFamily="34" charset="0"/>
              <a:cs typeface="Lato" panose="020F0502020204030203" pitchFamily="34" charset="0"/>
            </a:endParaRPr>
          </a:p>
        </p:txBody>
      </p:sp>
      <p:sp>
        <p:nvSpPr>
          <p:cNvPr id="18" name="object 18"/>
          <p:cNvSpPr/>
          <p:nvPr/>
        </p:nvSpPr>
        <p:spPr>
          <a:xfrm>
            <a:off x="3325923" y="4994905"/>
            <a:ext cx="2165737" cy="1153458"/>
          </a:xfrm>
          <a:prstGeom prst="rect">
            <a:avLst/>
          </a:prstGeom>
          <a:blipFill>
            <a:blip r:embed="rId5" cstate="print"/>
            <a:stretch>
              <a:fillRect/>
            </a:stretch>
          </a:blipFill>
        </p:spPr>
        <p:txBody>
          <a:bodyPr wrap="square" lIns="0" tIns="0" rIns="0" bIns="0" rtlCol="0"/>
          <a:lstStyle/>
          <a:p>
            <a:endParaRPr/>
          </a:p>
        </p:txBody>
      </p:sp>
      <p:sp>
        <p:nvSpPr>
          <p:cNvPr id="19" name="object 19"/>
          <p:cNvSpPr/>
          <p:nvPr/>
        </p:nvSpPr>
        <p:spPr>
          <a:xfrm>
            <a:off x="468382" y="2188722"/>
            <a:ext cx="2258589" cy="2052688"/>
          </a:xfrm>
          <a:prstGeom prst="rect">
            <a:avLst/>
          </a:prstGeom>
          <a:blipFill>
            <a:blip r:embed="rId6" cstate="print"/>
            <a:stretch>
              <a:fillRect/>
            </a:stretch>
          </a:blipFill>
        </p:spPr>
        <p:txBody>
          <a:bodyPr wrap="square" lIns="0" tIns="0" rIns="0" bIns="0" rtlCol="0"/>
          <a:lstStyle/>
          <a:p>
            <a:endParaRPr/>
          </a:p>
        </p:txBody>
      </p:sp>
      <p:sp>
        <p:nvSpPr>
          <p:cNvPr id="14" name="object 10">
            <a:extLst>
              <a:ext uri="{FF2B5EF4-FFF2-40B4-BE49-F238E27FC236}">
                <a16:creationId xmlns:a16="http://schemas.microsoft.com/office/drawing/2014/main" id="{85FFFCAF-97FC-4E99-BAFA-1FD6CBD7EF36}"/>
              </a:ext>
            </a:extLst>
          </p:cNvPr>
          <p:cNvSpPr/>
          <p:nvPr/>
        </p:nvSpPr>
        <p:spPr>
          <a:xfrm>
            <a:off x="6416314" y="2534530"/>
            <a:ext cx="2083705" cy="1706880"/>
          </a:xfrm>
          <a:prstGeom prst="rect">
            <a:avLst/>
          </a:prstGeom>
          <a:blipFill>
            <a:blip r:embed="rId7" cstate="print"/>
            <a:stretch>
              <a:fillRect/>
            </a:stretch>
          </a:blipFill>
        </p:spPr>
        <p:txBody>
          <a:bodyPr wrap="square" lIns="0" tIns="0" rIns="0" bIns="0" rtlCol="0"/>
          <a:lstStyle/>
          <a:p>
            <a:endParaRPr/>
          </a:p>
        </p:txBody>
      </p:sp>
      <p:sp>
        <p:nvSpPr>
          <p:cNvPr id="16" name="object 14">
            <a:extLst>
              <a:ext uri="{FF2B5EF4-FFF2-40B4-BE49-F238E27FC236}">
                <a16:creationId xmlns:a16="http://schemas.microsoft.com/office/drawing/2014/main" id="{29C0DCC1-F151-4535-BB53-2603D03D3294}"/>
              </a:ext>
            </a:extLst>
          </p:cNvPr>
          <p:cNvSpPr txBox="1"/>
          <p:nvPr/>
        </p:nvSpPr>
        <p:spPr>
          <a:xfrm>
            <a:off x="6204833" y="4246828"/>
            <a:ext cx="2714315" cy="289823"/>
          </a:xfrm>
          <a:prstGeom prst="rect">
            <a:avLst/>
          </a:prstGeom>
        </p:spPr>
        <p:txBody>
          <a:bodyPr vert="horz" wrap="square" lIns="0" tIns="12700" rIns="0" bIns="0" rtlCol="0">
            <a:spAutoFit/>
          </a:bodyPr>
          <a:lstStyle/>
          <a:p>
            <a:pPr marL="12700">
              <a:lnSpc>
                <a:spcPct val="100000"/>
              </a:lnSpc>
              <a:spcBef>
                <a:spcPts val="100"/>
              </a:spcBef>
            </a:pPr>
            <a:r>
              <a:rPr sz="1800" spc="-5" dirty="0">
                <a:latin typeface="Lato" panose="020F0502020204030203" pitchFamily="34" charset="0"/>
                <a:ea typeface="Lato" panose="020F0502020204030203" pitchFamily="34" charset="0"/>
                <a:cs typeface="Lato" panose="020F0502020204030203" pitchFamily="34" charset="0"/>
              </a:rPr>
              <a:t>Sociology: Social </a:t>
            </a:r>
            <a:r>
              <a:rPr sz="1800" spc="-10" dirty="0">
                <a:latin typeface="Lato" panose="020F0502020204030203" pitchFamily="34" charset="0"/>
                <a:ea typeface="Lato" panose="020F0502020204030203" pitchFamily="34" charset="0"/>
                <a:cs typeface="Lato" panose="020F0502020204030203" pitchFamily="34" charset="0"/>
              </a:rPr>
              <a:t>networks</a:t>
            </a:r>
            <a:endParaRPr sz="1800" dirty="0">
              <a:latin typeface="Lato" panose="020F0502020204030203" pitchFamily="34" charset="0"/>
              <a:ea typeface="Lato" panose="020F0502020204030203" pitchFamily="34" charset="0"/>
              <a:cs typeface="Lato" panose="020F0502020204030203" pitchFamily="34" charset="0"/>
            </a:endParaRPr>
          </a:p>
        </p:txBody>
      </p:sp>
      <p:sp>
        <p:nvSpPr>
          <p:cNvPr id="20" name="object 11">
            <a:extLst>
              <a:ext uri="{FF2B5EF4-FFF2-40B4-BE49-F238E27FC236}">
                <a16:creationId xmlns:a16="http://schemas.microsoft.com/office/drawing/2014/main" id="{EE9CCA8D-C554-45A6-BA47-9E129A8E6204}"/>
              </a:ext>
            </a:extLst>
          </p:cNvPr>
          <p:cNvSpPr/>
          <p:nvPr/>
        </p:nvSpPr>
        <p:spPr>
          <a:xfrm>
            <a:off x="6416314" y="4865149"/>
            <a:ext cx="1851851" cy="1412971"/>
          </a:xfrm>
          <a:prstGeom prst="rect">
            <a:avLst/>
          </a:prstGeom>
          <a:blipFill>
            <a:blip r:embed="rId8" cstate="print"/>
            <a:stretch>
              <a:fillRect/>
            </a:stretch>
          </a:blipFill>
        </p:spPr>
        <p:txBody>
          <a:bodyPr wrap="square" lIns="0" tIns="0" rIns="0" bIns="0" rtlCol="0"/>
          <a:lstStyle/>
          <a:p>
            <a:endParaRPr/>
          </a:p>
        </p:txBody>
      </p:sp>
      <p:sp>
        <p:nvSpPr>
          <p:cNvPr id="21" name="object 16">
            <a:extLst>
              <a:ext uri="{FF2B5EF4-FFF2-40B4-BE49-F238E27FC236}">
                <a16:creationId xmlns:a16="http://schemas.microsoft.com/office/drawing/2014/main" id="{3667C60C-3B60-4A28-9498-7303C31815BC}"/>
              </a:ext>
            </a:extLst>
          </p:cNvPr>
          <p:cNvSpPr txBox="1"/>
          <p:nvPr/>
        </p:nvSpPr>
        <p:spPr>
          <a:xfrm>
            <a:off x="6506073" y="6331026"/>
            <a:ext cx="1717122" cy="502061"/>
          </a:xfrm>
          <a:prstGeom prst="rect">
            <a:avLst/>
          </a:prstGeom>
        </p:spPr>
        <p:txBody>
          <a:bodyPr vert="horz" wrap="square" lIns="0" tIns="65405" rIns="0" bIns="0" rtlCol="0">
            <a:spAutoFit/>
          </a:bodyPr>
          <a:lstStyle/>
          <a:p>
            <a:pPr marL="311785" marR="5080" indent="-299720">
              <a:lnSpc>
                <a:spcPts val="1730"/>
              </a:lnSpc>
              <a:spcBef>
                <a:spcPts val="515"/>
              </a:spcBef>
            </a:pPr>
            <a:r>
              <a:rPr sz="1800" spc="-10" dirty="0">
                <a:latin typeface="Lato" panose="020F0502020204030203" pitchFamily="34" charset="0"/>
                <a:ea typeface="Lato" panose="020F0502020204030203" pitchFamily="34" charset="0"/>
                <a:cs typeface="Lato" panose="020F0502020204030203" pitchFamily="34" charset="0"/>
              </a:rPr>
              <a:t>Economics: </a:t>
            </a:r>
            <a:r>
              <a:rPr sz="1800" spc="-5" dirty="0">
                <a:latin typeface="Lato" panose="020F0502020204030203" pitchFamily="34" charset="0"/>
                <a:ea typeface="Lato" panose="020F0502020204030203" pitchFamily="34" charset="0"/>
                <a:cs typeface="Lato" panose="020F0502020204030203" pitchFamily="34" charset="0"/>
              </a:rPr>
              <a:t>POS  terminals</a:t>
            </a:r>
            <a:endParaRPr sz="1800" dirty="0">
              <a:latin typeface="Lato" panose="020F0502020204030203" pitchFamily="34" charset="0"/>
              <a:ea typeface="Lato" panose="020F0502020204030203" pitchFamily="34" charset="0"/>
              <a:cs typeface="Lato" panose="020F0502020204030203" pitchFamily="34"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46F676-7F71-9443-AF5D-307F9C1F520F}"/>
              </a:ext>
            </a:extLst>
          </p:cNvPr>
          <p:cNvSpPr>
            <a:spLocks noGrp="1"/>
          </p:cNvSpPr>
          <p:nvPr>
            <p:ph type="title"/>
          </p:nvPr>
        </p:nvSpPr>
        <p:spPr/>
        <p:txBody>
          <a:bodyPr/>
          <a:lstStyle/>
          <a:p>
            <a:r>
              <a:rPr lang="en-US" dirty="0"/>
              <a:t>Computers then and now</a:t>
            </a:r>
          </a:p>
        </p:txBody>
      </p:sp>
      <p:pic>
        <p:nvPicPr>
          <p:cNvPr id="1028" name="Picture 4">
            <a:extLst>
              <a:ext uri="{FF2B5EF4-FFF2-40B4-BE49-F238E27FC236}">
                <a16:creationId xmlns:a16="http://schemas.microsoft.com/office/drawing/2014/main" id="{00AE5072-F4FE-7146-8B88-CF5E6F7FDB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9000" y="1810350"/>
            <a:ext cx="2794000" cy="21336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07E5F12E-2861-D648-99DB-8EA7CB575AED}"/>
              </a:ext>
            </a:extLst>
          </p:cNvPr>
          <p:cNvSpPr/>
          <p:nvPr/>
        </p:nvSpPr>
        <p:spPr>
          <a:xfrm>
            <a:off x="249003" y="3999879"/>
            <a:ext cx="4572000" cy="2862322"/>
          </a:xfrm>
          <a:prstGeom prst="rect">
            <a:avLst/>
          </a:prstGeom>
        </p:spPr>
        <p:txBody>
          <a:bodyPr>
            <a:spAutoFit/>
          </a:bodyPr>
          <a:lstStyle/>
          <a:p>
            <a:r>
              <a:rPr lang="en-US" b="1" dirty="0">
                <a:solidFill>
                  <a:schemeClr val="accent2"/>
                </a:solidFill>
                <a:latin typeface="Lato Black" panose="020F0502020204030203" pitchFamily="34" charset="0"/>
                <a:ea typeface="Lato Black" panose="020F0502020204030203" pitchFamily="34" charset="0"/>
                <a:cs typeface="Lato Black" panose="020F0502020204030203" pitchFamily="34" charset="0"/>
              </a:rPr>
              <a:t>ENIAC</a:t>
            </a:r>
            <a:r>
              <a:rPr lang="en-US" dirty="0">
                <a:latin typeface="Lato" panose="020F0502020204030203" pitchFamily="34" charset="0"/>
                <a:ea typeface="Lato" panose="020F0502020204030203" pitchFamily="34" charset="0"/>
                <a:cs typeface="Lato" panose="020F0502020204030203" pitchFamily="34" charset="0"/>
              </a:rPr>
              <a:t> - Electronic Numerical Integrator and Computer</a:t>
            </a:r>
          </a:p>
          <a:p>
            <a:pPr marL="285750" indent="-285750">
              <a:buFont typeface="Arial" panose="020B0604020202020204" pitchFamily="34" charset="0"/>
              <a:buChar char="•"/>
            </a:pPr>
            <a:r>
              <a:rPr lang="en-US" dirty="0">
                <a:latin typeface="Lato" panose="020F0502020204030203" pitchFamily="34" charset="0"/>
                <a:ea typeface="Lato" panose="020F0502020204030203" pitchFamily="34" charset="0"/>
                <a:cs typeface="Lato" panose="020F0502020204030203" pitchFamily="34" charset="0"/>
              </a:rPr>
              <a:t>High-speed memory - 20 words (equivalent to about </a:t>
            </a:r>
            <a:r>
              <a:rPr lang="en-US" b="1" dirty="0">
                <a:latin typeface="Lato" panose="020F0502020204030203" pitchFamily="34" charset="0"/>
                <a:ea typeface="Lato" panose="020F0502020204030203" pitchFamily="34" charset="0"/>
                <a:cs typeface="Lato" panose="020F0502020204030203" pitchFamily="34" charset="0"/>
              </a:rPr>
              <a:t>80 bytes</a:t>
            </a:r>
            <a:r>
              <a:rPr lang="en-US" dirty="0">
                <a:latin typeface="Lato" panose="020F0502020204030203" pitchFamily="34" charset="0"/>
                <a:ea typeface="Lato" panose="020F0502020204030203" pitchFamily="34" charset="0"/>
                <a:cs typeface="Lato" panose="020F0502020204030203" pitchFamily="34" charset="0"/>
              </a:rPr>
              <a:t>) </a:t>
            </a:r>
          </a:p>
          <a:p>
            <a:pPr marL="285750" indent="-285750">
              <a:buFont typeface="Arial" panose="020B0604020202020204" pitchFamily="34" charset="0"/>
              <a:buChar char="•"/>
            </a:pPr>
            <a:r>
              <a:rPr lang="en-US" dirty="0">
                <a:latin typeface="Lato" panose="020F0502020204030203" pitchFamily="34" charset="0"/>
                <a:ea typeface="Lato" panose="020F0502020204030203" pitchFamily="34" charset="0"/>
                <a:cs typeface="Lato" panose="020F0502020204030203" pitchFamily="34" charset="0"/>
              </a:rPr>
              <a:t>simple calculations involving 20 numbers of ten decimal digits </a:t>
            </a:r>
          </a:p>
          <a:p>
            <a:pPr marL="285750" indent="-285750">
              <a:buFont typeface="Arial" panose="020B0604020202020204" pitchFamily="34" charset="0"/>
              <a:buChar char="•"/>
            </a:pPr>
            <a:r>
              <a:rPr lang="en-US" dirty="0">
                <a:latin typeface="Lato" panose="020F0502020204030203" pitchFamily="34" charset="0"/>
                <a:ea typeface="Lato" panose="020F0502020204030203" pitchFamily="34" charset="0"/>
                <a:cs typeface="Lato" panose="020F0502020204030203" pitchFamily="34" charset="0"/>
              </a:rPr>
              <a:t>add and </a:t>
            </a:r>
            <a:r>
              <a:rPr lang="en-US" dirty="0" err="1">
                <a:latin typeface="Lato" panose="020F0502020204030203" pitchFamily="34" charset="0"/>
                <a:ea typeface="Lato" panose="020F0502020204030203" pitchFamily="34" charset="0"/>
                <a:cs typeface="Lato" panose="020F0502020204030203" pitchFamily="34" charset="0"/>
              </a:rPr>
              <a:t>substract</a:t>
            </a:r>
            <a:r>
              <a:rPr lang="en-US" dirty="0">
                <a:latin typeface="Lato" panose="020F0502020204030203" pitchFamily="34" charset="0"/>
                <a:ea typeface="Lato" panose="020F0502020204030203" pitchFamily="34" charset="0"/>
                <a:cs typeface="Lato" panose="020F0502020204030203" pitchFamily="34" charset="0"/>
              </a:rPr>
              <a:t> </a:t>
            </a:r>
            <a:r>
              <a:rPr lang="en-US" b="1" dirty="0">
                <a:latin typeface="Lato" panose="020F0502020204030203" pitchFamily="34" charset="0"/>
                <a:ea typeface="Lato" panose="020F0502020204030203" pitchFamily="34" charset="0"/>
                <a:cs typeface="Lato" panose="020F0502020204030203" pitchFamily="34" charset="0"/>
              </a:rPr>
              <a:t>5000 times per second</a:t>
            </a:r>
          </a:p>
          <a:p>
            <a:pPr marL="285750" indent="-285750">
              <a:buFont typeface="Arial" panose="020B0604020202020204" pitchFamily="34" charset="0"/>
              <a:buChar char="•"/>
            </a:pPr>
            <a:endParaRPr lang="en-US" dirty="0">
              <a:latin typeface="Lato" panose="020F0502020204030203" pitchFamily="34" charset="0"/>
              <a:ea typeface="Lato" panose="020F0502020204030203" pitchFamily="34" charset="0"/>
              <a:cs typeface="Lato" panose="020F0502020204030203" pitchFamily="34" charset="0"/>
            </a:endParaRPr>
          </a:p>
          <a:p>
            <a:endParaRPr lang="en-US" dirty="0">
              <a:latin typeface="Lato" panose="020F0502020204030203" pitchFamily="34" charset="0"/>
              <a:ea typeface="Lato" panose="020F0502020204030203" pitchFamily="34" charset="0"/>
              <a:cs typeface="Lato" panose="020F0502020204030203" pitchFamily="34" charset="0"/>
            </a:endParaRPr>
          </a:p>
        </p:txBody>
      </p:sp>
      <p:sp>
        <p:nvSpPr>
          <p:cNvPr id="5" name="Rectangle 4">
            <a:extLst>
              <a:ext uri="{FF2B5EF4-FFF2-40B4-BE49-F238E27FC236}">
                <a16:creationId xmlns:a16="http://schemas.microsoft.com/office/drawing/2014/main" id="{2C392E09-EF97-3445-A930-D9DDDA7A5F2F}"/>
              </a:ext>
            </a:extLst>
          </p:cNvPr>
          <p:cNvSpPr/>
          <p:nvPr/>
        </p:nvSpPr>
        <p:spPr>
          <a:xfrm>
            <a:off x="5407439" y="6260196"/>
            <a:ext cx="3780202" cy="369332"/>
          </a:xfrm>
          <a:prstGeom prst="rect">
            <a:avLst/>
          </a:prstGeom>
        </p:spPr>
        <p:txBody>
          <a:bodyPr wrap="none">
            <a:spAutoFit/>
          </a:bodyPr>
          <a:lstStyle/>
          <a:p>
            <a:r>
              <a:rPr lang="en-US" dirty="0">
                <a:latin typeface="Lato" panose="020F0502020204030203" pitchFamily="34" charset="0"/>
                <a:ea typeface="Lato" panose="020F0502020204030203" pitchFamily="34" charset="0"/>
                <a:cs typeface="Lato" panose="020F0502020204030203" pitchFamily="34" charset="0"/>
                <a:hlinkClick r:id="rId4"/>
              </a:rPr>
              <a:t>https://</a:t>
            </a:r>
            <a:r>
              <a:rPr lang="en-US" dirty="0" err="1">
                <a:latin typeface="Lato" panose="020F0502020204030203" pitchFamily="34" charset="0"/>
                <a:ea typeface="Lato" panose="020F0502020204030203" pitchFamily="34" charset="0"/>
                <a:cs typeface="Lato" panose="020F0502020204030203" pitchFamily="34" charset="0"/>
                <a:hlinkClick r:id="rId4"/>
              </a:rPr>
              <a:t>www.olcf.ornl.gov</a:t>
            </a:r>
            <a:r>
              <a:rPr lang="en-US" dirty="0">
                <a:latin typeface="Lato" panose="020F0502020204030203" pitchFamily="34" charset="0"/>
                <a:ea typeface="Lato" panose="020F0502020204030203" pitchFamily="34" charset="0"/>
                <a:cs typeface="Lato" panose="020F0502020204030203" pitchFamily="34" charset="0"/>
                <a:hlinkClick r:id="rId4"/>
              </a:rPr>
              <a:t>/summit/</a:t>
            </a:r>
            <a:endParaRPr lang="en-US" dirty="0">
              <a:latin typeface="Lato" panose="020F0502020204030203" pitchFamily="34" charset="0"/>
              <a:ea typeface="Lato" panose="020F0502020204030203" pitchFamily="34" charset="0"/>
              <a:cs typeface="Lato" panose="020F0502020204030203" pitchFamily="34" charset="0"/>
            </a:endParaRPr>
          </a:p>
        </p:txBody>
      </p:sp>
      <p:sp>
        <p:nvSpPr>
          <p:cNvPr id="8" name="Rectangle 7">
            <a:extLst>
              <a:ext uri="{FF2B5EF4-FFF2-40B4-BE49-F238E27FC236}">
                <a16:creationId xmlns:a16="http://schemas.microsoft.com/office/drawing/2014/main" id="{70350979-6BAC-CF4A-85B2-1D9F36D48F10}"/>
              </a:ext>
            </a:extLst>
          </p:cNvPr>
          <p:cNvSpPr/>
          <p:nvPr/>
        </p:nvSpPr>
        <p:spPr>
          <a:xfrm>
            <a:off x="0" y="6260196"/>
            <a:ext cx="4572000" cy="646331"/>
          </a:xfrm>
          <a:prstGeom prst="rect">
            <a:avLst/>
          </a:prstGeom>
        </p:spPr>
        <p:txBody>
          <a:bodyPr>
            <a:spAutoFit/>
          </a:bodyPr>
          <a:lstStyle/>
          <a:p>
            <a:r>
              <a:rPr lang="en-US" dirty="0">
                <a:latin typeface="Lato" panose="020F0502020204030203" pitchFamily="34" charset="0"/>
                <a:ea typeface="Lato" panose="020F0502020204030203" pitchFamily="34" charset="0"/>
                <a:cs typeface="Lato" panose="020F0502020204030203" pitchFamily="34" charset="0"/>
                <a:hlinkClick r:id="rId5"/>
              </a:rPr>
              <a:t>https://</a:t>
            </a:r>
            <a:r>
              <a:rPr lang="en-US" dirty="0" err="1">
                <a:latin typeface="Lato" panose="020F0502020204030203" pitchFamily="34" charset="0"/>
                <a:ea typeface="Lato" panose="020F0502020204030203" pitchFamily="34" charset="0"/>
                <a:cs typeface="Lato" panose="020F0502020204030203" pitchFamily="34" charset="0"/>
                <a:hlinkClick r:id="rId5"/>
              </a:rPr>
              <a:t>en.wikipedia.org</a:t>
            </a:r>
            <a:r>
              <a:rPr lang="en-US" dirty="0">
                <a:latin typeface="Lato" panose="020F0502020204030203" pitchFamily="34" charset="0"/>
                <a:ea typeface="Lato" panose="020F0502020204030203" pitchFamily="34" charset="0"/>
                <a:cs typeface="Lato" panose="020F0502020204030203" pitchFamily="34" charset="0"/>
                <a:hlinkClick r:id="rId5"/>
              </a:rPr>
              <a:t>/wiki/</a:t>
            </a:r>
            <a:r>
              <a:rPr lang="en-US" dirty="0" err="1">
                <a:latin typeface="Lato" panose="020F0502020204030203" pitchFamily="34" charset="0"/>
                <a:ea typeface="Lato" panose="020F0502020204030203" pitchFamily="34" charset="0"/>
                <a:cs typeface="Lato" panose="020F0502020204030203" pitchFamily="34" charset="0"/>
                <a:hlinkClick r:id="rId5"/>
              </a:rPr>
              <a:t>Computer#First_computing_device</a:t>
            </a:r>
            <a:endParaRPr lang="en-US" dirty="0">
              <a:latin typeface="Lato" panose="020F0502020204030203" pitchFamily="34" charset="0"/>
              <a:ea typeface="Lato" panose="020F0502020204030203" pitchFamily="34" charset="0"/>
              <a:cs typeface="Lato" panose="020F0502020204030203" pitchFamily="34" charset="0"/>
            </a:endParaRPr>
          </a:p>
        </p:txBody>
      </p:sp>
      <p:sp>
        <p:nvSpPr>
          <p:cNvPr id="9" name="TextBox 8">
            <a:extLst>
              <a:ext uri="{FF2B5EF4-FFF2-40B4-BE49-F238E27FC236}">
                <a16:creationId xmlns:a16="http://schemas.microsoft.com/office/drawing/2014/main" id="{E244AFBF-C1D7-AE49-BF05-A635049803E8}"/>
              </a:ext>
            </a:extLst>
          </p:cNvPr>
          <p:cNvSpPr txBox="1"/>
          <p:nvPr/>
        </p:nvSpPr>
        <p:spPr>
          <a:xfrm>
            <a:off x="1837800" y="1394851"/>
            <a:ext cx="896399" cy="830997"/>
          </a:xfrm>
          <a:prstGeom prst="rect">
            <a:avLst/>
          </a:prstGeom>
          <a:noFill/>
        </p:spPr>
        <p:txBody>
          <a:bodyPr wrap="none" rtlCol="0">
            <a:spAutoFit/>
          </a:bodyPr>
          <a:lstStyle/>
          <a:p>
            <a:r>
              <a:rPr lang="en-US" sz="2400" b="1" dirty="0">
                <a:solidFill>
                  <a:schemeClr val="accent2"/>
                </a:solidFill>
                <a:latin typeface="Lato" panose="020F0502020204030203" pitchFamily="34" charset="0"/>
                <a:ea typeface="Lato" panose="020F0502020204030203" pitchFamily="34" charset="0"/>
                <a:cs typeface="Lato" panose="020F0502020204030203" pitchFamily="34" charset="0"/>
              </a:rPr>
              <a:t>1943</a:t>
            </a:r>
          </a:p>
          <a:p>
            <a:endParaRPr lang="en-US" sz="2400" b="1" dirty="0">
              <a:solidFill>
                <a:schemeClr val="accent2"/>
              </a:solidFill>
              <a:latin typeface="Lato" panose="020F0502020204030203" pitchFamily="34" charset="0"/>
              <a:ea typeface="Lato" panose="020F0502020204030203" pitchFamily="34" charset="0"/>
              <a:cs typeface="Lato" panose="020F0502020204030203" pitchFamily="34" charset="0"/>
            </a:endParaRPr>
          </a:p>
        </p:txBody>
      </p:sp>
      <p:sp>
        <p:nvSpPr>
          <p:cNvPr id="12" name="Rectangle 11">
            <a:extLst>
              <a:ext uri="{FF2B5EF4-FFF2-40B4-BE49-F238E27FC236}">
                <a16:creationId xmlns:a16="http://schemas.microsoft.com/office/drawing/2014/main" id="{B1290368-122F-3F4B-908F-61ABA7BF2F40}"/>
              </a:ext>
            </a:extLst>
          </p:cNvPr>
          <p:cNvSpPr/>
          <p:nvPr/>
        </p:nvSpPr>
        <p:spPr>
          <a:xfrm>
            <a:off x="5407439" y="4127662"/>
            <a:ext cx="3487558" cy="2031325"/>
          </a:xfrm>
          <a:prstGeom prst="rect">
            <a:avLst/>
          </a:prstGeom>
        </p:spPr>
        <p:txBody>
          <a:bodyPr wrap="square">
            <a:spAutoFit/>
          </a:bodyPr>
          <a:lstStyle/>
          <a:p>
            <a:r>
              <a:rPr lang="en-US" b="1" dirty="0">
                <a:solidFill>
                  <a:schemeClr val="tx2">
                    <a:lumMod val="75000"/>
                  </a:schemeClr>
                </a:solidFill>
                <a:latin typeface="Lato Black" panose="020F0502020204030203" pitchFamily="34" charset="0"/>
                <a:ea typeface="Lato Black" panose="020F0502020204030203" pitchFamily="34" charset="0"/>
                <a:cs typeface="Lato Black" panose="020F0502020204030203" pitchFamily="34" charset="0"/>
              </a:rPr>
              <a:t>SUMMIT</a:t>
            </a:r>
            <a:r>
              <a:rPr lang="en-US" b="1" dirty="0">
                <a:latin typeface="Lato Black" panose="020F0502020204030203" pitchFamily="34" charset="0"/>
                <a:ea typeface="Lato Black" panose="020F0502020204030203" pitchFamily="34" charset="0"/>
                <a:cs typeface="Lato Black" panose="020F0502020204030203" pitchFamily="34" charset="0"/>
              </a:rPr>
              <a:t> </a:t>
            </a:r>
            <a:r>
              <a:rPr lang="en-US" b="1" dirty="0">
                <a:latin typeface="Lato" panose="020F0502020204030203" pitchFamily="34" charset="0"/>
                <a:ea typeface="Lato" panose="020F0502020204030203" pitchFamily="34" charset="0"/>
                <a:cs typeface="Lato" panose="020F0502020204030203" pitchFamily="34" charset="0"/>
              </a:rPr>
              <a:t>- </a:t>
            </a:r>
            <a:r>
              <a:rPr lang="en-US" dirty="0">
                <a:latin typeface="Lato" panose="020F0502020204030203" pitchFamily="34" charset="0"/>
                <a:ea typeface="Lato" panose="020F0502020204030203" pitchFamily="34" charset="0"/>
                <a:cs typeface="Lato" panose="020F0502020204030203" pitchFamily="34" charset="0"/>
              </a:rPr>
              <a:t>2</a:t>
            </a:r>
            <a:r>
              <a:rPr lang="en-US" baseline="30000" dirty="0">
                <a:latin typeface="Lato" panose="020F0502020204030203" pitchFamily="34" charset="0"/>
                <a:ea typeface="Lato" panose="020F0502020204030203" pitchFamily="34" charset="0"/>
                <a:cs typeface="Lato" panose="020F0502020204030203" pitchFamily="34" charset="0"/>
              </a:rPr>
              <a:t>nd</a:t>
            </a:r>
            <a:r>
              <a:rPr lang="en-US" dirty="0">
                <a:latin typeface="Lato" panose="020F0502020204030203" pitchFamily="34" charset="0"/>
                <a:ea typeface="Lato" panose="020F0502020204030203" pitchFamily="34" charset="0"/>
                <a:cs typeface="Lato" panose="020F0502020204030203" pitchFamily="34" charset="0"/>
              </a:rPr>
              <a:t> fastest in the world</a:t>
            </a:r>
          </a:p>
          <a:p>
            <a:pPr marL="285750" indent="-285750">
              <a:buFont typeface="Arial" panose="020B0604020202020204" pitchFamily="34" charset="0"/>
              <a:buChar char="•"/>
            </a:pPr>
            <a:r>
              <a:rPr lang="en-US" dirty="0">
                <a:latin typeface="Lato" panose="020F0502020204030203" pitchFamily="34" charset="0"/>
                <a:ea typeface="Lato" panose="020F0502020204030203" pitchFamily="34" charset="0"/>
                <a:cs typeface="Lato" panose="020F0502020204030203" pitchFamily="34" charset="0"/>
              </a:rPr>
              <a:t>Non-volatile memory per node </a:t>
            </a:r>
            <a:r>
              <a:rPr lang="en-US" b="1" dirty="0">
                <a:latin typeface="Lato" panose="020F0502020204030203" pitchFamily="34" charset="0"/>
                <a:ea typeface="Lato" panose="020F0502020204030203" pitchFamily="34" charset="0"/>
                <a:cs typeface="Lato" panose="020F0502020204030203" pitchFamily="34" charset="0"/>
              </a:rPr>
              <a:t>1600 gigabytes GB</a:t>
            </a:r>
          </a:p>
          <a:p>
            <a:pPr marL="285750" indent="-285750">
              <a:buFont typeface="Arial" panose="020B0604020202020204" pitchFamily="34" charset="0"/>
              <a:buChar char="•"/>
            </a:pPr>
            <a:r>
              <a:rPr lang="en-US" dirty="0">
                <a:latin typeface="Lato" panose="020F0502020204030203" pitchFamily="34" charset="0"/>
                <a:ea typeface="Lato" panose="020F0502020204030203" pitchFamily="34" charset="0"/>
                <a:cs typeface="Lato" panose="020F0502020204030203" pitchFamily="34" charset="0"/>
              </a:rPr>
              <a:t>mathematical calculations at the rate of </a:t>
            </a:r>
            <a:r>
              <a:rPr lang="en-US" b="1" dirty="0">
                <a:latin typeface="Lato" panose="020F0502020204030203" pitchFamily="34" charset="0"/>
                <a:ea typeface="Lato" panose="020F0502020204030203" pitchFamily="34" charset="0"/>
                <a:cs typeface="Lato" panose="020F0502020204030203" pitchFamily="34" charset="0"/>
              </a:rPr>
              <a:t>200 quadrillion per second</a:t>
            </a:r>
            <a:r>
              <a:rPr lang="en-US" dirty="0">
                <a:latin typeface="Lato" panose="020F0502020204030203" pitchFamily="34" charset="0"/>
                <a:ea typeface="Lato" panose="020F0502020204030203" pitchFamily="34" charset="0"/>
                <a:cs typeface="Lato" panose="020F0502020204030203" pitchFamily="34" charset="0"/>
              </a:rPr>
              <a:t>, or 200 petaflops</a:t>
            </a:r>
          </a:p>
        </p:txBody>
      </p:sp>
      <p:pic>
        <p:nvPicPr>
          <p:cNvPr id="1030" name="Picture 6">
            <a:extLst>
              <a:ext uri="{FF2B5EF4-FFF2-40B4-BE49-F238E27FC236}">
                <a16:creationId xmlns:a16="http://schemas.microsoft.com/office/drawing/2014/main" id="{80A713CB-8367-4A4D-A419-34F601A8F08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61002" y="1841858"/>
            <a:ext cx="2794000" cy="223520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1913903A-FC40-484B-AE3C-075844826AB2}"/>
              </a:ext>
            </a:extLst>
          </p:cNvPr>
          <p:cNvSpPr txBox="1"/>
          <p:nvPr/>
        </p:nvSpPr>
        <p:spPr>
          <a:xfrm>
            <a:off x="6311605" y="1333296"/>
            <a:ext cx="896399" cy="830997"/>
          </a:xfrm>
          <a:prstGeom prst="rect">
            <a:avLst/>
          </a:prstGeom>
          <a:noFill/>
        </p:spPr>
        <p:txBody>
          <a:bodyPr wrap="none" rtlCol="0">
            <a:spAutoFit/>
          </a:bodyPr>
          <a:lstStyle/>
          <a:p>
            <a:r>
              <a:rPr lang="en-US" sz="2400" b="1" dirty="0">
                <a:solidFill>
                  <a:schemeClr val="tx2">
                    <a:lumMod val="75000"/>
                  </a:schemeClr>
                </a:solidFill>
                <a:latin typeface="Lato" panose="020F0502020204030203" pitchFamily="34" charset="0"/>
                <a:ea typeface="Lato" panose="020F0502020204030203" pitchFamily="34" charset="0"/>
                <a:cs typeface="Lato" panose="020F0502020204030203" pitchFamily="34" charset="0"/>
              </a:rPr>
              <a:t>2018</a:t>
            </a:r>
          </a:p>
          <a:p>
            <a:endParaRPr lang="en-US" sz="2400" b="1" dirty="0">
              <a:solidFill>
                <a:schemeClr val="tx2">
                  <a:lumMod val="75000"/>
                </a:schemeClr>
              </a:solidFill>
              <a:latin typeface="Lato" panose="020F0502020204030203" pitchFamily="34" charset="0"/>
              <a:ea typeface="Lato" panose="020F0502020204030203" pitchFamily="34" charset="0"/>
              <a:cs typeface="Lato" panose="020F0502020204030203" pitchFamily="34" charset="0"/>
            </a:endParaRPr>
          </a:p>
        </p:txBody>
      </p:sp>
      <p:sp>
        <p:nvSpPr>
          <p:cNvPr id="10" name="Triangle 9">
            <a:extLst>
              <a:ext uri="{FF2B5EF4-FFF2-40B4-BE49-F238E27FC236}">
                <a16:creationId xmlns:a16="http://schemas.microsoft.com/office/drawing/2014/main" id="{6B04FD00-E4F9-0941-9D58-15A87C397EB9}"/>
              </a:ext>
            </a:extLst>
          </p:cNvPr>
          <p:cNvSpPr/>
          <p:nvPr/>
        </p:nvSpPr>
        <p:spPr>
          <a:xfrm rot="5400000">
            <a:off x="3369554" y="3261798"/>
            <a:ext cx="3427422" cy="524524"/>
          </a:xfrm>
          <a:prstGeom prst="triangle">
            <a:avLst/>
          </a:prstGeom>
          <a:solidFill>
            <a:schemeClr val="accent1">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360288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4E8587D-643D-A744-91FA-A9BA585D879C}"/>
              </a:ext>
            </a:extLst>
          </p:cNvPr>
          <p:cNvSpPr>
            <a:spLocks noGrp="1"/>
          </p:cNvSpPr>
          <p:nvPr>
            <p:ph idx="1"/>
          </p:nvPr>
        </p:nvSpPr>
        <p:spPr>
          <a:xfrm>
            <a:off x="457200" y="1499016"/>
            <a:ext cx="8229600" cy="5222459"/>
          </a:xfrm>
        </p:spPr>
        <p:txBody>
          <a:bodyPr/>
          <a:lstStyle/>
          <a:p>
            <a:pPr marL="0" indent="0" algn="ctr">
              <a:buNone/>
            </a:pPr>
            <a:r>
              <a:rPr lang="en-US" b="1" dirty="0"/>
              <a:t>Tracking the motion of molecules (</a:t>
            </a:r>
            <a:r>
              <a:rPr lang="en-US" b="1" dirty="0">
                <a:solidFill>
                  <a:srgbClr val="6E43CE"/>
                </a:solidFill>
              </a:rPr>
              <a:t>data points</a:t>
            </a:r>
            <a:r>
              <a:rPr lang="en-US" b="1" dirty="0"/>
              <a:t>)</a:t>
            </a:r>
          </a:p>
          <a:p>
            <a:pPr marL="0" indent="0" algn="ctr">
              <a:buNone/>
            </a:pPr>
            <a:r>
              <a:rPr lang="en-US" dirty="0"/>
              <a:t>chemistry / chemical engineering / material science </a:t>
            </a:r>
          </a:p>
        </p:txBody>
      </p:sp>
      <p:sp>
        <p:nvSpPr>
          <p:cNvPr id="6" name="object 3">
            <a:extLst>
              <a:ext uri="{FF2B5EF4-FFF2-40B4-BE49-F238E27FC236}">
                <a16:creationId xmlns:a16="http://schemas.microsoft.com/office/drawing/2014/main" id="{8BB3FDF2-6E4B-8D46-9E9B-75B5E5D1BF35}"/>
              </a:ext>
            </a:extLst>
          </p:cNvPr>
          <p:cNvSpPr txBox="1">
            <a:spLocks/>
          </p:cNvSpPr>
          <p:nvPr/>
        </p:nvSpPr>
        <p:spPr>
          <a:xfrm>
            <a:off x="1582142" y="117415"/>
            <a:ext cx="6165074" cy="1090042"/>
          </a:xfrm>
          <a:prstGeom prst="rect">
            <a:avLst/>
          </a:prstGeom>
        </p:spPr>
        <p:txBody>
          <a:bodyPr vert="horz" wrap="square" lIns="0" tIns="12700" rIns="0" bIns="0" rtlCol="0" anchor="ctr">
            <a:spAutoFit/>
          </a:bodyPr>
          <a:lstStyle>
            <a:lvl1pPr algn="ctr" defTabSz="457200" rtl="0" eaLnBrk="1" latinLnBrk="0" hangingPunct="1">
              <a:spcBef>
                <a:spcPct val="0"/>
              </a:spcBef>
              <a:buNone/>
              <a:defRPr sz="3500" b="1" i="0" kern="1200">
                <a:solidFill>
                  <a:schemeClr val="tx1">
                    <a:lumMod val="85000"/>
                    <a:lumOff val="15000"/>
                  </a:schemeClr>
                </a:solidFill>
                <a:latin typeface="Avenir Next" panose="020B0503020202020204" pitchFamily="34" charset="0"/>
                <a:ea typeface="Helvetica Neue" panose="02000503000000020004" pitchFamily="2" charset="0"/>
                <a:cs typeface="Helvetica Neue" panose="02000503000000020004" pitchFamily="2" charset="0"/>
              </a:defRPr>
            </a:lvl1pPr>
          </a:lstStyle>
          <a:p>
            <a:pPr marL="12700">
              <a:spcBef>
                <a:spcPts val="100"/>
              </a:spcBef>
            </a:pPr>
            <a:r>
              <a:rPr lang="en-US" spc="-5" dirty="0"/>
              <a:t>Where does all the data come from?</a:t>
            </a:r>
            <a:endParaRPr lang="en-US" spc="-25" dirty="0"/>
          </a:p>
        </p:txBody>
      </p:sp>
      <p:pic>
        <p:nvPicPr>
          <p:cNvPr id="4" name="Picture 3">
            <a:extLst>
              <a:ext uri="{FF2B5EF4-FFF2-40B4-BE49-F238E27FC236}">
                <a16:creationId xmlns:a16="http://schemas.microsoft.com/office/drawing/2014/main" id="{7067BE7D-BA9A-6846-93C4-EECAD07097CE}"/>
              </a:ext>
            </a:extLst>
          </p:cNvPr>
          <p:cNvPicPr>
            <a:picLocks noChangeAspect="1"/>
          </p:cNvPicPr>
          <p:nvPr/>
        </p:nvPicPr>
        <p:blipFill>
          <a:blip r:embed="rId2"/>
          <a:stretch>
            <a:fillRect/>
          </a:stretch>
        </p:blipFill>
        <p:spPr>
          <a:xfrm rot="19063147" flipH="1">
            <a:off x="552672" y="3005747"/>
            <a:ext cx="975133" cy="660881"/>
          </a:xfrm>
          <a:prstGeom prst="rect">
            <a:avLst/>
          </a:prstGeom>
        </p:spPr>
      </p:pic>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35DC201E-16B2-8B46-9C71-E28071D95F9A}"/>
                  </a:ext>
                </a:extLst>
              </p:cNvPr>
              <p:cNvSpPr txBox="1"/>
              <p:nvPr/>
            </p:nvSpPr>
            <p:spPr>
              <a:xfrm>
                <a:off x="194316" y="4246347"/>
                <a:ext cx="3252865" cy="1631216"/>
              </a:xfrm>
              <a:prstGeom prst="rect">
                <a:avLst/>
              </a:prstGeom>
              <a:noFill/>
            </p:spPr>
            <p:txBody>
              <a:bodyPr wrap="square" rtlCol="0">
                <a:spAutoFit/>
              </a:bodyPr>
              <a:lstStyle/>
              <a:p>
                <a:r>
                  <a:rPr lang="en-US" sz="2000" dirty="0">
                    <a:latin typeface="Lato" panose="020F0502020204030203" pitchFamily="34" charset="0"/>
                    <a:ea typeface="Lato" panose="020F0502020204030203" pitchFamily="34" charset="0"/>
                    <a:cs typeface="Lato" panose="020F0502020204030203" pitchFamily="34" charset="0"/>
                  </a:rPr>
                  <a:t>1 water molecule</a:t>
                </a:r>
              </a:p>
              <a:p>
                <a:pPr marL="285750" indent="-285750">
                  <a:buFont typeface="Arial" panose="020B0604020202020204" pitchFamily="34" charset="0"/>
                  <a:buChar char="•"/>
                </a:pPr>
                <a:r>
                  <a:rPr lang="en-US" sz="2000" dirty="0">
                    <a:latin typeface="Lato" panose="020F0502020204030203" pitchFamily="34" charset="0"/>
                    <a:ea typeface="Lato" panose="020F0502020204030203" pitchFamily="34" charset="0"/>
                    <a:cs typeface="Lato" panose="020F0502020204030203" pitchFamily="34" charset="0"/>
                  </a:rPr>
                  <a:t>3 atoms (</a:t>
                </a:r>
                <a:r>
                  <a:rPr lang="en-US" sz="2000" i="1" dirty="0">
                    <a:latin typeface="Lato" panose="020F0502020204030203" pitchFamily="34" charset="0"/>
                    <a:ea typeface="Lato" panose="020F0502020204030203" pitchFamily="34" charset="0"/>
                    <a:cs typeface="Lato" panose="020F0502020204030203" pitchFamily="34" charset="0"/>
                  </a:rPr>
                  <a:t>N</a:t>
                </a:r>
                <a:r>
                  <a:rPr lang="en-US" sz="2000" dirty="0">
                    <a:latin typeface="Lato" panose="020F0502020204030203" pitchFamily="34" charset="0"/>
                    <a:ea typeface="Lato" panose="020F0502020204030203" pitchFamily="34" charset="0"/>
                    <a:cs typeface="Lato" panose="020F0502020204030203" pitchFamily="34" charset="0"/>
                  </a:rPr>
                  <a:t>) </a:t>
                </a:r>
              </a:p>
              <a:p>
                <a:pPr marL="285750" indent="-285750">
                  <a:buFont typeface="Arial" panose="020B0604020202020204" pitchFamily="34" charset="0"/>
                  <a:buChar char="•"/>
                </a:pPr>
                <a:r>
                  <a:rPr lang="en-US" sz="2000" dirty="0">
                    <a:latin typeface="Lato" panose="020F0502020204030203" pitchFamily="34" charset="0"/>
                    <a:ea typeface="Lato" panose="020F0502020204030203" pitchFamily="34" charset="0"/>
                    <a:cs typeface="Lato" panose="020F0502020204030203" pitchFamily="34" charset="0"/>
                  </a:rPr>
                  <a:t>3</a:t>
                </a:r>
                <a:r>
                  <a:rPr lang="en-US" sz="2000" i="1" dirty="0">
                    <a:latin typeface="Lato" panose="020F0502020204030203" pitchFamily="34" charset="0"/>
                    <a:ea typeface="Lato" panose="020F0502020204030203" pitchFamily="34" charset="0"/>
                    <a:cs typeface="Lato" panose="020F0502020204030203" pitchFamily="34" charset="0"/>
                  </a:rPr>
                  <a:t>N</a:t>
                </a:r>
                <a14:m>
                  <m:oMath xmlns:m="http://schemas.openxmlformats.org/officeDocument/2006/math">
                    <m:r>
                      <a:rPr lang="en-US" sz="2000" i="1" dirty="0" smtClean="0">
                        <a:latin typeface="Cambria Math" panose="02040503050406030204" pitchFamily="18" charset="0"/>
                        <a:ea typeface="Lato Medium" panose="020F0502020204030203" pitchFamily="34" charset="0"/>
                        <a:cs typeface="Lato Medium" panose="020F0502020204030203" pitchFamily="34" charset="0"/>
                      </a:rPr>
                      <m:t>−</m:t>
                    </m:r>
                  </m:oMath>
                </a14:m>
                <a:r>
                  <a:rPr lang="en-US" sz="2000" dirty="0">
                    <a:latin typeface="Lato" panose="020F0502020204030203" pitchFamily="34" charset="0"/>
                    <a:ea typeface="Lato" panose="020F0502020204030203" pitchFamily="34" charset="0"/>
                    <a:cs typeface="Lato" panose="020F0502020204030203" pitchFamily="34" charset="0"/>
                  </a:rPr>
                  <a:t>6 = 9</a:t>
                </a:r>
                <a14:m>
                  <m:oMath xmlns:m="http://schemas.openxmlformats.org/officeDocument/2006/math">
                    <m:r>
                      <a:rPr lang="en-US" sz="2000" i="1" dirty="0" smtClean="0">
                        <a:latin typeface="Cambria Math" panose="02040503050406030204" pitchFamily="18" charset="0"/>
                        <a:ea typeface="Lato Medium" panose="020F0502020204030203" pitchFamily="34" charset="0"/>
                        <a:cs typeface="Lato Medium" panose="020F0502020204030203" pitchFamily="34" charset="0"/>
                      </a:rPr>
                      <m:t>−</m:t>
                    </m:r>
                  </m:oMath>
                </a14:m>
                <a:r>
                  <a:rPr lang="en-US" sz="2000" dirty="0">
                    <a:latin typeface="Lato" panose="020F0502020204030203" pitchFamily="34" charset="0"/>
                    <a:ea typeface="Lato" panose="020F0502020204030203" pitchFamily="34" charset="0"/>
                    <a:cs typeface="Lato" panose="020F0502020204030203" pitchFamily="34" charset="0"/>
                  </a:rPr>
                  <a:t>6 = </a:t>
                </a:r>
                <a:r>
                  <a:rPr lang="en-US" sz="2000" b="1" dirty="0">
                    <a:latin typeface="Lato" panose="020F0502020204030203" pitchFamily="34" charset="0"/>
                    <a:ea typeface="Lato" panose="020F0502020204030203" pitchFamily="34" charset="0"/>
                    <a:cs typeface="Lato" panose="020F0502020204030203" pitchFamily="34" charset="0"/>
                  </a:rPr>
                  <a:t>3 </a:t>
                </a:r>
                <a:r>
                  <a:rPr lang="en-US" sz="2000" dirty="0">
                    <a:latin typeface="Lato" panose="020F0502020204030203" pitchFamily="34" charset="0"/>
                    <a:ea typeface="Lato" panose="020F0502020204030203" pitchFamily="34" charset="0"/>
                    <a:cs typeface="Lato" panose="020F0502020204030203" pitchFamily="34" charset="0"/>
                  </a:rPr>
                  <a:t>degrees of freedom to describe it</a:t>
                </a:r>
              </a:p>
            </p:txBody>
          </p:sp>
        </mc:Choice>
        <mc:Fallback>
          <p:sp>
            <p:nvSpPr>
              <p:cNvPr id="2" name="TextBox 1">
                <a:extLst>
                  <a:ext uri="{FF2B5EF4-FFF2-40B4-BE49-F238E27FC236}">
                    <a16:creationId xmlns:a16="http://schemas.microsoft.com/office/drawing/2014/main" id="{35DC201E-16B2-8B46-9C71-E28071D95F9A}"/>
                  </a:ext>
                </a:extLst>
              </p:cNvPr>
              <p:cNvSpPr txBox="1">
                <a:spLocks noRot="1" noChangeAspect="1" noMove="1" noResize="1" noEditPoints="1" noAdjustHandles="1" noChangeArrowheads="1" noChangeShapeType="1" noTextEdit="1"/>
              </p:cNvSpPr>
              <p:nvPr/>
            </p:nvSpPr>
            <p:spPr>
              <a:xfrm>
                <a:off x="194316" y="4246347"/>
                <a:ext cx="3252865" cy="1631216"/>
              </a:xfrm>
              <a:prstGeom prst="rect">
                <a:avLst/>
              </a:prstGeom>
              <a:blipFill>
                <a:blip r:embed="rId3"/>
                <a:stretch>
                  <a:fillRect l="-1556" t="-1538" b="-5385"/>
                </a:stretch>
              </a:blipFill>
            </p:spPr>
            <p:txBody>
              <a:bodyPr/>
              <a:lstStyle/>
              <a:p>
                <a:r>
                  <a:rPr lang="en-US">
                    <a:noFill/>
                  </a:rPr>
                  <a:t> </a:t>
                </a:r>
              </a:p>
            </p:txBody>
          </p:sp>
        </mc:Fallback>
      </mc:AlternateContent>
      <p:pic>
        <p:nvPicPr>
          <p:cNvPr id="2050" name="Picture 2" descr="A glass of water can go off over night and here's why">
            <a:extLst>
              <a:ext uri="{FF2B5EF4-FFF2-40B4-BE49-F238E27FC236}">
                <a16:creationId xmlns:a16="http://schemas.microsoft.com/office/drawing/2014/main" id="{C7D94FE7-8BD3-CF42-9435-B41D74C51C1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29000" y="2765683"/>
            <a:ext cx="1502764" cy="1502764"/>
          </a:xfrm>
          <a:prstGeom prst="rect">
            <a:avLst/>
          </a:prstGeom>
          <a:noFill/>
          <a:extLst>
            <a:ext uri="{909E8E84-426E-40DD-AFC4-6F175D3DCCD1}">
              <a14:hiddenFill xmlns:a14="http://schemas.microsoft.com/office/drawing/2010/main">
                <a:solidFill>
                  <a:srgbClr val="FFFFFF"/>
                </a:solidFill>
              </a14:hiddenFill>
            </a:ext>
          </a:extLst>
        </p:spPr>
      </p:pic>
      <p:sp>
        <p:nvSpPr>
          <p:cNvPr id="5" name="Triangle 4">
            <a:extLst>
              <a:ext uri="{FF2B5EF4-FFF2-40B4-BE49-F238E27FC236}">
                <a16:creationId xmlns:a16="http://schemas.microsoft.com/office/drawing/2014/main" id="{56F7F60C-EE44-F74D-8D6C-8DFB1874BB71}"/>
              </a:ext>
            </a:extLst>
          </p:cNvPr>
          <p:cNvSpPr/>
          <p:nvPr/>
        </p:nvSpPr>
        <p:spPr>
          <a:xfrm rot="16200000">
            <a:off x="2123859" y="3094824"/>
            <a:ext cx="1558978" cy="714025"/>
          </a:xfrm>
          <a:prstGeom prst="triangle">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riangle 7">
            <a:extLst>
              <a:ext uri="{FF2B5EF4-FFF2-40B4-BE49-F238E27FC236}">
                <a16:creationId xmlns:a16="http://schemas.microsoft.com/office/drawing/2014/main" id="{6EE66933-3DDA-C246-B18B-633C897C050C}"/>
              </a:ext>
            </a:extLst>
          </p:cNvPr>
          <p:cNvSpPr/>
          <p:nvPr/>
        </p:nvSpPr>
        <p:spPr>
          <a:xfrm rot="16200000">
            <a:off x="4652573" y="3160053"/>
            <a:ext cx="1558978" cy="714025"/>
          </a:xfrm>
          <a:prstGeom prst="triangle">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1D122B59-6F0C-2B44-9AFE-9D1E40F15EDC}"/>
                  </a:ext>
                </a:extLst>
              </p:cNvPr>
              <p:cNvSpPr txBox="1"/>
              <p:nvPr/>
            </p:nvSpPr>
            <p:spPr>
              <a:xfrm>
                <a:off x="3429000" y="4428439"/>
                <a:ext cx="3931170" cy="1938992"/>
              </a:xfrm>
              <a:prstGeom prst="rect">
                <a:avLst/>
              </a:prstGeom>
              <a:noFill/>
            </p:spPr>
            <p:txBody>
              <a:bodyPr wrap="square" rtlCol="0">
                <a:spAutoFit/>
              </a:bodyPr>
              <a:lstStyle/>
              <a:p>
                <a:r>
                  <a:rPr lang="en-US" sz="2000" dirty="0">
                    <a:latin typeface="Lato" panose="020F0502020204030203" pitchFamily="34" charset="0"/>
                    <a:ea typeface="Lato" panose="020F0502020204030203" pitchFamily="34" charset="0"/>
                    <a:cs typeface="Lato" panose="020F0502020204030203" pitchFamily="34" charset="0"/>
                  </a:rPr>
                  <a:t>1 glass of water</a:t>
                </a:r>
              </a:p>
              <a:p>
                <a:endParaRPr lang="en-US" sz="2000" dirty="0">
                  <a:latin typeface="Lato" panose="020F0502020204030203" pitchFamily="34" charset="0"/>
                  <a:ea typeface="Lato" panose="020F0502020204030203" pitchFamily="34" charset="0"/>
                  <a:cs typeface="Lato" panose="020F0502020204030203" pitchFamily="34" charset="0"/>
                </a:endParaRPr>
              </a:p>
              <a:p>
                <a:pPr marL="285750" indent="-285750">
                  <a:buFont typeface="Arial" panose="020B0604020202020204" pitchFamily="34" charset="0"/>
                  <a:buChar char="•"/>
                </a:pPr>
                <a:r>
                  <a:rPr lang="en-US" sz="2000" i="1" dirty="0" err="1">
                    <a:latin typeface="Lato" panose="020F0502020204030203" pitchFamily="34" charset="0"/>
                    <a:ea typeface="Lato" panose="020F0502020204030203" pitchFamily="34" charset="0"/>
                    <a:cs typeface="Lato" panose="020F0502020204030203" pitchFamily="34" charset="0"/>
                  </a:rPr>
                  <a:t>N</a:t>
                </a:r>
                <a:r>
                  <a:rPr lang="en-US" sz="2000" i="1" baseline="-25000" dirty="0" err="1">
                    <a:latin typeface="Lato" panose="020F0502020204030203" pitchFamily="34" charset="0"/>
                    <a:ea typeface="Lato" panose="020F0502020204030203" pitchFamily="34" charset="0"/>
                    <a:cs typeface="Lato" panose="020F0502020204030203" pitchFamily="34" charset="0"/>
                  </a:rPr>
                  <a:t>avogadro</a:t>
                </a:r>
                <a:r>
                  <a:rPr lang="en-US" sz="2000" dirty="0">
                    <a:latin typeface="Lato" panose="020F0502020204030203" pitchFamily="34" charset="0"/>
                    <a:ea typeface="Lato" panose="020F0502020204030203" pitchFamily="34" charset="0"/>
                    <a:cs typeface="Lato" panose="020F0502020204030203" pitchFamily="34" charset="0"/>
                  </a:rPr>
                  <a:t> molecules </a:t>
                </a:r>
                <a14:m>
                  <m:oMath xmlns:m="http://schemas.openxmlformats.org/officeDocument/2006/math">
                    <m:r>
                      <a:rPr lang="en-US" sz="2000" i="1" dirty="0" smtClean="0">
                        <a:latin typeface="Cambria Math" panose="02040503050406030204" pitchFamily="18" charset="0"/>
                        <a:ea typeface="Lato" panose="020F0502020204030203" pitchFamily="34" charset="0"/>
                        <a:cs typeface="Lato" panose="020F0502020204030203" pitchFamily="34" charset="0"/>
                      </a:rPr>
                      <m:t>~ </m:t>
                    </m:r>
                    <m:r>
                      <m:rPr>
                        <m:nor/>
                      </m:rPr>
                      <a:rPr lang="en-US" sz="2000" i="0" dirty="0" smtClean="0">
                        <a:latin typeface="Lato" panose="020F0502020204030203" pitchFamily="34" charset="0"/>
                        <a:ea typeface="Lato" panose="020F0502020204030203" pitchFamily="34" charset="0"/>
                        <a:cs typeface="Lato" panose="020F0502020204030203" pitchFamily="34" charset="0"/>
                      </a:rPr>
                      <m:t>6</m:t>
                    </m:r>
                    <m:r>
                      <m:rPr>
                        <m:nor/>
                      </m:rPr>
                      <a:rPr lang="en-US" sz="2000" b="0" i="0" dirty="0" smtClean="0">
                        <a:latin typeface="Lato" panose="020F0502020204030203" pitchFamily="34" charset="0"/>
                        <a:ea typeface="Lato" panose="020F0502020204030203" pitchFamily="34" charset="0"/>
                        <a:cs typeface="Lato" panose="020F0502020204030203" pitchFamily="34" charset="0"/>
                      </a:rPr>
                      <m:t>⋅</m:t>
                    </m:r>
                    <m:r>
                      <m:rPr>
                        <m:nor/>
                      </m:rPr>
                      <a:rPr lang="en-US" sz="2000" i="0" dirty="0" smtClean="0">
                        <a:latin typeface="Lato" panose="020F0502020204030203" pitchFamily="34" charset="0"/>
                        <a:ea typeface="Lato" panose="020F0502020204030203" pitchFamily="34" charset="0"/>
                        <a:cs typeface="Lato" panose="020F0502020204030203" pitchFamily="34" charset="0"/>
                      </a:rPr>
                      <m:t>10</m:t>
                    </m:r>
                    <m:r>
                      <m:rPr>
                        <m:nor/>
                      </m:rPr>
                      <a:rPr lang="en-US" sz="2000" i="0" baseline="30000" dirty="0" smtClean="0">
                        <a:latin typeface="Lato" panose="020F0502020204030203" pitchFamily="34" charset="0"/>
                        <a:ea typeface="Lato" panose="020F0502020204030203" pitchFamily="34" charset="0"/>
                        <a:cs typeface="Lato" panose="020F0502020204030203" pitchFamily="34" charset="0"/>
                      </a:rPr>
                      <m:t>23</m:t>
                    </m:r>
                  </m:oMath>
                </a14:m>
                <a:endParaRPr lang="en-US" sz="2000" baseline="30000" dirty="0">
                  <a:latin typeface="Lato" panose="020F0502020204030203" pitchFamily="34" charset="0"/>
                  <a:ea typeface="Lato" panose="020F0502020204030203" pitchFamily="34" charset="0"/>
                  <a:cs typeface="Lato" panose="020F0502020204030203" pitchFamily="34" charset="0"/>
                </a:endParaRPr>
              </a:p>
              <a:p>
                <a:pPr marL="285750" indent="-285750">
                  <a:buFont typeface="Arial" panose="020B0604020202020204" pitchFamily="34" charset="0"/>
                  <a:buChar char="•"/>
                </a:pPr>
                <a:r>
                  <a:rPr lang="en-US" sz="2000" dirty="0">
                    <a:latin typeface="Lato" panose="020F0502020204030203" pitchFamily="34" charset="0"/>
                    <a:ea typeface="Lato" panose="020F0502020204030203" pitchFamily="34" charset="0"/>
                    <a:cs typeface="Lato" panose="020F0502020204030203" pitchFamily="34" charset="0"/>
                  </a:rPr>
                  <a:t>(3</a:t>
                </a:r>
                <a:r>
                  <a:rPr lang="en-US" sz="2000" i="1" dirty="0">
                    <a:latin typeface="Lato" panose="020F0502020204030203" pitchFamily="34" charset="0"/>
                    <a:ea typeface="Lato" panose="020F0502020204030203" pitchFamily="34" charset="0"/>
                    <a:cs typeface="Lato" panose="020F0502020204030203" pitchFamily="34" charset="0"/>
                  </a:rPr>
                  <a:t>N</a:t>
                </a:r>
                <a:r>
                  <a:rPr lang="en-US" sz="2000" i="1" baseline="-25000" dirty="0">
                    <a:latin typeface="Lato" panose="020F0502020204030203" pitchFamily="34" charset="0"/>
                    <a:ea typeface="Lato" panose="020F0502020204030203" pitchFamily="34" charset="0"/>
                    <a:cs typeface="Lato" panose="020F0502020204030203" pitchFamily="34" charset="0"/>
                  </a:rPr>
                  <a:t>atoms</a:t>
                </a:r>
                <a14:m>
                  <m:oMath xmlns:m="http://schemas.openxmlformats.org/officeDocument/2006/math">
                    <m:r>
                      <a:rPr lang="en-US" sz="2000" i="1" dirty="0" smtClean="0">
                        <a:latin typeface="Cambria Math" panose="02040503050406030204" pitchFamily="18" charset="0"/>
                        <a:ea typeface="Lato Medium" panose="020F0502020204030203" pitchFamily="34" charset="0"/>
                        <a:cs typeface="Lato Medium" panose="020F0502020204030203" pitchFamily="34" charset="0"/>
                      </a:rPr>
                      <m:t>−</m:t>
                    </m:r>
                  </m:oMath>
                </a14:m>
                <a:r>
                  <a:rPr lang="en-US" sz="2000" dirty="0">
                    <a:latin typeface="Lato" panose="020F0502020204030203" pitchFamily="34" charset="0"/>
                    <a:ea typeface="Lato" panose="020F0502020204030203" pitchFamily="34" charset="0"/>
                    <a:cs typeface="Lato" panose="020F0502020204030203" pitchFamily="34" charset="0"/>
                  </a:rPr>
                  <a:t>6) </a:t>
                </a:r>
                <a:r>
                  <a:rPr lang="en-US" sz="2000" i="1" dirty="0" err="1">
                    <a:latin typeface="Lato" panose="020F0502020204030203" pitchFamily="34" charset="0"/>
                    <a:ea typeface="Lato" panose="020F0502020204030203" pitchFamily="34" charset="0"/>
                    <a:cs typeface="Lato" panose="020F0502020204030203" pitchFamily="34" charset="0"/>
                  </a:rPr>
                  <a:t>N</a:t>
                </a:r>
                <a:r>
                  <a:rPr lang="en-US" sz="2000" i="1" baseline="-25000" dirty="0" err="1">
                    <a:latin typeface="Lato" panose="020F0502020204030203" pitchFamily="34" charset="0"/>
                    <a:ea typeface="Lato" panose="020F0502020204030203" pitchFamily="34" charset="0"/>
                    <a:cs typeface="Lato" panose="020F0502020204030203" pitchFamily="34" charset="0"/>
                  </a:rPr>
                  <a:t>avogadro</a:t>
                </a:r>
                <a:r>
                  <a:rPr lang="en-US" sz="2000" i="1" baseline="-25000" dirty="0">
                    <a:latin typeface="Lato" panose="020F0502020204030203" pitchFamily="34" charset="0"/>
                    <a:ea typeface="Lato" panose="020F0502020204030203" pitchFamily="34" charset="0"/>
                    <a:cs typeface="Lato" panose="020F0502020204030203" pitchFamily="34" charset="0"/>
                  </a:rPr>
                  <a:t> </a:t>
                </a:r>
                <a:r>
                  <a:rPr lang="en-US" sz="2000" dirty="0">
                    <a:latin typeface="Lato" panose="020F0502020204030203" pitchFamily="34" charset="0"/>
                    <a:ea typeface="Lato" panose="020F0502020204030203" pitchFamily="34" charset="0"/>
                    <a:cs typeface="Lato" panose="020F0502020204030203" pitchFamily="34" charset="0"/>
                  </a:rPr>
                  <a:t>= </a:t>
                </a:r>
                <a:r>
                  <a:rPr lang="en-US" sz="2000" b="1" dirty="0">
                    <a:latin typeface="Lato" panose="020F0502020204030203" pitchFamily="34" charset="0"/>
                    <a:ea typeface="Lato" panose="020F0502020204030203" pitchFamily="34" charset="0"/>
                    <a:cs typeface="Lato" panose="020F0502020204030203" pitchFamily="34" charset="0"/>
                  </a:rPr>
                  <a:t>18</a:t>
                </a:r>
                <a14:m>
                  <m:oMath xmlns:m="http://schemas.openxmlformats.org/officeDocument/2006/math">
                    <m:r>
                      <m:rPr>
                        <m:nor/>
                      </m:rPr>
                      <a:rPr lang="en-US" sz="2000" b="1" dirty="0">
                        <a:latin typeface="Lato" panose="020F0502020204030203" pitchFamily="34" charset="0"/>
                        <a:ea typeface="Lato" panose="020F0502020204030203" pitchFamily="34" charset="0"/>
                        <a:cs typeface="Lato" panose="020F0502020204030203" pitchFamily="34" charset="0"/>
                      </a:rPr>
                      <m:t>⋅10</m:t>
                    </m:r>
                    <m:r>
                      <m:rPr>
                        <m:nor/>
                      </m:rPr>
                      <a:rPr lang="en-US" sz="2000" b="1" baseline="30000" dirty="0">
                        <a:latin typeface="Lato" panose="020F0502020204030203" pitchFamily="34" charset="0"/>
                        <a:ea typeface="Lato" panose="020F0502020204030203" pitchFamily="34" charset="0"/>
                        <a:cs typeface="Lato" panose="020F0502020204030203" pitchFamily="34" charset="0"/>
                      </a:rPr>
                      <m:t>23</m:t>
                    </m:r>
                  </m:oMath>
                </a14:m>
                <a:r>
                  <a:rPr lang="en-US" sz="2000" b="1" dirty="0">
                    <a:latin typeface="Lato" panose="020F0502020204030203" pitchFamily="34" charset="0"/>
                    <a:ea typeface="Lato" panose="020F0502020204030203" pitchFamily="34" charset="0"/>
                    <a:cs typeface="Lato" panose="020F0502020204030203" pitchFamily="34" charset="0"/>
                  </a:rPr>
                  <a:t> </a:t>
                </a:r>
                <a:r>
                  <a:rPr lang="en-US" sz="2000" dirty="0">
                    <a:latin typeface="Lato" panose="020F0502020204030203" pitchFamily="34" charset="0"/>
                    <a:ea typeface="Lato" panose="020F0502020204030203" pitchFamily="34" charset="0"/>
                    <a:cs typeface="Lato" panose="020F0502020204030203" pitchFamily="34" charset="0"/>
                  </a:rPr>
                  <a:t>degrees of freedom to describe it</a:t>
                </a:r>
              </a:p>
            </p:txBody>
          </p:sp>
        </mc:Choice>
        <mc:Fallback>
          <p:sp>
            <p:nvSpPr>
              <p:cNvPr id="9" name="TextBox 8">
                <a:extLst>
                  <a:ext uri="{FF2B5EF4-FFF2-40B4-BE49-F238E27FC236}">
                    <a16:creationId xmlns:a16="http://schemas.microsoft.com/office/drawing/2014/main" id="{1D122B59-6F0C-2B44-9AFE-9D1E40F15EDC}"/>
                  </a:ext>
                </a:extLst>
              </p:cNvPr>
              <p:cNvSpPr txBox="1">
                <a:spLocks noRot="1" noChangeAspect="1" noMove="1" noResize="1" noEditPoints="1" noAdjustHandles="1" noChangeArrowheads="1" noChangeShapeType="1" noTextEdit="1"/>
              </p:cNvSpPr>
              <p:nvPr/>
            </p:nvSpPr>
            <p:spPr>
              <a:xfrm>
                <a:off x="3429000" y="4428439"/>
                <a:ext cx="3931170" cy="1938992"/>
              </a:xfrm>
              <a:prstGeom prst="rect">
                <a:avLst/>
              </a:prstGeom>
              <a:blipFill>
                <a:blip r:embed="rId5"/>
                <a:stretch>
                  <a:fillRect l="-1608" t="-1307" b="-4575"/>
                </a:stretch>
              </a:blipFill>
            </p:spPr>
            <p:txBody>
              <a:bodyPr/>
              <a:lstStyle/>
              <a:p>
                <a:r>
                  <a:rPr lang="en-US">
                    <a:noFill/>
                  </a:rPr>
                  <a:t> </a:t>
                </a:r>
              </a:p>
            </p:txBody>
          </p:sp>
        </mc:Fallback>
      </mc:AlternateContent>
      <p:pic>
        <p:nvPicPr>
          <p:cNvPr id="10" name="Picture 9">
            <a:extLst>
              <a:ext uri="{FF2B5EF4-FFF2-40B4-BE49-F238E27FC236}">
                <a16:creationId xmlns:a16="http://schemas.microsoft.com/office/drawing/2014/main" id="{9AE9A809-D43B-4C41-A3C8-CF8B951C54EE}"/>
              </a:ext>
            </a:extLst>
          </p:cNvPr>
          <p:cNvPicPr>
            <a:picLocks noChangeAspect="1"/>
          </p:cNvPicPr>
          <p:nvPr/>
        </p:nvPicPr>
        <p:blipFill>
          <a:blip r:embed="rId6"/>
          <a:stretch>
            <a:fillRect/>
          </a:stretch>
        </p:blipFill>
        <p:spPr>
          <a:xfrm>
            <a:off x="5977591" y="2628852"/>
            <a:ext cx="3010447" cy="2181557"/>
          </a:xfrm>
          <a:prstGeom prst="rect">
            <a:avLst/>
          </a:prstGeom>
        </p:spPr>
      </p:pic>
      <p:sp>
        <p:nvSpPr>
          <p:cNvPr id="11" name="TextBox 10">
            <a:extLst>
              <a:ext uri="{FF2B5EF4-FFF2-40B4-BE49-F238E27FC236}">
                <a16:creationId xmlns:a16="http://schemas.microsoft.com/office/drawing/2014/main" id="{229BFAA5-BEBB-3D4B-B911-9E160F332BF4}"/>
              </a:ext>
            </a:extLst>
          </p:cNvPr>
          <p:cNvSpPr txBox="1"/>
          <p:nvPr/>
        </p:nvSpPr>
        <p:spPr>
          <a:xfrm>
            <a:off x="6300017" y="3271719"/>
            <a:ext cx="2654894" cy="646331"/>
          </a:xfrm>
          <a:prstGeom prst="rect">
            <a:avLst/>
          </a:prstGeom>
          <a:solidFill>
            <a:srgbClr val="FFFFFF">
              <a:alpha val="78431"/>
            </a:srgbClr>
          </a:solidFill>
        </p:spPr>
        <p:txBody>
          <a:bodyPr wrap="none" rtlCol="0">
            <a:spAutoFit/>
          </a:bodyPr>
          <a:lstStyle/>
          <a:p>
            <a:pPr algn="ctr"/>
            <a:r>
              <a:rPr lang="en-US" b="1" dirty="0">
                <a:latin typeface="Lato" panose="020F0502020204030203" pitchFamily="34" charset="0"/>
                <a:ea typeface="Lato" panose="020F0502020204030203" pitchFamily="34" charset="0"/>
                <a:cs typeface="Lato" panose="020F0502020204030203" pitchFamily="34" charset="0"/>
              </a:rPr>
              <a:t>Many positions!!! (data!)</a:t>
            </a:r>
          </a:p>
          <a:p>
            <a:pPr algn="ctr"/>
            <a:r>
              <a:rPr lang="en-US" b="1" dirty="0">
                <a:latin typeface="Lato" panose="020F0502020204030203" pitchFamily="34" charset="0"/>
                <a:ea typeface="Lato" panose="020F0502020204030203" pitchFamily="34" charset="0"/>
                <a:cs typeface="Lato" panose="020F0502020204030203" pitchFamily="34" charset="0"/>
              </a:rPr>
              <a:t>X  Y  Z</a:t>
            </a:r>
          </a:p>
        </p:txBody>
      </p:sp>
      <p:sp>
        <p:nvSpPr>
          <p:cNvPr id="13" name="Triangle 12">
            <a:extLst>
              <a:ext uri="{FF2B5EF4-FFF2-40B4-BE49-F238E27FC236}">
                <a16:creationId xmlns:a16="http://schemas.microsoft.com/office/drawing/2014/main" id="{B618D192-AF7D-A740-8E45-D2DED017E304}"/>
              </a:ext>
            </a:extLst>
          </p:cNvPr>
          <p:cNvSpPr/>
          <p:nvPr/>
        </p:nvSpPr>
        <p:spPr>
          <a:xfrm rot="10800000">
            <a:off x="7261878" y="4860248"/>
            <a:ext cx="1558978" cy="220306"/>
          </a:xfrm>
          <a:prstGeom prst="triangle">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4" name="Picture 4" descr="Image result for PowerEdge T640">
            <a:extLst>
              <a:ext uri="{FF2B5EF4-FFF2-40B4-BE49-F238E27FC236}">
                <a16:creationId xmlns:a16="http://schemas.microsoft.com/office/drawing/2014/main" id="{2B965D0C-500B-384C-9D24-C28D8A77523E}"/>
              </a:ext>
            </a:extLst>
          </p:cNvPr>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7366406" y="5358984"/>
            <a:ext cx="1349922" cy="13229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35731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76E240-14C6-784B-8779-684A2C5DE739}"/>
              </a:ext>
            </a:extLst>
          </p:cNvPr>
          <p:cNvSpPr>
            <a:spLocks noGrp="1"/>
          </p:cNvSpPr>
          <p:nvPr>
            <p:ph type="title"/>
          </p:nvPr>
        </p:nvSpPr>
        <p:spPr/>
        <p:txBody>
          <a:bodyPr>
            <a:normAutofit fontScale="90000"/>
          </a:bodyPr>
          <a:lstStyle/>
          <a:p>
            <a:r>
              <a:rPr lang="en-US" dirty="0"/>
              <a:t>Where does all the data </a:t>
            </a:r>
            <a:br>
              <a:rPr lang="en-US" dirty="0"/>
            </a:br>
            <a:r>
              <a:rPr lang="en-US" dirty="0"/>
              <a:t>come from?</a:t>
            </a:r>
          </a:p>
        </p:txBody>
      </p:sp>
      <p:sp>
        <p:nvSpPr>
          <p:cNvPr id="3" name="Content Placeholder 2">
            <a:extLst>
              <a:ext uri="{FF2B5EF4-FFF2-40B4-BE49-F238E27FC236}">
                <a16:creationId xmlns:a16="http://schemas.microsoft.com/office/drawing/2014/main" id="{75367967-C38D-9E47-BB16-2D7A852591A8}"/>
              </a:ext>
            </a:extLst>
          </p:cNvPr>
          <p:cNvSpPr>
            <a:spLocks noGrp="1"/>
          </p:cNvSpPr>
          <p:nvPr>
            <p:ph idx="1"/>
          </p:nvPr>
        </p:nvSpPr>
        <p:spPr/>
        <p:txBody>
          <a:bodyPr/>
          <a:lstStyle/>
          <a:p>
            <a:pPr marL="0" indent="0" algn="ctr">
              <a:buNone/>
            </a:pPr>
            <a:r>
              <a:rPr lang="en-US" dirty="0"/>
              <a:t>Satellite </a:t>
            </a:r>
            <a:r>
              <a:rPr lang="en-US" b="1" dirty="0"/>
              <a:t>images</a:t>
            </a:r>
            <a:r>
              <a:rPr lang="en-US" dirty="0"/>
              <a:t> / Measurements (</a:t>
            </a:r>
            <a:r>
              <a:rPr lang="en-US" b="1" dirty="0">
                <a:solidFill>
                  <a:srgbClr val="6E43CE"/>
                </a:solidFill>
              </a:rPr>
              <a:t>images</a:t>
            </a:r>
            <a:r>
              <a:rPr lang="en-US" dirty="0"/>
              <a:t>)</a:t>
            </a:r>
          </a:p>
          <a:p>
            <a:pPr marL="0" indent="0" algn="ctr">
              <a:buNone/>
            </a:pPr>
            <a:r>
              <a:rPr lang="en-US" dirty="0"/>
              <a:t>See e.g. 40 years of data made available here</a:t>
            </a:r>
          </a:p>
          <a:p>
            <a:pPr marL="0" indent="0" algn="ctr">
              <a:buNone/>
            </a:pPr>
            <a:r>
              <a:rPr lang="en-US" dirty="0"/>
              <a:t> </a:t>
            </a:r>
            <a:r>
              <a:rPr lang="en-US" dirty="0">
                <a:hlinkClick r:id="rId2"/>
              </a:rPr>
              <a:t>https://developers.google.com/earth-engine/datasets </a:t>
            </a:r>
            <a:endParaRPr lang="en-US" dirty="0"/>
          </a:p>
        </p:txBody>
      </p:sp>
      <p:sp>
        <p:nvSpPr>
          <p:cNvPr id="4" name="TextBox 3">
            <a:extLst>
              <a:ext uri="{FF2B5EF4-FFF2-40B4-BE49-F238E27FC236}">
                <a16:creationId xmlns:a16="http://schemas.microsoft.com/office/drawing/2014/main" id="{6F5E6867-3119-7449-8645-203276B54339}"/>
              </a:ext>
            </a:extLst>
          </p:cNvPr>
          <p:cNvSpPr txBox="1"/>
          <p:nvPr/>
        </p:nvSpPr>
        <p:spPr>
          <a:xfrm>
            <a:off x="1207306" y="5828096"/>
            <a:ext cx="2289409" cy="400110"/>
          </a:xfrm>
          <a:prstGeom prst="rect">
            <a:avLst/>
          </a:prstGeom>
          <a:noFill/>
        </p:spPr>
        <p:txBody>
          <a:bodyPr wrap="none" rtlCol="0">
            <a:spAutoFit/>
          </a:bodyPr>
          <a:lstStyle/>
          <a:p>
            <a:r>
              <a:rPr lang="en-US" sz="2000" b="1" dirty="0">
                <a:latin typeface="Lato" panose="020F0502020204030203" pitchFamily="34" charset="0"/>
                <a:ea typeface="Lato" panose="020F0502020204030203" pitchFamily="34" charset="0"/>
                <a:cs typeface="Lato" panose="020F0502020204030203" pitchFamily="34" charset="0"/>
              </a:rPr>
              <a:t>Earth temperature</a:t>
            </a:r>
          </a:p>
        </p:txBody>
      </p:sp>
      <p:pic>
        <p:nvPicPr>
          <p:cNvPr id="3078" name="Picture 6">
            <a:extLst>
              <a:ext uri="{FF2B5EF4-FFF2-40B4-BE49-F238E27FC236}">
                <a16:creationId xmlns:a16="http://schemas.microsoft.com/office/drawing/2014/main" id="{F9F720C5-8947-4247-AD4E-6A03893A04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0415" y="3296327"/>
            <a:ext cx="4223192" cy="2377054"/>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a16="http://schemas.microsoft.com/office/drawing/2014/main" id="{9C6AEE18-C8E1-E94F-994B-1A9D3043CD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98205" y="3296327"/>
            <a:ext cx="4225874" cy="237705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C44986D6-2EF3-3F46-9829-102E95FDA97B}"/>
              </a:ext>
            </a:extLst>
          </p:cNvPr>
          <p:cNvSpPr txBox="1"/>
          <p:nvPr/>
        </p:nvSpPr>
        <p:spPr>
          <a:xfrm>
            <a:off x="5863653" y="5828096"/>
            <a:ext cx="2372765" cy="400110"/>
          </a:xfrm>
          <a:prstGeom prst="rect">
            <a:avLst/>
          </a:prstGeom>
          <a:noFill/>
        </p:spPr>
        <p:txBody>
          <a:bodyPr wrap="none" rtlCol="0">
            <a:spAutoFit/>
          </a:bodyPr>
          <a:lstStyle/>
          <a:p>
            <a:r>
              <a:rPr lang="en-US" sz="2000" b="1" dirty="0">
                <a:latin typeface="Lato" panose="020F0502020204030203" pitchFamily="34" charset="0"/>
                <a:ea typeface="Lato" panose="020F0502020204030203" pitchFamily="34" charset="0"/>
                <a:cs typeface="Lato" panose="020F0502020204030203" pitchFamily="34" charset="0"/>
              </a:rPr>
              <a:t>Night time imagery</a:t>
            </a:r>
          </a:p>
        </p:txBody>
      </p:sp>
      <p:sp>
        <p:nvSpPr>
          <p:cNvPr id="5" name="TextBox 4">
            <a:extLst>
              <a:ext uri="{FF2B5EF4-FFF2-40B4-BE49-F238E27FC236}">
                <a16:creationId xmlns:a16="http://schemas.microsoft.com/office/drawing/2014/main" id="{5F19AFD1-A163-D944-95D5-ADA34913C8DE}"/>
              </a:ext>
            </a:extLst>
          </p:cNvPr>
          <p:cNvSpPr txBox="1"/>
          <p:nvPr/>
        </p:nvSpPr>
        <p:spPr>
          <a:xfrm>
            <a:off x="415632" y="6270301"/>
            <a:ext cx="8608447" cy="400110"/>
          </a:xfrm>
          <a:prstGeom prst="rect">
            <a:avLst/>
          </a:prstGeom>
          <a:noFill/>
        </p:spPr>
        <p:txBody>
          <a:bodyPr wrap="none" rtlCol="0">
            <a:spAutoFit/>
          </a:bodyPr>
          <a:lstStyle/>
          <a:p>
            <a:r>
              <a:rPr lang="en-US" sz="2000" dirty="0">
                <a:latin typeface="Lato" panose="020F0502020204030203" pitchFamily="34" charset="0"/>
                <a:ea typeface="Lato" panose="020F0502020204030203" pitchFamily="34" charset="0"/>
                <a:cs typeface="Lato" panose="020F0502020204030203" pitchFamily="34" charset="0"/>
              </a:rPr>
              <a:t>Each image and data point occupies space “bytes” in a computer’s memory!</a:t>
            </a:r>
          </a:p>
        </p:txBody>
      </p:sp>
    </p:spTree>
    <p:extLst>
      <p:ext uri="{BB962C8B-B14F-4D97-AF65-F5344CB8AC3E}">
        <p14:creationId xmlns:p14="http://schemas.microsoft.com/office/powerpoint/2010/main" val="14848125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4A36CF-807A-C04D-9C00-34006683E62E}"/>
              </a:ext>
            </a:extLst>
          </p:cNvPr>
          <p:cNvSpPr>
            <a:spLocks noGrp="1"/>
          </p:cNvSpPr>
          <p:nvPr>
            <p:ph type="title"/>
          </p:nvPr>
        </p:nvSpPr>
        <p:spPr/>
        <p:txBody>
          <a:bodyPr/>
          <a:lstStyle/>
          <a:p>
            <a:r>
              <a:rPr lang="en-US" dirty="0"/>
              <a:t>Need memory to store data</a:t>
            </a:r>
          </a:p>
        </p:txBody>
      </p:sp>
      <p:sp>
        <p:nvSpPr>
          <p:cNvPr id="3" name="Content Placeholder 2">
            <a:extLst>
              <a:ext uri="{FF2B5EF4-FFF2-40B4-BE49-F238E27FC236}">
                <a16:creationId xmlns:a16="http://schemas.microsoft.com/office/drawing/2014/main" id="{F12C320F-FCD4-794B-8736-A0BA93EC8790}"/>
              </a:ext>
            </a:extLst>
          </p:cNvPr>
          <p:cNvSpPr>
            <a:spLocks noGrp="1"/>
          </p:cNvSpPr>
          <p:nvPr>
            <p:ph idx="1"/>
          </p:nvPr>
        </p:nvSpPr>
        <p:spPr/>
        <p:txBody>
          <a:bodyPr/>
          <a:lstStyle/>
          <a:p>
            <a:pPr marL="0" indent="0">
              <a:buNone/>
            </a:pPr>
            <a:r>
              <a:rPr lang="en-US" dirty="0"/>
              <a:t>One double precision number (16 significant figures) needs 64 bits – 8 bytes</a:t>
            </a:r>
          </a:p>
          <a:p>
            <a:pPr marL="0" indent="0">
              <a:buNone/>
            </a:pPr>
            <a:endParaRPr lang="en-US" dirty="0"/>
          </a:p>
          <a:p>
            <a:pPr marL="0" indent="0">
              <a:buNone/>
            </a:pPr>
            <a:r>
              <a:rPr lang="en-US" sz="2200" dirty="0"/>
              <a:t>3.141592653589793115997963468544185161590576171875</a:t>
            </a:r>
          </a:p>
        </p:txBody>
      </p:sp>
      <p:pic>
        <p:nvPicPr>
          <p:cNvPr id="4098" name="Picture 2">
            <a:extLst>
              <a:ext uri="{FF2B5EF4-FFF2-40B4-BE49-F238E27FC236}">
                <a16:creationId xmlns:a16="http://schemas.microsoft.com/office/drawing/2014/main" id="{B83123B0-962E-E54E-9E66-8FBCD582D0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2387" y="3565787"/>
            <a:ext cx="8799226" cy="1778177"/>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Cherry Apple Pie Recipe | Land O'Lakes">
            <a:extLst>
              <a:ext uri="{FF2B5EF4-FFF2-40B4-BE49-F238E27FC236}">
                <a16:creationId xmlns:a16="http://schemas.microsoft.com/office/drawing/2014/main" id="{718286C0-D043-4F42-9260-0219945FEB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67555" y="4939213"/>
            <a:ext cx="2259278" cy="1724091"/>
          </a:xfrm>
          <a:prstGeom prst="rect">
            <a:avLst/>
          </a:prstGeom>
          <a:noFill/>
          <a:extLst>
            <a:ext uri="{909E8E84-426E-40DD-AFC4-6F175D3DCCD1}">
              <a14:hiddenFill xmlns:a14="http://schemas.microsoft.com/office/drawing/2010/main">
                <a:solidFill>
                  <a:srgbClr val="FFFFFF"/>
                </a:solidFill>
              </a14:hiddenFill>
            </a:ext>
          </a:extLst>
        </p:spPr>
      </p:pic>
      <p:sp>
        <p:nvSpPr>
          <p:cNvPr id="4" name="Left-Right Arrow 3">
            <a:extLst>
              <a:ext uri="{FF2B5EF4-FFF2-40B4-BE49-F238E27FC236}">
                <a16:creationId xmlns:a16="http://schemas.microsoft.com/office/drawing/2014/main" id="{40F2266F-5A08-2446-9B0C-779659BAA161}"/>
              </a:ext>
            </a:extLst>
          </p:cNvPr>
          <p:cNvSpPr/>
          <p:nvPr/>
        </p:nvSpPr>
        <p:spPr>
          <a:xfrm>
            <a:off x="4991725" y="5553928"/>
            <a:ext cx="959370" cy="449705"/>
          </a:xfrm>
          <a:prstGeom prst="leftRightArrow">
            <a:avLst/>
          </a:prstGeom>
          <a:solidFill>
            <a:schemeClr val="tx1">
              <a:lumMod val="50000"/>
              <a:lumOff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9FBE3CCD-E55D-AA41-A4C4-628AFF5FB661}"/>
                  </a:ext>
                </a:extLst>
              </p:cNvPr>
              <p:cNvSpPr txBox="1"/>
              <p:nvPr/>
            </p:nvSpPr>
            <p:spPr>
              <a:xfrm>
                <a:off x="6120939" y="5216255"/>
                <a:ext cx="869149" cy="1200329"/>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m:rPr>
                          <m:sty m:val="p"/>
                        </m:rPr>
                        <a:rPr lang="en-US" sz="5400" b="0" i="1" smtClean="0">
                          <a:solidFill>
                            <a:schemeClr val="tx1">
                              <a:lumMod val="75000"/>
                              <a:lumOff val="25000"/>
                            </a:schemeClr>
                          </a:solidFill>
                          <a:latin typeface="Cambria Math" panose="02040503050406030204" pitchFamily="18" charset="0"/>
                        </a:rPr>
                        <m:t>π</m:t>
                      </m:r>
                    </m:oMath>
                  </m:oMathPara>
                </a14:m>
                <a:endParaRPr lang="en-US" sz="5400" b="0" dirty="0">
                  <a:solidFill>
                    <a:schemeClr val="tx1">
                      <a:lumMod val="75000"/>
                      <a:lumOff val="25000"/>
                    </a:schemeClr>
                  </a:solidFill>
                </a:endParaRPr>
              </a:p>
              <a:p>
                <a:endParaRPr lang="en-US" dirty="0"/>
              </a:p>
            </p:txBody>
          </p:sp>
        </mc:Choice>
        <mc:Fallback>
          <p:sp>
            <p:nvSpPr>
              <p:cNvPr id="5" name="TextBox 4">
                <a:extLst>
                  <a:ext uri="{FF2B5EF4-FFF2-40B4-BE49-F238E27FC236}">
                    <a16:creationId xmlns:a16="http://schemas.microsoft.com/office/drawing/2014/main" id="{9FBE3CCD-E55D-AA41-A4C4-628AFF5FB661}"/>
                  </a:ext>
                </a:extLst>
              </p:cNvPr>
              <p:cNvSpPr txBox="1">
                <a:spLocks noRot="1" noChangeAspect="1" noMove="1" noResize="1" noEditPoints="1" noAdjustHandles="1" noChangeArrowheads="1" noChangeShapeType="1" noTextEdit="1"/>
              </p:cNvSpPr>
              <p:nvPr/>
            </p:nvSpPr>
            <p:spPr>
              <a:xfrm>
                <a:off x="6120939" y="5216255"/>
                <a:ext cx="869149" cy="1200329"/>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5844439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DD804C-65D7-1B48-A9A3-25E27051061A}"/>
              </a:ext>
            </a:extLst>
          </p:cNvPr>
          <p:cNvSpPr>
            <a:spLocks noGrp="1"/>
          </p:cNvSpPr>
          <p:nvPr>
            <p:ph type="title"/>
          </p:nvPr>
        </p:nvSpPr>
        <p:spPr/>
        <p:txBody>
          <a:bodyPr/>
          <a:lstStyle/>
          <a:p>
            <a:r>
              <a:rPr lang="en-US" dirty="0"/>
              <a:t>Ok so for N</a:t>
            </a:r>
            <a:r>
              <a:rPr lang="en-US" baseline="-25000" dirty="0"/>
              <a:t>av</a:t>
            </a:r>
            <a:r>
              <a:rPr lang="en-US" dirty="0"/>
              <a:t> molecules????</a:t>
            </a:r>
          </a:p>
        </p:txBody>
      </p:sp>
      <p:sp>
        <p:nvSpPr>
          <p:cNvPr id="3" name="Content Placeholder 2">
            <a:extLst>
              <a:ext uri="{FF2B5EF4-FFF2-40B4-BE49-F238E27FC236}">
                <a16:creationId xmlns:a16="http://schemas.microsoft.com/office/drawing/2014/main" id="{F05A9602-0765-864E-8B8B-D16998167EA3}"/>
              </a:ext>
            </a:extLst>
          </p:cNvPr>
          <p:cNvSpPr>
            <a:spLocks noGrp="1"/>
          </p:cNvSpPr>
          <p:nvPr>
            <p:ph idx="1"/>
          </p:nvPr>
        </p:nvSpPr>
        <p:spPr/>
        <p:txBody>
          <a:bodyPr/>
          <a:lstStyle/>
          <a:p>
            <a:pPr marL="0" indent="0" algn="ctr">
              <a:buNone/>
            </a:pPr>
            <a:r>
              <a:rPr lang="en-US" dirty="0"/>
              <a:t>We just need 18E+23 numbers to be stored so ….</a:t>
            </a:r>
          </a:p>
          <a:p>
            <a:pPr marL="0" indent="0" algn="ctr">
              <a:buNone/>
            </a:pPr>
            <a:endParaRPr lang="en-US" dirty="0"/>
          </a:p>
          <a:p>
            <a:pPr marL="0" indent="0">
              <a:buNone/>
            </a:pPr>
            <a:r>
              <a:rPr lang="en-US" sz="3200" b="1" dirty="0">
                <a:solidFill>
                  <a:schemeClr val="accent6">
                    <a:lumMod val="75000"/>
                  </a:schemeClr>
                </a:solidFill>
              </a:rPr>
              <a:t>14400000000000 Terabytes</a:t>
            </a:r>
          </a:p>
          <a:p>
            <a:pPr marL="0" indent="0">
              <a:buNone/>
            </a:pPr>
            <a:endParaRPr lang="en-US" sz="1200" b="1" dirty="0"/>
          </a:p>
          <a:p>
            <a:pPr marL="0" indent="0">
              <a:buNone/>
            </a:pPr>
            <a:r>
              <a:rPr lang="en-US" dirty="0"/>
              <a:t>Even for a single protein we need to</a:t>
            </a:r>
          </a:p>
          <a:p>
            <a:pPr marL="0" indent="0">
              <a:buNone/>
            </a:pPr>
            <a:r>
              <a:rPr lang="en-US" dirty="0"/>
              <a:t>store a lot of data e.g. lactose permease</a:t>
            </a:r>
          </a:p>
          <a:p>
            <a:pPr marL="0" indent="0">
              <a:buNone/>
            </a:pPr>
            <a:r>
              <a:rPr lang="en-US" dirty="0"/>
              <a:t>1PV6 – 6580 atoms – </a:t>
            </a:r>
            <a:r>
              <a:rPr lang="en-US" b="1" dirty="0"/>
              <a:t>138 kilobytes KB</a:t>
            </a:r>
          </a:p>
          <a:p>
            <a:pPr marL="0" indent="0" algn="ctr">
              <a:buNone/>
            </a:pPr>
            <a:endParaRPr lang="en-US" dirty="0"/>
          </a:p>
          <a:p>
            <a:pPr marL="0" indent="0" algn="ctr">
              <a:buNone/>
            </a:pPr>
            <a:endParaRPr lang="en-US" dirty="0"/>
          </a:p>
        </p:txBody>
      </p:sp>
      <p:pic>
        <p:nvPicPr>
          <p:cNvPr id="5126" name="Picture 6">
            <a:extLst>
              <a:ext uri="{FF2B5EF4-FFF2-40B4-BE49-F238E27FC236}">
                <a16:creationId xmlns:a16="http://schemas.microsoft.com/office/drawing/2014/main" id="{7635DDC9-C4A5-1244-A7FF-1658A8787E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50898" y="2737142"/>
            <a:ext cx="2661332" cy="3633678"/>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a:extLst>
              <a:ext uri="{FF2B5EF4-FFF2-40B4-BE49-F238E27FC236}">
                <a16:creationId xmlns:a16="http://schemas.microsoft.com/office/drawing/2014/main" id="{55EFF40C-FDEB-9F4E-B343-1690439BAFE9}"/>
              </a:ext>
            </a:extLst>
          </p:cNvPr>
          <p:cNvPicPr>
            <a:picLocks noChangeAspect="1" noChangeArrowheads="1"/>
          </p:cNvPicPr>
          <p:nvPr/>
        </p:nvPicPr>
        <p:blipFill rotWithShape="1">
          <a:blip r:embed="rId3">
            <a:clrChange>
              <a:clrFrom>
                <a:srgbClr val="FCFCFC"/>
              </a:clrFrom>
              <a:clrTo>
                <a:srgbClr val="FCFCFC">
                  <a:alpha val="0"/>
                </a:srgbClr>
              </a:clrTo>
            </a:clrChange>
            <a:extLst>
              <a:ext uri="{28A0092B-C50C-407E-A947-70E740481C1C}">
                <a14:useLocalDpi xmlns:a14="http://schemas.microsoft.com/office/drawing/2010/main" val="0"/>
              </a:ext>
            </a:extLst>
          </a:blip>
          <a:srcRect/>
          <a:stretch/>
        </p:blipFill>
        <p:spPr bwMode="auto">
          <a:xfrm>
            <a:off x="231770" y="4517438"/>
            <a:ext cx="2661332" cy="26613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52266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A864ED-A331-EE4A-BA0B-17188AD4878B}"/>
              </a:ext>
            </a:extLst>
          </p:cNvPr>
          <p:cNvSpPr>
            <a:spLocks noGrp="1"/>
          </p:cNvSpPr>
          <p:nvPr>
            <p:ph type="title"/>
          </p:nvPr>
        </p:nvSpPr>
        <p:spPr/>
        <p:txBody>
          <a:bodyPr/>
          <a:lstStyle/>
          <a:p>
            <a:r>
              <a:rPr lang="en-US" dirty="0"/>
              <a:t>Memory &amp; time to compute</a:t>
            </a:r>
          </a:p>
        </p:txBody>
      </p:sp>
      <p:sp>
        <p:nvSpPr>
          <p:cNvPr id="3" name="Content Placeholder 2">
            <a:extLst>
              <a:ext uri="{FF2B5EF4-FFF2-40B4-BE49-F238E27FC236}">
                <a16:creationId xmlns:a16="http://schemas.microsoft.com/office/drawing/2014/main" id="{527FF181-435F-F24D-A7CB-D08C4A85D05B}"/>
              </a:ext>
            </a:extLst>
          </p:cNvPr>
          <p:cNvSpPr>
            <a:spLocks noGrp="1"/>
          </p:cNvSpPr>
          <p:nvPr>
            <p:ph idx="1"/>
          </p:nvPr>
        </p:nvSpPr>
        <p:spPr/>
        <p:txBody>
          <a:bodyPr/>
          <a:lstStyle/>
          <a:p>
            <a:pPr marL="0" indent="0">
              <a:buNone/>
            </a:pPr>
            <a:r>
              <a:rPr lang="en-US" dirty="0"/>
              <a:t>Now let’s say we want to model our data, load data, plot, compute … we need random access memory RAM for this </a:t>
            </a:r>
          </a:p>
          <a:p>
            <a:pPr marL="0" indent="0">
              <a:buNone/>
            </a:pPr>
            <a:endParaRPr lang="en-US" dirty="0"/>
          </a:p>
          <a:p>
            <a:pPr marL="0" indent="0">
              <a:buNone/>
            </a:pPr>
            <a:r>
              <a:rPr lang="en-US" dirty="0"/>
              <a:t>The more data, the more RAM we need</a:t>
            </a:r>
          </a:p>
          <a:p>
            <a:pPr marL="0" indent="0">
              <a:buNone/>
            </a:pPr>
            <a:endParaRPr lang="en-US" dirty="0"/>
          </a:p>
          <a:p>
            <a:pPr marL="0" indent="0">
              <a:buNone/>
            </a:pPr>
            <a:r>
              <a:rPr lang="en-US" dirty="0"/>
              <a:t>The more complex the problem – the more operations we will need </a:t>
            </a:r>
          </a:p>
        </p:txBody>
      </p:sp>
    </p:spTree>
    <p:extLst>
      <p:ext uri="{BB962C8B-B14F-4D97-AF65-F5344CB8AC3E}">
        <p14:creationId xmlns:p14="http://schemas.microsoft.com/office/powerpoint/2010/main" val="10176477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71BB7D-7460-45A0-A150-6E6DACF6106C}"/>
              </a:ext>
            </a:extLst>
          </p:cNvPr>
          <p:cNvSpPr>
            <a:spLocks noGrp="1"/>
          </p:cNvSpPr>
          <p:nvPr>
            <p:ph type="title"/>
          </p:nvPr>
        </p:nvSpPr>
        <p:spPr/>
        <p:txBody>
          <a:bodyPr>
            <a:normAutofit fontScale="90000"/>
          </a:bodyPr>
          <a:lstStyle/>
          <a:p>
            <a:r>
              <a:rPr lang="en-US" dirty="0"/>
              <a:t>How to meet our generation’s challenges?</a:t>
            </a:r>
          </a:p>
        </p:txBody>
      </p:sp>
      <p:sp>
        <p:nvSpPr>
          <p:cNvPr id="3" name="Content Placeholder 2">
            <a:extLst>
              <a:ext uri="{FF2B5EF4-FFF2-40B4-BE49-F238E27FC236}">
                <a16:creationId xmlns:a16="http://schemas.microsoft.com/office/drawing/2014/main" id="{76BF22CA-A4EA-4C95-B60D-D90FDBF899A5}"/>
              </a:ext>
            </a:extLst>
          </p:cNvPr>
          <p:cNvSpPr>
            <a:spLocks noGrp="1"/>
          </p:cNvSpPr>
          <p:nvPr>
            <p:ph idx="1"/>
          </p:nvPr>
        </p:nvSpPr>
        <p:spPr/>
        <p:txBody>
          <a:bodyPr/>
          <a:lstStyle/>
          <a:p>
            <a:r>
              <a:rPr lang="en-US" dirty="0"/>
              <a:t>Near-term ecological forecasting</a:t>
            </a:r>
          </a:p>
          <a:p>
            <a:r>
              <a:rPr lang="en-US" dirty="0"/>
              <a:t>Real-time sensing, learning, and decision-making</a:t>
            </a:r>
          </a:p>
          <a:p>
            <a:r>
              <a:rPr lang="it-IT" dirty="0"/>
              <a:t>Massive data in multi-messenger astrophysics</a:t>
            </a:r>
          </a:p>
          <a:p>
            <a:r>
              <a:rPr lang="en-US" dirty="0"/>
              <a:t>Data analytic methods algorithms for advanced materials discovery</a:t>
            </a:r>
          </a:p>
          <a:p>
            <a:r>
              <a:rPr lang="en-US" dirty="0"/>
              <a:t>…</a:t>
            </a:r>
          </a:p>
        </p:txBody>
      </p:sp>
      <p:sp>
        <p:nvSpPr>
          <p:cNvPr id="4" name="Rectangle 3">
            <a:extLst>
              <a:ext uri="{FF2B5EF4-FFF2-40B4-BE49-F238E27FC236}">
                <a16:creationId xmlns:a16="http://schemas.microsoft.com/office/drawing/2014/main" id="{A9AB91C7-4327-4108-BEF6-0041A6FDFA6A}"/>
              </a:ext>
            </a:extLst>
          </p:cNvPr>
          <p:cNvSpPr/>
          <p:nvPr/>
        </p:nvSpPr>
        <p:spPr>
          <a:xfrm>
            <a:off x="4916078" y="5734042"/>
            <a:ext cx="4652128" cy="923330"/>
          </a:xfrm>
          <a:prstGeom prst="rect">
            <a:avLst/>
          </a:prstGeom>
        </p:spPr>
        <p:txBody>
          <a:bodyPr wrap="square">
            <a:spAutoFit/>
          </a:bodyPr>
          <a:lstStyle/>
          <a:p>
            <a:r>
              <a:rPr lang="en-US" dirty="0">
                <a:solidFill>
                  <a:srgbClr val="333333"/>
                </a:solidFill>
                <a:latin typeface="Arial" panose="020B0604020202020204" pitchFamily="34" charset="0"/>
              </a:rPr>
              <a:t>Ref: The National Science Foundation's (NSF) Harnessing the Data Revolution (HDR) Big Idea</a:t>
            </a:r>
            <a:endParaRPr lang="en-US" dirty="0"/>
          </a:p>
        </p:txBody>
      </p:sp>
    </p:spTree>
    <p:extLst>
      <p:ext uri="{BB962C8B-B14F-4D97-AF65-F5344CB8AC3E}">
        <p14:creationId xmlns:p14="http://schemas.microsoft.com/office/powerpoint/2010/main" val="5605403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1ACE2962-1044-4339-AE71-9061EF1D6A15}"/>
              </a:ext>
            </a:extLst>
          </p:cNvPr>
          <p:cNvSpPr>
            <a:spLocks noGrp="1"/>
          </p:cNvSpPr>
          <p:nvPr>
            <p:ph idx="1"/>
          </p:nvPr>
        </p:nvSpPr>
        <p:spPr>
          <a:xfrm>
            <a:off x="457200" y="1600200"/>
            <a:ext cx="8229600" cy="5057172"/>
          </a:xfrm>
        </p:spPr>
        <p:txBody>
          <a:bodyPr/>
          <a:lstStyle/>
          <a:p>
            <a:r>
              <a:rPr lang="en-US" dirty="0"/>
              <a:t>100 GB of data for each calculation (1 hour)</a:t>
            </a:r>
          </a:p>
        </p:txBody>
      </p:sp>
      <p:sp>
        <p:nvSpPr>
          <p:cNvPr id="2" name="Rectangle 1">
            <a:extLst>
              <a:ext uri="{FF2B5EF4-FFF2-40B4-BE49-F238E27FC236}">
                <a16:creationId xmlns:a16="http://schemas.microsoft.com/office/drawing/2014/main" id="{DF005819-307D-4604-8974-C0BE4E708682}"/>
              </a:ext>
            </a:extLst>
          </p:cNvPr>
          <p:cNvSpPr/>
          <p:nvPr/>
        </p:nvSpPr>
        <p:spPr>
          <a:xfrm>
            <a:off x="739027" y="2292458"/>
            <a:ext cx="3948902" cy="369332"/>
          </a:xfrm>
          <a:prstGeom prst="rect">
            <a:avLst/>
          </a:prstGeom>
        </p:spPr>
        <p:txBody>
          <a:bodyPr wrap="none">
            <a:spAutoFit/>
          </a:bodyPr>
          <a:lstStyle/>
          <a:p>
            <a:r>
              <a:rPr lang="en-US" dirty="0"/>
              <a:t>For example, charge density (real space)</a:t>
            </a:r>
          </a:p>
        </p:txBody>
      </p:sp>
      <p:pic>
        <p:nvPicPr>
          <p:cNvPr id="9" name="Picture 2">
            <a:extLst>
              <a:ext uri="{FF2B5EF4-FFF2-40B4-BE49-F238E27FC236}">
                <a16:creationId xmlns:a16="http://schemas.microsoft.com/office/drawing/2014/main" id="{4EA02A88-0A0B-4C80-AA94-97BA16DEF40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6757"/>
          <a:stretch/>
        </p:blipFill>
        <p:spPr bwMode="auto">
          <a:xfrm>
            <a:off x="286364" y="2627329"/>
            <a:ext cx="3025424" cy="2362174"/>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a:extLst>
              <a:ext uri="{FF2B5EF4-FFF2-40B4-BE49-F238E27FC236}">
                <a16:creationId xmlns:a16="http://schemas.microsoft.com/office/drawing/2014/main" id="{CA09BDC2-0509-41C0-B1EF-6A949A14E2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5712" y="4874412"/>
            <a:ext cx="1866491" cy="168264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0D91559D-66D5-444D-B0C1-B96EF7B69B02}"/>
              </a:ext>
            </a:extLst>
          </p:cNvPr>
          <p:cNvSpPr/>
          <p:nvPr/>
        </p:nvSpPr>
        <p:spPr>
          <a:xfrm>
            <a:off x="1313574" y="6388334"/>
            <a:ext cx="535724" cy="369332"/>
          </a:xfrm>
          <a:prstGeom prst="rect">
            <a:avLst/>
          </a:prstGeom>
        </p:spPr>
        <p:txBody>
          <a:bodyPr wrap="none">
            <a:spAutoFit/>
          </a:bodyPr>
          <a:lstStyle/>
          <a:p>
            <a:r>
              <a:rPr lang="en-US" dirty="0"/>
              <a:t>100</a:t>
            </a:r>
          </a:p>
        </p:txBody>
      </p:sp>
      <p:sp>
        <p:nvSpPr>
          <p:cNvPr id="12" name="Rectangle 11">
            <a:extLst>
              <a:ext uri="{FF2B5EF4-FFF2-40B4-BE49-F238E27FC236}">
                <a16:creationId xmlns:a16="http://schemas.microsoft.com/office/drawing/2014/main" id="{664C51FB-FCA9-497F-932D-DE889D07802C}"/>
              </a:ext>
            </a:extLst>
          </p:cNvPr>
          <p:cNvSpPr/>
          <p:nvPr/>
        </p:nvSpPr>
        <p:spPr>
          <a:xfrm>
            <a:off x="2306423" y="6153521"/>
            <a:ext cx="873642" cy="369332"/>
          </a:xfrm>
          <a:prstGeom prst="rect">
            <a:avLst/>
          </a:prstGeom>
        </p:spPr>
        <p:txBody>
          <a:bodyPr wrap="square">
            <a:spAutoFit/>
          </a:bodyPr>
          <a:lstStyle/>
          <a:p>
            <a:r>
              <a:rPr lang="en-US" dirty="0"/>
              <a:t>1000</a:t>
            </a:r>
          </a:p>
        </p:txBody>
      </p:sp>
      <p:sp>
        <p:nvSpPr>
          <p:cNvPr id="13" name="Rectangle 12">
            <a:extLst>
              <a:ext uri="{FF2B5EF4-FFF2-40B4-BE49-F238E27FC236}">
                <a16:creationId xmlns:a16="http://schemas.microsoft.com/office/drawing/2014/main" id="{255814CA-A98C-45F8-8AB0-40741079E1BA}"/>
              </a:ext>
            </a:extLst>
          </p:cNvPr>
          <p:cNvSpPr/>
          <p:nvPr/>
        </p:nvSpPr>
        <p:spPr>
          <a:xfrm>
            <a:off x="707794" y="5712517"/>
            <a:ext cx="873642" cy="369332"/>
          </a:xfrm>
          <a:prstGeom prst="rect">
            <a:avLst/>
          </a:prstGeom>
        </p:spPr>
        <p:txBody>
          <a:bodyPr wrap="square">
            <a:spAutoFit/>
          </a:bodyPr>
          <a:lstStyle/>
          <a:p>
            <a:r>
              <a:rPr lang="en-US" dirty="0"/>
              <a:t>100</a:t>
            </a:r>
          </a:p>
        </p:txBody>
      </p:sp>
      <p:sp>
        <p:nvSpPr>
          <p:cNvPr id="14" name="Rectangle 13">
            <a:extLst>
              <a:ext uri="{FF2B5EF4-FFF2-40B4-BE49-F238E27FC236}">
                <a16:creationId xmlns:a16="http://schemas.microsoft.com/office/drawing/2014/main" id="{40003565-CB9E-4E2E-AE10-6AA68AE42345}"/>
              </a:ext>
            </a:extLst>
          </p:cNvPr>
          <p:cNvSpPr/>
          <p:nvPr/>
        </p:nvSpPr>
        <p:spPr>
          <a:xfrm>
            <a:off x="3717468" y="3360539"/>
            <a:ext cx="4834421" cy="369332"/>
          </a:xfrm>
          <a:prstGeom prst="rect">
            <a:avLst/>
          </a:prstGeom>
        </p:spPr>
        <p:txBody>
          <a:bodyPr wrap="square">
            <a:spAutoFit/>
          </a:bodyPr>
          <a:lstStyle/>
          <a:p>
            <a:r>
              <a:rPr lang="en-US" dirty="0"/>
              <a:t>For 1 state: 100*100*1000 DP number = 80 MB</a:t>
            </a:r>
          </a:p>
        </p:txBody>
      </p:sp>
      <p:sp>
        <p:nvSpPr>
          <p:cNvPr id="15" name="Rectangle 14">
            <a:extLst>
              <a:ext uri="{FF2B5EF4-FFF2-40B4-BE49-F238E27FC236}">
                <a16:creationId xmlns:a16="http://schemas.microsoft.com/office/drawing/2014/main" id="{1F35D9E7-72E5-4DDC-9CEC-C7BAF90AF40E}"/>
              </a:ext>
            </a:extLst>
          </p:cNvPr>
          <p:cNvSpPr/>
          <p:nvPr/>
        </p:nvSpPr>
        <p:spPr>
          <a:xfrm>
            <a:off x="3717468" y="3822771"/>
            <a:ext cx="4834421" cy="369332"/>
          </a:xfrm>
          <a:prstGeom prst="rect">
            <a:avLst/>
          </a:prstGeom>
        </p:spPr>
        <p:txBody>
          <a:bodyPr wrap="square">
            <a:spAutoFit/>
          </a:bodyPr>
          <a:lstStyle/>
          <a:p>
            <a:r>
              <a:rPr lang="en-US" dirty="0"/>
              <a:t>For 1000 state: 80 MB * 1000 = 80 GB</a:t>
            </a:r>
          </a:p>
        </p:txBody>
      </p:sp>
      <p:cxnSp>
        <p:nvCxnSpPr>
          <p:cNvPr id="20" name="Straight Arrow Connector 19">
            <a:extLst>
              <a:ext uri="{FF2B5EF4-FFF2-40B4-BE49-F238E27FC236}">
                <a16:creationId xmlns:a16="http://schemas.microsoft.com/office/drawing/2014/main" id="{580B25E8-6B0E-41AB-870E-77A7BB9B5595}"/>
              </a:ext>
            </a:extLst>
          </p:cNvPr>
          <p:cNvCxnSpPr/>
          <p:nvPr/>
        </p:nvCxnSpPr>
        <p:spPr>
          <a:xfrm>
            <a:off x="1313574" y="4369504"/>
            <a:ext cx="0" cy="94050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 name="Rectangle 4">
            <a:extLst>
              <a:ext uri="{FF2B5EF4-FFF2-40B4-BE49-F238E27FC236}">
                <a16:creationId xmlns:a16="http://schemas.microsoft.com/office/drawing/2014/main" id="{47C04450-3D4A-411F-BB06-DF575049C073}"/>
              </a:ext>
            </a:extLst>
          </p:cNvPr>
          <p:cNvSpPr/>
          <p:nvPr/>
        </p:nvSpPr>
        <p:spPr>
          <a:xfrm>
            <a:off x="1334613" y="4469782"/>
            <a:ext cx="895502" cy="369332"/>
          </a:xfrm>
          <a:prstGeom prst="rect">
            <a:avLst/>
          </a:prstGeom>
        </p:spPr>
        <p:txBody>
          <a:bodyPr wrap="none">
            <a:spAutoFit/>
          </a:bodyPr>
          <a:lstStyle/>
          <a:p>
            <a:r>
              <a:rPr lang="en-US" dirty="0"/>
              <a:t>Storage</a:t>
            </a:r>
          </a:p>
        </p:txBody>
      </p:sp>
      <p:sp>
        <p:nvSpPr>
          <p:cNvPr id="8" name="Title 7">
            <a:extLst>
              <a:ext uri="{FF2B5EF4-FFF2-40B4-BE49-F238E27FC236}">
                <a16:creationId xmlns:a16="http://schemas.microsoft.com/office/drawing/2014/main" id="{3A8ACC2D-057E-694F-A825-352B7EBACC06}"/>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25182159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71BB7D-7460-45A0-A150-6E6DACF6106C}"/>
              </a:ext>
            </a:extLst>
          </p:cNvPr>
          <p:cNvSpPr>
            <a:spLocks noGrp="1"/>
          </p:cNvSpPr>
          <p:nvPr>
            <p:ph type="title"/>
          </p:nvPr>
        </p:nvSpPr>
        <p:spPr/>
        <p:txBody>
          <a:bodyPr/>
          <a:lstStyle/>
          <a:p>
            <a:r>
              <a:rPr lang="en-US" dirty="0"/>
              <a:t>Outstanding Challenges</a:t>
            </a:r>
          </a:p>
        </p:txBody>
      </p:sp>
      <p:sp>
        <p:nvSpPr>
          <p:cNvPr id="3" name="Content Placeholder 2">
            <a:extLst>
              <a:ext uri="{FF2B5EF4-FFF2-40B4-BE49-F238E27FC236}">
                <a16:creationId xmlns:a16="http://schemas.microsoft.com/office/drawing/2014/main" id="{76BF22CA-A4EA-4C95-B60D-D90FDBF899A5}"/>
              </a:ext>
            </a:extLst>
          </p:cNvPr>
          <p:cNvSpPr>
            <a:spLocks noGrp="1"/>
          </p:cNvSpPr>
          <p:nvPr>
            <p:ph idx="1"/>
          </p:nvPr>
        </p:nvSpPr>
        <p:spPr/>
        <p:txBody>
          <a:bodyPr/>
          <a:lstStyle/>
          <a:p>
            <a:r>
              <a:rPr lang="en-US" dirty="0"/>
              <a:t>Near-term ecological forecasting</a:t>
            </a:r>
          </a:p>
          <a:p>
            <a:r>
              <a:rPr lang="en-US" dirty="0"/>
              <a:t>Real-time sensing, learning, and decision-making</a:t>
            </a:r>
          </a:p>
          <a:p>
            <a:r>
              <a:rPr lang="it-IT" dirty="0"/>
              <a:t>Massive data in multi-messenger astrophysics</a:t>
            </a:r>
          </a:p>
          <a:p>
            <a:r>
              <a:rPr lang="en-US" dirty="0">
                <a:solidFill>
                  <a:srgbClr val="FF0000"/>
                </a:solidFill>
              </a:rPr>
              <a:t>Data analytic methods algorithms for advanced materials discovery</a:t>
            </a:r>
          </a:p>
          <a:p>
            <a:r>
              <a:rPr lang="en-US" dirty="0"/>
              <a:t>…</a:t>
            </a:r>
          </a:p>
        </p:txBody>
      </p:sp>
      <p:sp>
        <p:nvSpPr>
          <p:cNvPr id="4" name="Rectangle 3">
            <a:extLst>
              <a:ext uri="{FF2B5EF4-FFF2-40B4-BE49-F238E27FC236}">
                <a16:creationId xmlns:a16="http://schemas.microsoft.com/office/drawing/2014/main" id="{A9AB91C7-4327-4108-BEF6-0041A6FDFA6A}"/>
              </a:ext>
            </a:extLst>
          </p:cNvPr>
          <p:cNvSpPr/>
          <p:nvPr/>
        </p:nvSpPr>
        <p:spPr>
          <a:xfrm>
            <a:off x="4916078" y="5734042"/>
            <a:ext cx="4652128" cy="923330"/>
          </a:xfrm>
          <a:prstGeom prst="rect">
            <a:avLst/>
          </a:prstGeom>
        </p:spPr>
        <p:txBody>
          <a:bodyPr wrap="square">
            <a:spAutoFit/>
          </a:bodyPr>
          <a:lstStyle/>
          <a:p>
            <a:r>
              <a:rPr lang="en-US" dirty="0">
                <a:solidFill>
                  <a:srgbClr val="333333"/>
                </a:solidFill>
                <a:latin typeface="Arial" panose="020B0604020202020204" pitchFamily="34" charset="0"/>
              </a:rPr>
              <a:t>Ref: The National Science Foundation's (NSF) Harnessing the Data Revolution (HDR) Big Idea</a:t>
            </a:r>
            <a:endParaRPr lang="en-US" dirty="0"/>
          </a:p>
        </p:txBody>
      </p:sp>
    </p:spTree>
    <p:extLst>
      <p:ext uri="{BB962C8B-B14F-4D97-AF65-F5344CB8AC3E}">
        <p14:creationId xmlns:p14="http://schemas.microsoft.com/office/powerpoint/2010/main" val="15568369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What is this class about?</a:t>
            </a:r>
          </a:p>
        </p:txBody>
      </p:sp>
      <p:sp>
        <p:nvSpPr>
          <p:cNvPr id="6" name="object 4">
            <a:extLst>
              <a:ext uri="{FF2B5EF4-FFF2-40B4-BE49-F238E27FC236}">
                <a16:creationId xmlns:a16="http://schemas.microsoft.com/office/drawing/2014/main" id="{9DCDCF12-681E-4E50-9567-70742B218DCD}"/>
              </a:ext>
            </a:extLst>
          </p:cNvPr>
          <p:cNvSpPr txBox="1"/>
          <p:nvPr/>
        </p:nvSpPr>
        <p:spPr>
          <a:xfrm>
            <a:off x="535938" y="1538168"/>
            <a:ext cx="6190615" cy="5028300"/>
          </a:xfrm>
          <a:prstGeom prst="rect">
            <a:avLst/>
          </a:prstGeom>
        </p:spPr>
        <p:txBody>
          <a:bodyPr vert="horz" wrap="square" lIns="0" tIns="113030" rIns="0" bIns="0" rtlCol="0">
            <a:spAutoFit/>
          </a:bodyPr>
          <a:lstStyle/>
          <a:p>
            <a:pPr marL="355600" indent="-342900">
              <a:lnSpc>
                <a:spcPct val="100000"/>
              </a:lnSpc>
              <a:spcBef>
                <a:spcPts val="890"/>
              </a:spcBef>
              <a:buFont typeface="Arial"/>
              <a:buChar char="•"/>
              <a:tabLst>
                <a:tab pos="354965" algn="l"/>
                <a:tab pos="355600" algn="l"/>
              </a:tabLst>
            </a:pPr>
            <a:r>
              <a:rPr sz="3200" spc="-10" dirty="0">
                <a:latin typeface="Calibri"/>
                <a:cs typeface="Calibri"/>
              </a:rPr>
              <a:t>Survey </a:t>
            </a:r>
            <a:r>
              <a:rPr sz="3200" spc="-5" dirty="0">
                <a:latin typeface="Calibri"/>
                <a:cs typeface="Calibri"/>
              </a:rPr>
              <a:t>of </a:t>
            </a:r>
            <a:r>
              <a:rPr sz="3200" spc="-20" dirty="0">
                <a:latin typeface="Calibri"/>
                <a:cs typeface="Calibri"/>
              </a:rPr>
              <a:t>Data </a:t>
            </a:r>
            <a:r>
              <a:rPr sz="3200" spc="-5" dirty="0">
                <a:latin typeface="Calibri"/>
                <a:cs typeface="Calibri"/>
              </a:rPr>
              <a:t>Science</a:t>
            </a:r>
            <a:r>
              <a:rPr sz="3200" spc="15" dirty="0">
                <a:latin typeface="Calibri"/>
                <a:cs typeface="Calibri"/>
              </a:rPr>
              <a:t> </a:t>
            </a:r>
            <a:r>
              <a:rPr sz="3200" spc="-5" dirty="0">
                <a:latin typeface="Calibri"/>
                <a:cs typeface="Calibri"/>
              </a:rPr>
              <a:t>methods</a:t>
            </a:r>
            <a:endParaRPr sz="3200" dirty="0">
              <a:latin typeface="Calibri"/>
              <a:cs typeface="Calibri"/>
            </a:endParaRPr>
          </a:p>
          <a:p>
            <a:pPr marL="755650" lvl="1" indent="-285750">
              <a:lnSpc>
                <a:spcPct val="100000"/>
              </a:lnSpc>
              <a:spcBef>
                <a:spcPts val="695"/>
              </a:spcBef>
              <a:buFont typeface="Arial"/>
              <a:buChar char="–"/>
              <a:tabLst>
                <a:tab pos="755650" algn="l"/>
              </a:tabLst>
            </a:pPr>
            <a:r>
              <a:rPr lang="en-US" sz="2800" spc="-65" dirty="0">
                <a:latin typeface="Calibri"/>
                <a:cs typeface="Calibri"/>
              </a:rPr>
              <a:t>Basis of statistics</a:t>
            </a:r>
          </a:p>
          <a:p>
            <a:pPr marL="755650" lvl="1" indent="-285750">
              <a:lnSpc>
                <a:spcPct val="100000"/>
              </a:lnSpc>
              <a:spcBef>
                <a:spcPts val="695"/>
              </a:spcBef>
              <a:buFont typeface="Arial"/>
              <a:buChar char="–"/>
              <a:tabLst>
                <a:tab pos="755650" algn="l"/>
              </a:tabLst>
            </a:pPr>
            <a:r>
              <a:rPr sz="2800" spc="-65" dirty="0">
                <a:latin typeface="Calibri"/>
                <a:cs typeface="Calibri"/>
              </a:rPr>
              <a:t>Tool </a:t>
            </a:r>
            <a:r>
              <a:rPr sz="2800" spc="-10" dirty="0">
                <a:latin typeface="Calibri"/>
                <a:cs typeface="Calibri"/>
              </a:rPr>
              <a:t>selection</a:t>
            </a:r>
            <a:endParaRPr sz="2800" dirty="0">
              <a:latin typeface="Calibri"/>
              <a:cs typeface="Calibri"/>
            </a:endParaRPr>
          </a:p>
          <a:p>
            <a:pPr marL="755650" lvl="1" indent="-285750">
              <a:lnSpc>
                <a:spcPct val="100000"/>
              </a:lnSpc>
              <a:spcBef>
                <a:spcPts val="675"/>
              </a:spcBef>
              <a:buFont typeface="Arial"/>
              <a:buChar char="–"/>
              <a:tabLst>
                <a:tab pos="755650" algn="l"/>
              </a:tabLst>
            </a:pPr>
            <a:r>
              <a:rPr sz="2800" spc="-10" dirty="0">
                <a:latin typeface="Calibri"/>
                <a:cs typeface="Calibri"/>
              </a:rPr>
              <a:t>Best</a:t>
            </a:r>
            <a:r>
              <a:rPr sz="2800" spc="-100" dirty="0">
                <a:latin typeface="Calibri"/>
                <a:cs typeface="Calibri"/>
              </a:rPr>
              <a:t> </a:t>
            </a:r>
            <a:r>
              <a:rPr sz="2800" spc="-10" dirty="0">
                <a:latin typeface="Calibri"/>
                <a:cs typeface="Calibri"/>
              </a:rPr>
              <a:t>practices</a:t>
            </a:r>
            <a:endParaRPr sz="2800" dirty="0">
              <a:latin typeface="Calibri"/>
              <a:cs typeface="Calibri"/>
            </a:endParaRPr>
          </a:p>
          <a:p>
            <a:pPr marL="755650" lvl="1" indent="-285750">
              <a:lnSpc>
                <a:spcPct val="100000"/>
              </a:lnSpc>
              <a:spcBef>
                <a:spcPts val="670"/>
              </a:spcBef>
              <a:buFont typeface="Arial"/>
              <a:buChar char="–"/>
              <a:tabLst>
                <a:tab pos="755650" algn="l"/>
              </a:tabLst>
            </a:pPr>
            <a:r>
              <a:rPr sz="2800" spc="-5" dirty="0">
                <a:latin typeface="Calibri"/>
                <a:cs typeface="Calibri"/>
              </a:rPr>
              <a:t>Not about designing </a:t>
            </a:r>
            <a:r>
              <a:rPr sz="2800" spc="-10" dirty="0">
                <a:latin typeface="Calibri"/>
                <a:cs typeface="Calibri"/>
              </a:rPr>
              <a:t>new</a:t>
            </a:r>
            <a:r>
              <a:rPr sz="2800" spc="15" dirty="0">
                <a:latin typeface="Calibri"/>
                <a:cs typeface="Calibri"/>
              </a:rPr>
              <a:t> </a:t>
            </a:r>
            <a:r>
              <a:rPr sz="2800" spc="-10" dirty="0">
                <a:latin typeface="Calibri"/>
                <a:cs typeface="Calibri"/>
              </a:rPr>
              <a:t>algorithms</a:t>
            </a:r>
            <a:endParaRPr sz="2800" dirty="0">
              <a:latin typeface="Calibri"/>
              <a:cs typeface="Calibri"/>
            </a:endParaRPr>
          </a:p>
          <a:p>
            <a:pPr lvl="1">
              <a:lnSpc>
                <a:spcPct val="100000"/>
              </a:lnSpc>
              <a:buFont typeface="Arial"/>
              <a:buChar char="–"/>
            </a:pPr>
            <a:endParaRPr sz="4150" dirty="0">
              <a:latin typeface="Times New Roman"/>
              <a:cs typeface="Times New Roman"/>
            </a:endParaRPr>
          </a:p>
          <a:p>
            <a:pPr marL="355600" indent="-342900">
              <a:lnSpc>
                <a:spcPct val="100000"/>
              </a:lnSpc>
              <a:buFont typeface="Arial"/>
              <a:buChar char="•"/>
              <a:tabLst>
                <a:tab pos="354965" algn="l"/>
                <a:tab pos="355600" algn="l"/>
              </a:tabLst>
            </a:pPr>
            <a:r>
              <a:rPr sz="3200" spc="-15" dirty="0">
                <a:latin typeface="Calibri"/>
                <a:cs typeface="Calibri"/>
              </a:rPr>
              <a:t>Group project </a:t>
            </a:r>
            <a:r>
              <a:rPr sz="3200" spc="-5" dirty="0">
                <a:latin typeface="Calibri"/>
                <a:cs typeface="Calibri"/>
              </a:rPr>
              <a:t>using these</a:t>
            </a:r>
            <a:r>
              <a:rPr sz="3200" spc="50" dirty="0">
                <a:latin typeface="Calibri"/>
                <a:cs typeface="Calibri"/>
              </a:rPr>
              <a:t> </a:t>
            </a:r>
            <a:r>
              <a:rPr sz="3200" spc="-5" dirty="0">
                <a:latin typeface="Calibri"/>
                <a:cs typeface="Calibri"/>
              </a:rPr>
              <a:t>methods</a:t>
            </a:r>
            <a:endParaRPr sz="3200" dirty="0">
              <a:latin typeface="Calibri"/>
              <a:cs typeface="Calibri"/>
            </a:endParaRPr>
          </a:p>
          <a:p>
            <a:pPr>
              <a:lnSpc>
                <a:spcPct val="100000"/>
              </a:lnSpc>
              <a:spcBef>
                <a:spcPts val="15"/>
              </a:spcBef>
              <a:buFont typeface="Arial"/>
              <a:buChar char="•"/>
            </a:pPr>
            <a:endParaRPr sz="4650" dirty="0">
              <a:latin typeface="Times New Roman"/>
              <a:cs typeface="Times New Roman"/>
            </a:endParaRPr>
          </a:p>
          <a:p>
            <a:pPr marL="355600" indent="-342900">
              <a:lnSpc>
                <a:spcPct val="100000"/>
              </a:lnSpc>
              <a:buFont typeface="Arial"/>
              <a:buChar char="•"/>
              <a:tabLst>
                <a:tab pos="354965" algn="l"/>
                <a:tab pos="355600" algn="l"/>
              </a:tabLst>
            </a:pPr>
            <a:r>
              <a:rPr sz="3200" spc="-20" dirty="0">
                <a:latin typeface="Calibri"/>
                <a:cs typeface="Calibri"/>
              </a:rPr>
              <a:t>Life</a:t>
            </a:r>
            <a:r>
              <a:rPr sz="3200" spc="-10" dirty="0">
                <a:latin typeface="Calibri"/>
                <a:cs typeface="Calibri"/>
              </a:rPr>
              <a:t> </a:t>
            </a:r>
            <a:r>
              <a:rPr sz="3200" spc="-5" dirty="0">
                <a:latin typeface="Calibri"/>
                <a:cs typeface="Calibri"/>
              </a:rPr>
              <a:t>changing</a:t>
            </a:r>
            <a:endParaRPr sz="3200" dirty="0">
              <a:latin typeface="Calibri"/>
              <a:cs typeface="Calibri"/>
            </a:endParaRPr>
          </a:p>
        </p:txBody>
      </p:sp>
    </p:spTree>
    <p:extLst>
      <p:ext uri="{BB962C8B-B14F-4D97-AF65-F5344CB8AC3E}">
        <p14:creationId xmlns:p14="http://schemas.microsoft.com/office/powerpoint/2010/main" val="5392979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29295-BB2F-49B9-A84E-A40DB909E6E3}"/>
              </a:ext>
            </a:extLst>
          </p:cNvPr>
          <p:cNvSpPr>
            <a:spLocks noGrp="1"/>
          </p:cNvSpPr>
          <p:nvPr>
            <p:ph type="title"/>
          </p:nvPr>
        </p:nvSpPr>
        <p:spPr/>
        <p:txBody>
          <a:bodyPr/>
          <a:lstStyle/>
          <a:p>
            <a:r>
              <a:rPr lang="en-US" dirty="0"/>
              <a:t>Example: Materials Project</a:t>
            </a:r>
          </a:p>
        </p:txBody>
      </p:sp>
      <p:sp>
        <p:nvSpPr>
          <p:cNvPr id="3" name="Content Placeholder 2">
            <a:extLst>
              <a:ext uri="{FF2B5EF4-FFF2-40B4-BE49-F238E27FC236}">
                <a16:creationId xmlns:a16="http://schemas.microsoft.com/office/drawing/2014/main" id="{3780EF2B-4D06-4FAA-B1F6-A608C0AA964A}"/>
              </a:ext>
            </a:extLst>
          </p:cNvPr>
          <p:cNvSpPr>
            <a:spLocks noGrp="1"/>
          </p:cNvSpPr>
          <p:nvPr>
            <p:ph idx="1"/>
          </p:nvPr>
        </p:nvSpPr>
        <p:spPr/>
        <p:txBody>
          <a:bodyPr/>
          <a:lstStyle/>
          <a:p>
            <a:r>
              <a:rPr lang="en-US" sz="2800" dirty="0"/>
              <a:t>Harnessing the power of supercomputing and state of the art electronic structure methods, the Materials Project provides open web-based access to computed information on known and predicted materials as well as powerful analysis tools to inspire and design novel materials.</a:t>
            </a:r>
          </a:p>
          <a:p>
            <a:pPr marL="0" indent="0">
              <a:buNone/>
            </a:pPr>
            <a:br>
              <a:rPr lang="en-US" dirty="0"/>
            </a:br>
            <a:endParaRPr lang="en-US" dirty="0"/>
          </a:p>
        </p:txBody>
      </p:sp>
      <p:pic>
        <p:nvPicPr>
          <p:cNvPr id="4" name="Picture 3">
            <a:extLst>
              <a:ext uri="{FF2B5EF4-FFF2-40B4-BE49-F238E27FC236}">
                <a16:creationId xmlns:a16="http://schemas.microsoft.com/office/drawing/2014/main" id="{E1B6EB19-CB15-4705-ADD2-DA3BCBA1A605}"/>
              </a:ext>
            </a:extLst>
          </p:cNvPr>
          <p:cNvPicPr>
            <a:picLocks noChangeAspect="1"/>
          </p:cNvPicPr>
          <p:nvPr/>
        </p:nvPicPr>
        <p:blipFill rotWithShape="1">
          <a:blip r:embed="rId2"/>
          <a:srcRect l="14196" t="24056" r="19206" b="28292"/>
          <a:stretch/>
        </p:blipFill>
        <p:spPr>
          <a:xfrm>
            <a:off x="1338606" y="4298623"/>
            <a:ext cx="6089715" cy="2450970"/>
          </a:xfrm>
          <a:prstGeom prst="rect">
            <a:avLst/>
          </a:prstGeom>
        </p:spPr>
      </p:pic>
      <p:sp>
        <p:nvSpPr>
          <p:cNvPr id="5" name="Rectangle 4">
            <a:extLst>
              <a:ext uri="{FF2B5EF4-FFF2-40B4-BE49-F238E27FC236}">
                <a16:creationId xmlns:a16="http://schemas.microsoft.com/office/drawing/2014/main" id="{1B0D801A-99FA-4338-82E1-CDE3F9DBE5D6}"/>
              </a:ext>
            </a:extLst>
          </p:cNvPr>
          <p:cNvSpPr/>
          <p:nvPr/>
        </p:nvSpPr>
        <p:spPr>
          <a:xfrm>
            <a:off x="5975936" y="3929291"/>
            <a:ext cx="2904770" cy="369332"/>
          </a:xfrm>
          <a:prstGeom prst="rect">
            <a:avLst/>
          </a:prstGeom>
        </p:spPr>
        <p:txBody>
          <a:bodyPr wrap="none">
            <a:spAutoFit/>
          </a:bodyPr>
          <a:lstStyle/>
          <a:p>
            <a:r>
              <a:rPr lang="en-US" dirty="0">
                <a:hlinkClick r:id="rId3"/>
              </a:rPr>
              <a:t>https://materialsproject.org/</a:t>
            </a:r>
            <a:endParaRPr lang="en-US" dirty="0"/>
          </a:p>
        </p:txBody>
      </p:sp>
    </p:spTree>
    <p:extLst>
      <p:ext uri="{BB962C8B-B14F-4D97-AF65-F5344CB8AC3E}">
        <p14:creationId xmlns:p14="http://schemas.microsoft.com/office/powerpoint/2010/main" val="8132248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29295-BB2F-49B9-A84E-A40DB909E6E3}"/>
              </a:ext>
            </a:extLst>
          </p:cNvPr>
          <p:cNvSpPr>
            <a:spLocks noGrp="1"/>
          </p:cNvSpPr>
          <p:nvPr>
            <p:ph type="title"/>
          </p:nvPr>
        </p:nvSpPr>
        <p:spPr/>
        <p:txBody>
          <a:bodyPr/>
          <a:lstStyle/>
          <a:p>
            <a:r>
              <a:rPr lang="en-US" dirty="0"/>
              <a:t>Example: </a:t>
            </a:r>
            <a:r>
              <a:rPr lang="en-US" dirty="0" err="1"/>
              <a:t>NoMaD</a:t>
            </a:r>
            <a:r>
              <a:rPr lang="en-US" dirty="0"/>
              <a:t> Project</a:t>
            </a:r>
          </a:p>
        </p:txBody>
      </p:sp>
      <p:pic>
        <p:nvPicPr>
          <p:cNvPr id="3" name="Online Media 2" title="NoMaD - The Novel Materials Discovery Repository V3.0">
            <a:hlinkClick r:id="" action="ppaction://media"/>
            <a:extLst>
              <a:ext uri="{FF2B5EF4-FFF2-40B4-BE49-F238E27FC236}">
                <a16:creationId xmlns:a16="http://schemas.microsoft.com/office/drawing/2014/main" id="{9571329E-A0D9-43D5-B760-961AACC8493B}"/>
              </a:ext>
            </a:extLst>
          </p:cNvPr>
          <p:cNvPicPr>
            <a:picLocks noRot="1" noChangeAspect="1"/>
          </p:cNvPicPr>
          <p:nvPr>
            <a:videoFile r:link="rId1"/>
          </p:nvPr>
        </p:nvPicPr>
        <p:blipFill>
          <a:blip r:embed="rId3"/>
          <a:stretch>
            <a:fillRect/>
          </a:stretch>
        </p:blipFill>
        <p:spPr>
          <a:xfrm>
            <a:off x="219856" y="1804441"/>
            <a:ext cx="8796728" cy="4948160"/>
          </a:xfrm>
          <a:prstGeom prst="rect">
            <a:avLst/>
          </a:prstGeom>
        </p:spPr>
      </p:pic>
    </p:spTree>
    <p:extLst>
      <p:ext uri="{BB962C8B-B14F-4D97-AF65-F5344CB8AC3E}">
        <p14:creationId xmlns:p14="http://schemas.microsoft.com/office/powerpoint/2010/main" val="2672285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3F4981-9B04-2447-BFD8-CB10C98F017F}"/>
              </a:ext>
            </a:extLst>
          </p:cNvPr>
          <p:cNvSpPr>
            <a:spLocks noGrp="1"/>
          </p:cNvSpPr>
          <p:nvPr>
            <p:ph type="title"/>
          </p:nvPr>
        </p:nvSpPr>
        <p:spPr/>
        <p:txBody>
          <a:bodyPr/>
          <a:lstStyle/>
          <a:p>
            <a:r>
              <a:rPr lang="en-US" dirty="0"/>
              <a:t>Projects from 2020</a:t>
            </a:r>
          </a:p>
        </p:txBody>
      </p:sp>
      <p:graphicFrame>
        <p:nvGraphicFramePr>
          <p:cNvPr id="4" name="Table 3">
            <a:extLst>
              <a:ext uri="{FF2B5EF4-FFF2-40B4-BE49-F238E27FC236}">
                <a16:creationId xmlns:a16="http://schemas.microsoft.com/office/drawing/2014/main" id="{D774BF92-0124-564F-A075-5C3D2E7B8C09}"/>
              </a:ext>
            </a:extLst>
          </p:cNvPr>
          <p:cNvGraphicFramePr>
            <a:graphicFrameLocks noGrp="1"/>
          </p:cNvGraphicFramePr>
          <p:nvPr>
            <p:extLst>
              <p:ext uri="{D42A27DB-BD31-4B8C-83A1-F6EECF244321}">
                <p14:modId xmlns:p14="http://schemas.microsoft.com/office/powerpoint/2010/main" val="3935775406"/>
              </p:ext>
            </p:extLst>
          </p:nvPr>
        </p:nvGraphicFramePr>
        <p:xfrm>
          <a:off x="142503" y="1370789"/>
          <a:ext cx="8740239" cy="5300406"/>
        </p:xfrm>
        <a:graphic>
          <a:graphicData uri="http://schemas.openxmlformats.org/drawingml/2006/table">
            <a:tbl>
              <a:tblPr/>
              <a:tblGrid>
                <a:gridCol w="4331897">
                  <a:extLst>
                    <a:ext uri="{9D8B030D-6E8A-4147-A177-3AD203B41FA5}">
                      <a16:colId xmlns:a16="http://schemas.microsoft.com/office/drawing/2014/main" val="1157673842"/>
                    </a:ext>
                  </a:extLst>
                </a:gridCol>
                <a:gridCol w="4408342">
                  <a:extLst>
                    <a:ext uri="{9D8B030D-6E8A-4147-A177-3AD203B41FA5}">
                      <a16:colId xmlns:a16="http://schemas.microsoft.com/office/drawing/2014/main" val="1180532911"/>
                    </a:ext>
                  </a:extLst>
                </a:gridCol>
              </a:tblGrid>
              <a:tr h="413152">
                <a:tc>
                  <a:txBody>
                    <a:bodyPr/>
                    <a:lstStyle/>
                    <a:p>
                      <a:pPr algn="ctr" rtl="0" fontAlgn="b"/>
                      <a:r>
                        <a:rPr lang="en-US" sz="1000" dirty="0">
                          <a:effectLst/>
                        </a:rPr>
                        <a:t>Importing/Processing EIS data, and generating Model Datasets from proposed Battery Design metrics</a:t>
                      </a:r>
                    </a:p>
                  </a:txBody>
                  <a:tcPr marL="10398" marR="10398" marT="6932" marB="6932"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r>
                        <a:rPr lang="en-US" sz="1400" u="sng" dirty="0">
                          <a:solidFill>
                            <a:srgbClr val="1155CC"/>
                          </a:solidFill>
                          <a:effectLst/>
                          <a:hlinkClick r:id="rId2"/>
                        </a:rPr>
                        <a:t>https://github.com/EISy-as-Py/EISy-as-Py/wiki#</a:t>
                      </a:r>
                      <a:endParaRPr lang="en-US" sz="1400" u="sng" dirty="0">
                        <a:solidFill>
                          <a:srgbClr val="1155CC"/>
                        </a:solidFill>
                        <a:effectLst/>
                      </a:endParaRPr>
                    </a:p>
                  </a:txBody>
                  <a:tcPr marL="10398" marR="10398" marT="6932" marB="6932"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3596351352"/>
                  </a:ext>
                </a:extLst>
              </a:tr>
              <a:tr h="612796">
                <a:tc>
                  <a:txBody>
                    <a:bodyPr/>
                    <a:lstStyle/>
                    <a:p>
                      <a:pPr algn="ctr" rtl="0" fontAlgn="b"/>
                      <a:r>
                        <a:rPr lang="en-US" sz="1000" dirty="0">
                          <a:effectLst/>
                        </a:rPr>
                        <a:t>Fluorescence Imaging - Analyzing image stacks to determine regions of interest, output fluorescence information from the ROI, and combine all ROI within a heat map. </a:t>
                      </a:r>
                    </a:p>
                  </a:txBody>
                  <a:tcPr marL="10398" marR="10398" marT="6932" marB="6932"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r>
                        <a:rPr lang="en-US" sz="1400" u="sng" dirty="0">
                          <a:solidFill>
                            <a:srgbClr val="1155CC"/>
                          </a:solidFill>
                          <a:effectLst/>
                          <a:hlinkClick r:id="rId3"/>
                        </a:rPr>
                        <a:t>https://github.com/cmcalli716/flashing_lights</a:t>
                      </a:r>
                      <a:endParaRPr lang="en-US" sz="1400" u="sng" dirty="0">
                        <a:solidFill>
                          <a:srgbClr val="1155CC"/>
                        </a:solidFill>
                        <a:effectLst/>
                      </a:endParaRPr>
                    </a:p>
                  </a:txBody>
                  <a:tcPr marL="10398" marR="10398" marT="6932" marB="6932"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520316100"/>
                  </a:ext>
                </a:extLst>
              </a:tr>
              <a:tr h="213508">
                <a:tc>
                  <a:txBody>
                    <a:bodyPr/>
                    <a:lstStyle/>
                    <a:p>
                      <a:pPr algn="ctr" rtl="0" fontAlgn="b"/>
                      <a:r>
                        <a:rPr lang="en-US" sz="1000" dirty="0">
                          <a:effectLst/>
                        </a:rPr>
                        <a:t>Text mining to find cell phenotype-gene relations</a:t>
                      </a:r>
                    </a:p>
                  </a:txBody>
                  <a:tcPr marL="10398" marR="10398" marT="6932" marB="6932"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r>
                        <a:rPr lang="en-US" sz="1400" u="sng" dirty="0">
                          <a:solidFill>
                            <a:srgbClr val="1155CC"/>
                          </a:solidFill>
                          <a:effectLst/>
                          <a:hlinkClick r:id="rId4"/>
                        </a:rPr>
                        <a:t>https://github.com/sborje/TYPER</a:t>
                      </a:r>
                      <a:endParaRPr lang="en-US" sz="1400" u="sng" dirty="0">
                        <a:solidFill>
                          <a:srgbClr val="1155CC"/>
                        </a:solidFill>
                        <a:effectLst/>
                      </a:endParaRPr>
                    </a:p>
                  </a:txBody>
                  <a:tcPr marL="10398" marR="10398" marT="6932" marB="6932"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293722164"/>
                  </a:ext>
                </a:extLst>
              </a:tr>
              <a:tr h="213508">
                <a:tc>
                  <a:txBody>
                    <a:bodyPr/>
                    <a:lstStyle/>
                    <a:p>
                      <a:pPr algn="ctr" rtl="0" fontAlgn="b"/>
                      <a:r>
                        <a:rPr lang="en-US" sz="1000" dirty="0">
                          <a:effectLst/>
                        </a:rPr>
                        <a:t>Particle size calculation in microscopy images</a:t>
                      </a:r>
                    </a:p>
                  </a:txBody>
                  <a:tcPr marL="10398" marR="10398" marT="6932" marB="6932"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r>
                        <a:rPr lang="en-US" sz="1400" u="sng">
                          <a:solidFill>
                            <a:srgbClr val="1155CC"/>
                          </a:solidFill>
                          <a:effectLst/>
                          <a:hlinkClick r:id="rId5"/>
                        </a:rPr>
                        <a:t>https://github.com/yamanmy/partycool.git</a:t>
                      </a:r>
                      <a:endParaRPr lang="en-US" sz="1400" u="sng">
                        <a:solidFill>
                          <a:srgbClr val="1155CC"/>
                        </a:solidFill>
                        <a:effectLst/>
                      </a:endParaRPr>
                    </a:p>
                  </a:txBody>
                  <a:tcPr marL="10398" marR="10398" marT="6932" marB="6932"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4206234764"/>
                  </a:ext>
                </a:extLst>
              </a:tr>
              <a:tr h="612796">
                <a:tc>
                  <a:txBody>
                    <a:bodyPr/>
                    <a:lstStyle/>
                    <a:p>
                      <a:pPr algn="ctr" rtl="0" fontAlgn="b"/>
                      <a:r>
                        <a:rPr lang="en-US" sz="1000" dirty="0">
                          <a:effectLst/>
                        </a:rPr>
                        <a:t>Input TEM images of crystals, generate fast Fourier transform (FFT), apply machine learning to FFT and cross reference with a structural database to output the crystal index</a:t>
                      </a:r>
                    </a:p>
                  </a:txBody>
                  <a:tcPr marL="10398" marR="10398" marT="6932" marB="6932"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r>
                        <a:rPr lang="en-US" sz="1400" u="sng" dirty="0">
                          <a:solidFill>
                            <a:srgbClr val="1155CC"/>
                          </a:solidFill>
                          <a:effectLst/>
                          <a:hlinkClick r:id="rId6"/>
                        </a:rPr>
                        <a:t>https://github.com/crystalmaths/</a:t>
                      </a:r>
                      <a:endParaRPr lang="en-US" sz="1400" u="sng" dirty="0">
                        <a:solidFill>
                          <a:srgbClr val="1155CC"/>
                        </a:solidFill>
                        <a:effectLst/>
                      </a:endParaRPr>
                    </a:p>
                  </a:txBody>
                  <a:tcPr marL="10398" marR="10398" marT="6932" marB="6932"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511448493"/>
                  </a:ext>
                </a:extLst>
              </a:tr>
              <a:tr h="313330">
                <a:tc>
                  <a:txBody>
                    <a:bodyPr/>
                    <a:lstStyle/>
                    <a:p>
                      <a:pPr algn="ctr" rtl="0" fontAlgn="b"/>
                      <a:r>
                        <a:rPr lang="en-US" sz="1000" dirty="0">
                          <a:effectLst/>
                        </a:rPr>
                        <a:t>predicting Optimal Molecular configuration with machine learning</a:t>
                      </a:r>
                    </a:p>
                  </a:txBody>
                  <a:tcPr marL="10398" marR="10398" marT="6932" marB="6932"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r>
                        <a:rPr lang="en-US" sz="1400" u="sng">
                          <a:solidFill>
                            <a:srgbClr val="1155CC"/>
                          </a:solidFill>
                          <a:effectLst/>
                          <a:hlinkClick r:id="rId7"/>
                        </a:rPr>
                        <a:t>https://github.com/ShadyMikey/OptiMol</a:t>
                      </a:r>
                      <a:endParaRPr lang="en-US" sz="1400" u="sng">
                        <a:solidFill>
                          <a:srgbClr val="1155CC"/>
                        </a:solidFill>
                        <a:effectLst/>
                      </a:endParaRPr>
                    </a:p>
                  </a:txBody>
                  <a:tcPr marL="10398" marR="10398" marT="6932" marB="6932"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3712105454"/>
                  </a:ext>
                </a:extLst>
              </a:tr>
              <a:tr h="512974">
                <a:tc>
                  <a:txBody>
                    <a:bodyPr/>
                    <a:lstStyle/>
                    <a:p>
                      <a:pPr algn="ctr" rtl="0" fontAlgn="b"/>
                      <a:r>
                        <a:rPr lang="en-US" sz="1000" dirty="0">
                          <a:effectLst/>
                        </a:rPr>
                        <a:t>Predicting clean energy out grid regionally, make recommendations for home owners, contractors and local governments.</a:t>
                      </a:r>
                    </a:p>
                  </a:txBody>
                  <a:tcPr marL="10398" marR="10398" marT="6932" marB="6932"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r>
                        <a:rPr lang="en-US" sz="1400" u="sng" dirty="0">
                          <a:solidFill>
                            <a:srgbClr val="1155CC"/>
                          </a:solidFill>
                          <a:effectLst/>
                          <a:hlinkClick r:id="rId8"/>
                        </a:rPr>
                        <a:t>https://github.com/UW-EnergyForecaster</a:t>
                      </a:r>
                      <a:endParaRPr lang="en-US" sz="1400" u="sng" dirty="0">
                        <a:solidFill>
                          <a:srgbClr val="1155CC"/>
                        </a:solidFill>
                        <a:effectLst/>
                      </a:endParaRPr>
                    </a:p>
                  </a:txBody>
                  <a:tcPr marL="10398" marR="10398" marT="6932" marB="6932"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573979159"/>
                  </a:ext>
                </a:extLst>
              </a:tr>
              <a:tr h="213508">
                <a:tc>
                  <a:txBody>
                    <a:bodyPr/>
                    <a:lstStyle/>
                    <a:p>
                      <a:pPr algn="ctr" rtl="0" fontAlgn="b"/>
                      <a:r>
                        <a:rPr lang="en-US" sz="1000" dirty="0">
                          <a:effectLst/>
                        </a:rPr>
                        <a:t>Proteins, CNNs, ligand binding stuff</a:t>
                      </a:r>
                    </a:p>
                  </a:txBody>
                  <a:tcPr marL="10398" marR="10398" marT="6932" marB="6932"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r>
                        <a:rPr lang="en-US" sz="1400" u="sng">
                          <a:solidFill>
                            <a:srgbClr val="1155CC"/>
                          </a:solidFill>
                          <a:effectLst/>
                          <a:hlinkClick r:id="rId9"/>
                        </a:rPr>
                        <a:t>https://github.com/CNNs4QSPR</a:t>
                      </a:r>
                      <a:endParaRPr lang="en-US" sz="1400" u="sng">
                        <a:solidFill>
                          <a:srgbClr val="1155CC"/>
                        </a:solidFill>
                        <a:effectLst/>
                      </a:endParaRPr>
                    </a:p>
                  </a:txBody>
                  <a:tcPr marL="10398" marR="10398" marT="6932" marB="6932"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74121953"/>
                  </a:ext>
                </a:extLst>
              </a:tr>
              <a:tr h="313330">
                <a:tc>
                  <a:txBody>
                    <a:bodyPr/>
                    <a:lstStyle/>
                    <a:p>
                      <a:pPr algn="ctr" rtl="0" fontAlgn="b"/>
                      <a:r>
                        <a:rPr lang="en-US" sz="1000" dirty="0">
                          <a:effectLst/>
                        </a:rPr>
                        <a:t>Classify the reason for missing densities in crystal structure proteins in PDB by tree model.</a:t>
                      </a:r>
                    </a:p>
                  </a:txBody>
                  <a:tcPr marL="10398" marR="10398" marT="6932" marB="6932"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r>
                        <a:rPr lang="en-US" sz="1400" u="sng">
                          <a:solidFill>
                            <a:srgbClr val="1155CC"/>
                          </a:solidFill>
                          <a:effectLst/>
                          <a:hlinkClick r:id="rId10"/>
                        </a:rPr>
                        <a:t>https://github.com/yhchen24/Missing-Density-PDB.git</a:t>
                      </a:r>
                      <a:endParaRPr lang="en-US" sz="1400" u="sng">
                        <a:solidFill>
                          <a:srgbClr val="1155CC"/>
                        </a:solidFill>
                        <a:effectLst/>
                      </a:endParaRPr>
                    </a:p>
                  </a:txBody>
                  <a:tcPr marL="10398" marR="10398" marT="6932" marB="6932"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761803184"/>
                  </a:ext>
                </a:extLst>
              </a:tr>
              <a:tr h="213508">
                <a:tc>
                  <a:txBody>
                    <a:bodyPr/>
                    <a:lstStyle/>
                    <a:p>
                      <a:pPr algn="ctr" rtl="0" fontAlgn="b"/>
                      <a:r>
                        <a:rPr lang="en-US" sz="1000" dirty="0">
                          <a:effectLst/>
                        </a:rPr>
                        <a:t>Predict redox potential by DFT-based machine learning</a:t>
                      </a:r>
                    </a:p>
                  </a:txBody>
                  <a:tcPr marL="10398" marR="10398" marT="6932" marB="6932"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r>
                        <a:rPr lang="en-US" sz="1400" u="sng">
                          <a:solidFill>
                            <a:srgbClr val="1155CC"/>
                          </a:solidFill>
                          <a:effectLst/>
                          <a:hlinkClick r:id="rId11"/>
                        </a:rPr>
                        <a:t>https://github.com/kratos-batteries</a:t>
                      </a:r>
                      <a:endParaRPr lang="en-US" sz="1400" u="sng">
                        <a:solidFill>
                          <a:srgbClr val="1155CC"/>
                        </a:solidFill>
                        <a:effectLst/>
                      </a:endParaRPr>
                    </a:p>
                  </a:txBody>
                  <a:tcPr marL="10398" marR="10398" marT="6932" marB="6932"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2326449929"/>
                  </a:ext>
                </a:extLst>
              </a:tr>
              <a:tr h="413152">
                <a:tc>
                  <a:txBody>
                    <a:bodyPr/>
                    <a:lstStyle/>
                    <a:p>
                      <a:pPr algn="ctr" rtl="0" fontAlgn="b"/>
                      <a:r>
                        <a:rPr lang="en-US" sz="1000" dirty="0">
                          <a:effectLst/>
                        </a:rPr>
                        <a:t>Formulation prediction of active pharmaceutical ingredients based on their physical and molecular properties.</a:t>
                      </a:r>
                    </a:p>
                  </a:txBody>
                  <a:tcPr marL="10398" marR="10398" marT="6932" marB="6932"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r>
                        <a:rPr lang="en-US" sz="1400" u="sng">
                          <a:solidFill>
                            <a:srgbClr val="1155CC"/>
                          </a:solidFill>
                          <a:effectLst/>
                          <a:hlinkClick r:id="rId12"/>
                        </a:rPr>
                        <a:t>https://github.com/orgs/Chenyi-Mao/dashboard</a:t>
                      </a:r>
                      <a:endParaRPr lang="en-US" sz="1400" u="sng">
                        <a:solidFill>
                          <a:srgbClr val="1155CC"/>
                        </a:solidFill>
                        <a:effectLst/>
                      </a:endParaRPr>
                    </a:p>
                  </a:txBody>
                  <a:tcPr marL="10398" marR="10398" marT="6932" marB="6932"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2617125935"/>
                  </a:ext>
                </a:extLst>
              </a:tr>
              <a:tr h="213508">
                <a:tc>
                  <a:txBody>
                    <a:bodyPr/>
                    <a:lstStyle/>
                    <a:p>
                      <a:pPr algn="ctr" rtl="0" fontAlgn="b"/>
                      <a:r>
                        <a:rPr lang="en-US" sz="1000">
                          <a:effectLst/>
                        </a:rPr>
                        <a:t>predicting polymers based on raman data</a:t>
                      </a:r>
                    </a:p>
                  </a:txBody>
                  <a:tcPr marL="10398" marR="10398" marT="6932" marB="6932"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r>
                        <a:rPr lang="en-US" sz="1400" u="sng" dirty="0">
                          <a:solidFill>
                            <a:srgbClr val="1155CC"/>
                          </a:solidFill>
                          <a:effectLst/>
                          <a:hlinkClick r:id="rId13"/>
                        </a:rPr>
                        <a:t>https://github.com/nsuzuki97/Spicy-Raman</a:t>
                      </a:r>
                      <a:endParaRPr lang="en-US" sz="1400" u="sng" dirty="0">
                        <a:solidFill>
                          <a:srgbClr val="1155CC"/>
                        </a:solidFill>
                        <a:effectLst/>
                      </a:endParaRPr>
                    </a:p>
                  </a:txBody>
                  <a:tcPr marL="10398" marR="10398" marT="6932" marB="6932"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756428445"/>
                  </a:ext>
                </a:extLst>
              </a:tr>
              <a:tr h="512974">
                <a:tc>
                  <a:txBody>
                    <a:bodyPr/>
                    <a:lstStyle/>
                    <a:p>
                      <a:pPr algn="ctr" rtl="0" fontAlgn="b"/>
                      <a:r>
                        <a:rPr lang="en-US" sz="1000" dirty="0">
                          <a:effectLst/>
                        </a:rPr>
                        <a:t>Green technology investment and policy consulting software to help individuals and local officials/candidates plan for a more sustainable future.</a:t>
                      </a:r>
                    </a:p>
                  </a:txBody>
                  <a:tcPr marL="10398" marR="10398" marT="6932" marB="6932"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r>
                        <a:rPr lang="en-US" sz="1400" u="sng" dirty="0">
                          <a:solidFill>
                            <a:srgbClr val="1155CC"/>
                          </a:solidFill>
                          <a:effectLst/>
                          <a:hlinkClick r:id="rId14"/>
                        </a:rPr>
                        <a:t>https://github.com/awoodwa/PlanIt.git</a:t>
                      </a:r>
                      <a:endParaRPr lang="en-US" sz="1400" u="sng" dirty="0">
                        <a:solidFill>
                          <a:srgbClr val="1155CC"/>
                        </a:solidFill>
                        <a:effectLst/>
                      </a:endParaRPr>
                    </a:p>
                  </a:txBody>
                  <a:tcPr marL="10398" marR="10398" marT="6932" marB="6932"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2945631402"/>
                  </a:ext>
                </a:extLst>
              </a:tr>
              <a:tr h="213508">
                <a:tc>
                  <a:txBody>
                    <a:bodyPr/>
                    <a:lstStyle/>
                    <a:p>
                      <a:pPr algn="ctr" rtl="0" fontAlgn="b"/>
                      <a:r>
                        <a:rPr lang="en-US" sz="1000" dirty="0">
                          <a:effectLst/>
                        </a:rPr>
                        <a:t>XRD Image characterization of metal oxide by CNN</a:t>
                      </a:r>
                    </a:p>
                  </a:txBody>
                  <a:tcPr marL="10398" marR="10398" marT="6932" marB="6932"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r>
                        <a:rPr lang="en-US" sz="1400" u="sng" dirty="0">
                          <a:solidFill>
                            <a:srgbClr val="1155CC"/>
                          </a:solidFill>
                          <a:effectLst/>
                          <a:hlinkClick r:id="rId15"/>
                        </a:rPr>
                        <a:t>https://github.com/X-ray-Dawgz/XRayDawgz</a:t>
                      </a:r>
                      <a:endParaRPr lang="en-US" sz="1400" u="sng" dirty="0">
                        <a:solidFill>
                          <a:srgbClr val="1155CC"/>
                        </a:solidFill>
                        <a:effectLst/>
                      </a:endParaRPr>
                    </a:p>
                  </a:txBody>
                  <a:tcPr marL="10398" marR="10398" marT="6932" marB="6932"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493789297"/>
                  </a:ext>
                </a:extLst>
              </a:tr>
              <a:tr h="213508">
                <a:tc>
                  <a:txBody>
                    <a:bodyPr/>
                    <a:lstStyle/>
                    <a:p>
                      <a:pPr algn="ctr" rtl="0" fontAlgn="b"/>
                      <a:r>
                        <a:rPr lang="en-US" sz="1000" dirty="0">
                          <a:effectLst/>
                        </a:rPr>
                        <a:t>MHC-peptide binding prediction</a:t>
                      </a:r>
                    </a:p>
                  </a:txBody>
                  <a:tcPr marL="10398" marR="10398" marT="6932" marB="6932"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r>
                        <a:rPr lang="en-US" sz="1400" u="sng" dirty="0">
                          <a:solidFill>
                            <a:srgbClr val="1155CC"/>
                          </a:solidFill>
                          <a:effectLst/>
                          <a:hlinkClick r:id="rId16"/>
                        </a:rPr>
                        <a:t>https://github.com/UWDIRECT/HyperBinding</a:t>
                      </a:r>
                      <a:endParaRPr lang="en-US" sz="1400" u="sng" dirty="0">
                        <a:solidFill>
                          <a:srgbClr val="1155CC"/>
                        </a:solidFill>
                        <a:effectLst/>
                      </a:endParaRPr>
                    </a:p>
                  </a:txBody>
                  <a:tcPr marL="10398" marR="10398" marT="6932" marB="6932"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938296865"/>
                  </a:ext>
                </a:extLst>
              </a:tr>
            </a:tbl>
          </a:graphicData>
        </a:graphic>
      </p:graphicFrame>
    </p:spTree>
    <p:extLst>
      <p:ext uri="{BB962C8B-B14F-4D97-AF65-F5344CB8AC3E}">
        <p14:creationId xmlns:p14="http://schemas.microsoft.com/office/powerpoint/2010/main" val="11006806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522035" y="283172"/>
            <a:ext cx="8118979" cy="947247"/>
          </a:xfrm>
          <a:prstGeom prst="rect">
            <a:avLst/>
          </a:prstGeom>
        </p:spPr>
        <p:txBody>
          <a:bodyPr vert="horz" wrap="square" lIns="0" tIns="12700" rIns="0" bIns="0" rtlCol="0">
            <a:spAutoFit/>
          </a:bodyPr>
          <a:lstStyle/>
          <a:p>
            <a:pPr marL="12700" marR="5080">
              <a:lnSpc>
                <a:spcPts val="3470"/>
              </a:lnSpc>
              <a:spcBef>
                <a:spcPts val="520"/>
              </a:spcBef>
              <a:tabLst>
                <a:tab pos="354965" algn="l"/>
                <a:tab pos="355600" algn="l"/>
              </a:tabLst>
            </a:pPr>
            <a:r>
              <a:rPr lang="en-US" spc="-10" dirty="0">
                <a:cs typeface="Calibri"/>
              </a:rPr>
              <a:t>New paradigm </a:t>
            </a:r>
            <a:r>
              <a:rPr lang="en-US" dirty="0">
                <a:cs typeface="Calibri"/>
              </a:rPr>
              <a:t>of </a:t>
            </a:r>
            <a:r>
              <a:rPr lang="en-US" spc="-15" dirty="0">
                <a:cs typeface="Calibri"/>
              </a:rPr>
              <a:t>data-intensive  </a:t>
            </a:r>
            <a:r>
              <a:rPr lang="en-US" spc="-10" dirty="0">
                <a:cs typeface="Calibri"/>
              </a:rPr>
              <a:t>discovery </a:t>
            </a:r>
            <a:r>
              <a:rPr lang="en-US" dirty="0">
                <a:cs typeface="Calibri"/>
              </a:rPr>
              <a:t>and</a:t>
            </a:r>
            <a:r>
              <a:rPr lang="en-US" spc="5" dirty="0">
                <a:cs typeface="Calibri"/>
              </a:rPr>
              <a:t> </a:t>
            </a:r>
            <a:r>
              <a:rPr lang="en-US" spc="-10" dirty="0">
                <a:cs typeface="Calibri"/>
              </a:rPr>
              <a:t>innovation</a:t>
            </a:r>
            <a:endParaRPr lang="en-US" dirty="0">
              <a:cs typeface="Calibri"/>
            </a:endParaRPr>
          </a:p>
        </p:txBody>
      </p:sp>
      <p:sp>
        <p:nvSpPr>
          <p:cNvPr id="4" name="object 4"/>
          <p:cNvSpPr txBox="1"/>
          <p:nvPr/>
        </p:nvSpPr>
        <p:spPr>
          <a:xfrm>
            <a:off x="535940" y="1557020"/>
            <a:ext cx="7236459" cy="4426853"/>
          </a:xfrm>
          <a:prstGeom prst="rect">
            <a:avLst/>
          </a:prstGeom>
        </p:spPr>
        <p:txBody>
          <a:bodyPr vert="horz" wrap="square" lIns="0" tIns="66040" rIns="0" bIns="0" rtlCol="0">
            <a:spAutoFit/>
          </a:bodyPr>
          <a:lstStyle/>
          <a:p>
            <a:pPr marL="755650" lvl="1" indent="-285750">
              <a:lnSpc>
                <a:spcPct val="100000"/>
              </a:lnSpc>
              <a:spcBef>
                <a:spcPts val="305"/>
              </a:spcBef>
              <a:buFont typeface="Arial"/>
              <a:buChar char="–"/>
              <a:tabLst>
                <a:tab pos="755650" algn="l"/>
              </a:tabLst>
            </a:pPr>
            <a:r>
              <a:rPr sz="2800" spc="-5" dirty="0">
                <a:latin typeface="Calibri"/>
                <a:cs typeface="Calibri"/>
              </a:rPr>
              <a:t>Deep domain</a:t>
            </a:r>
            <a:r>
              <a:rPr sz="2800" spc="15" dirty="0">
                <a:latin typeface="Calibri"/>
                <a:cs typeface="Calibri"/>
              </a:rPr>
              <a:t> </a:t>
            </a:r>
            <a:r>
              <a:rPr sz="2800" spc="-10" dirty="0">
                <a:latin typeface="Calibri"/>
                <a:cs typeface="Calibri"/>
              </a:rPr>
              <a:t>knowledge</a:t>
            </a:r>
            <a:endParaRPr sz="2800" dirty="0">
              <a:latin typeface="Calibri"/>
              <a:cs typeface="Calibri"/>
            </a:endParaRPr>
          </a:p>
          <a:p>
            <a:pPr marL="755650" lvl="1" indent="-285750">
              <a:lnSpc>
                <a:spcPct val="100000"/>
              </a:lnSpc>
              <a:spcBef>
                <a:spcPts val="340"/>
              </a:spcBef>
              <a:buFont typeface="Arial"/>
              <a:buChar char="–"/>
              <a:tabLst>
                <a:tab pos="755650" algn="l"/>
              </a:tabLst>
            </a:pPr>
            <a:r>
              <a:rPr sz="2800" spc="-20" dirty="0">
                <a:latin typeface="Calibri"/>
                <a:cs typeface="Calibri"/>
              </a:rPr>
              <a:t>Data</a:t>
            </a:r>
            <a:r>
              <a:rPr sz="2800" spc="-5" dirty="0">
                <a:latin typeface="Calibri"/>
                <a:cs typeface="Calibri"/>
              </a:rPr>
              <a:t> Science</a:t>
            </a:r>
            <a:endParaRPr sz="2800" dirty="0">
              <a:latin typeface="Calibri"/>
              <a:cs typeface="Calibri"/>
            </a:endParaRPr>
          </a:p>
          <a:p>
            <a:pPr marL="1155700" lvl="2" indent="-228600">
              <a:lnSpc>
                <a:spcPct val="100000"/>
              </a:lnSpc>
              <a:spcBef>
                <a:spcPts val="305"/>
              </a:spcBef>
              <a:buFont typeface="Arial"/>
              <a:buChar char="•"/>
              <a:tabLst>
                <a:tab pos="1155700" algn="l"/>
              </a:tabLst>
            </a:pPr>
            <a:r>
              <a:rPr sz="2400" spc="-20" dirty="0">
                <a:solidFill>
                  <a:srgbClr val="FF0000"/>
                </a:solidFill>
                <a:latin typeface="Calibri"/>
                <a:cs typeface="Calibri"/>
              </a:rPr>
              <a:t>Data</a:t>
            </a:r>
            <a:r>
              <a:rPr sz="2400" spc="-10" dirty="0">
                <a:solidFill>
                  <a:srgbClr val="FF0000"/>
                </a:solidFill>
                <a:latin typeface="Calibri"/>
                <a:cs typeface="Calibri"/>
              </a:rPr>
              <a:t> management</a:t>
            </a:r>
            <a:endParaRPr sz="2400" dirty="0">
              <a:solidFill>
                <a:srgbClr val="FF0000"/>
              </a:solidFill>
              <a:latin typeface="Calibri"/>
              <a:cs typeface="Calibri"/>
            </a:endParaRPr>
          </a:p>
          <a:p>
            <a:pPr marL="1612900" lvl="3" indent="-228600">
              <a:lnSpc>
                <a:spcPct val="100000"/>
              </a:lnSpc>
              <a:spcBef>
                <a:spcPts val="290"/>
              </a:spcBef>
              <a:buFont typeface="Arial"/>
              <a:buChar char="–"/>
              <a:tabLst>
                <a:tab pos="1612900" algn="l"/>
              </a:tabLst>
            </a:pPr>
            <a:r>
              <a:rPr sz="2000" spc="-5" dirty="0">
                <a:latin typeface="Calibri"/>
                <a:cs typeface="Calibri"/>
              </a:rPr>
              <a:t>Databases, scalable </a:t>
            </a:r>
            <a:r>
              <a:rPr sz="2000" spc="-10" dirty="0">
                <a:latin typeface="Calibri"/>
                <a:cs typeface="Calibri"/>
              </a:rPr>
              <a:t>data </a:t>
            </a:r>
            <a:r>
              <a:rPr sz="2000" spc="-5" dirty="0">
                <a:latin typeface="Calibri"/>
                <a:cs typeface="Calibri"/>
              </a:rPr>
              <a:t>handling, </a:t>
            </a:r>
            <a:r>
              <a:rPr sz="2000" spc="-10" dirty="0">
                <a:latin typeface="Calibri"/>
                <a:cs typeface="Calibri"/>
              </a:rPr>
              <a:t>data</a:t>
            </a:r>
            <a:r>
              <a:rPr sz="2000" spc="5" dirty="0">
                <a:latin typeface="Calibri"/>
                <a:cs typeface="Calibri"/>
              </a:rPr>
              <a:t> </a:t>
            </a:r>
            <a:r>
              <a:rPr sz="2000" spc="-10" dirty="0">
                <a:latin typeface="Calibri"/>
                <a:cs typeface="Calibri"/>
              </a:rPr>
              <a:t>curation</a:t>
            </a:r>
            <a:endParaRPr sz="2000" dirty="0">
              <a:latin typeface="Calibri"/>
              <a:cs typeface="Calibri"/>
            </a:endParaRPr>
          </a:p>
          <a:p>
            <a:pPr marL="1155700" lvl="2" indent="-228600">
              <a:lnSpc>
                <a:spcPct val="100000"/>
              </a:lnSpc>
              <a:spcBef>
                <a:spcPts val="229"/>
              </a:spcBef>
              <a:buFont typeface="Arial"/>
              <a:buChar char="•"/>
              <a:tabLst>
                <a:tab pos="1155700" algn="l"/>
              </a:tabLst>
            </a:pPr>
            <a:r>
              <a:rPr sz="2400" spc="-5" dirty="0">
                <a:latin typeface="Calibri"/>
                <a:cs typeface="Calibri"/>
              </a:rPr>
              <a:t>Machine learning</a:t>
            </a:r>
            <a:endParaRPr sz="2400" dirty="0">
              <a:latin typeface="Calibri"/>
              <a:cs typeface="Calibri"/>
            </a:endParaRPr>
          </a:p>
          <a:p>
            <a:pPr marL="1612900" lvl="3" indent="-228600">
              <a:lnSpc>
                <a:spcPct val="100000"/>
              </a:lnSpc>
              <a:spcBef>
                <a:spcPts val="290"/>
              </a:spcBef>
              <a:buFont typeface="Arial"/>
              <a:buChar char="–"/>
              <a:tabLst>
                <a:tab pos="1612900" algn="l"/>
              </a:tabLst>
            </a:pPr>
            <a:r>
              <a:rPr sz="2000" spc="-10" dirty="0">
                <a:latin typeface="Calibri"/>
                <a:cs typeface="Calibri"/>
              </a:rPr>
              <a:t>Regression </a:t>
            </a:r>
            <a:r>
              <a:rPr sz="2000" dirty="0">
                <a:latin typeface="Calibri"/>
                <a:cs typeface="Calibri"/>
              </a:rPr>
              <a:t>&amp;</a:t>
            </a:r>
            <a:r>
              <a:rPr sz="2000" spc="-5" dirty="0">
                <a:latin typeface="Calibri"/>
                <a:cs typeface="Calibri"/>
              </a:rPr>
              <a:t> classification</a:t>
            </a:r>
            <a:endParaRPr sz="2000" dirty="0">
              <a:latin typeface="Calibri"/>
              <a:cs typeface="Calibri"/>
            </a:endParaRPr>
          </a:p>
          <a:p>
            <a:pPr marL="1612900" lvl="3" indent="-228600">
              <a:lnSpc>
                <a:spcPct val="100000"/>
              </a:lnSpc>
              <a:spcBef>
                <a:spcPts val="229"/>
              </a:spcBef>
              <a:buFont typeface="Arial"/>
              <a:buChar char="–"/>
              <a:tabLst>
                <a:tab pos="1612900" algn="l"/>
              </a:tabLst>
            </a:pPr>
            <a:r>
              <a:rPr sz="2000" dirty="0">
                <a:latin typeface="Calibri"/>
                <a:cs typeface="Calibri"/>
              </a:rPr>
              <a:t>Supervised &amp;</a:t>
            </a:r>
            <a:r>
              <a:rPr sz="2000" spc="-15" dirty="0">
                <a:latin typeface="Calibri"/>
                <a:cs typeface="Calibri"/>
              </a:rPr>
              <a:t> </a:t>
            </a:r>
            <a:r>
              <a:rPr sz="2000" spc="-5" dirty="0">
                <a:latin typeface="Calibri"/>
                <a:cs typeface="Calibri"/>
              </a:rPr>
              <a:t>unsupervised</a:t>
            </a:r>
            <a:endParaRPr sz="2000" dirty="0">
              <a:latin typeface="Calibri"/>
              <a:cs typeface="Calibri"/>
            </a:endParaRPr>
          </a:p>
          <a:p>
            <a:pPr marL="1155700" lvl="2" indent="-228600">
              <a:lnSpc>
                <a:spcPct val="100000"/>
              </a:lnSpc>
              <a:spcBef>
                <a:spcPts val="270"/>
              </a:spcBef>
              <a:buFont typeface="Arial"/>
              <a:buChar char="•"/>
              <a:tabLst>
                <a:tab pos="1155700" algn="l"/>
              </a:tabLst>
            </a:pPr>
            <a:r>
              <a:rPr sz="2400" spc="-15" dirty="0">
                <a:latin typeface="Calibri"/>
                <a:cs typeface="Calibri"/>
              </a:rPr>
              <a:t>Statistics</a:t>
            </a:r>
            <a:endParaRPr sz="2400" dirty="0">
              <a:latin typeface="Calibri"/>
              <a:cs typeface="Calibri"/>
            </a:endParaRPr>
          </a:p>
          <a:p>
            <a:pPr marL="1155700" lvl="2" indent="-228600">
              <a:lnSpc>
                <a:spcPct val="100000"/>
              </a:lnSpc>
              <a:spcBef>
                <a:spcPts val="285"/>
              </a:spcBef>
              <a:buFont typeface="Arial"/>
              <a:buChar char="•"/>
              <a:tabLst>
                <a:tab pos="1155700" algn="l"/>
              </a:tabLst>
            </a:pPr>
            <a:r>
              <a:rPr sz="2400" spc="-10" dirty="0">
                <a:latin typeface="Calibri"/>
                <a:cs typeface="Calibri"/>
              </a:rPr>
              <a:t>Visualization</a:t>
            </a:r>
            <a:endParaRPr lang="en-US" sz="2400" spc="-10" dirty="0">
              <a:latin typeface="Calibri"/>
              <a:cs typeface="Calibri"/>
            </a:endParaRPr>
          </a:p>
          <a:p>
            <a:pPr marL="1155700" lvl="2" indent="-228600">
              <a:spcBef>
                <a:spcPts val="285"/>
              </a:spcBef>
              <a:buFont typeface="Arial"/>
              <a:buChar char="•"/>
              <a:tabLst>
                <a:tab pos="1155700" algn="l"/>
              </a:tabLst>
            </a:pPr>
            <a:r>
              <a:rPr lang="en-US" sz="2400" spc="-10" dirty="0">
                <a:cs typeface="Calibri"/>
              </a:rPr>
              <a:t>Software</a:t>
            </a:r>
            <a:r>
              <a:rPr lang="en-US" sz="2400" spc="-30" dirty="0">
                <a:cs typeface="Calibri"/>
              </a:rPr>
              <a:t> </a:t>
            </a:r>
            <a:r>
              <a:rPr lang="en-US" sz="2400" spc="-5" dirty="0">
                <a:cs typeface="Calibri"/>
              </a:rPr>
              <a:t>engineering</a:t>
            </a:r>
            <a:endParaRPr lang="en-US" sz="2400" dirty="0">
              <a:cs typeface="Calibri"/>
            </a:endParaRPr>
          </a:p>
          <a:p>
            <a:pPr marL="1155700" lvl="2" indent="-228600">
              <a:lnSpc>
                <a:spcPct val="100000"/>
              </a:lnSpc>
              <a:spcBef>
                <a:spcPts val="285"/>
              </a:spcBef>
              <a:buFont typeface="Arial"/>
              <a:buChar char="•"/>
              <a:tabLst>
                <a:tab pos="1155700" algn="l"/>
              </a:tabLst>
            </a:pPr>
            <a:endParaRPr sz="2400" dirty="0">
              <a:latin typeface="Calibri"/>
              <a:cs typeface="Calibri"/>
            </a:endParaRPr>
          </a:p>
        </p:txBody>
      </p:sp>
      <p:sp>
        <p:nvSpPr>
          <p:cNvPr id="6" name="object 6"/>
          <p:cNvSpPr/>
          <p:nvPr/>
        </p:nvSpPr>
        <p:spPr>
          <a:xfrm>
            <a:off x="5361180" y="4128785"/>
            <a:ext cx="3546541" cy="2361477"/>
          </a:xfrm>
          <a:prstGeom prst="rect">
            <a:avLst/>
          </a:prstGeom>
          <a:blipFill>
            <a:blip r:embed="rId2" cstate="print"/>
            <a:stretch>
              <a:fillRect/>
            </a:stretch>
          </a:blipFill>
        </p:spPr>
        <p:txBody>
          <a:bodyPr wrap="square" lIns="0" tIns="0" rIns="0" bIns="0" rtlCol="0"/>
          <a:lstStyle/>
          <a:p>
            <a:endParaRPr/>
          </a:p>
        </p:txBody>
      </p:sp>
      <p:sp>
        <p:nvSpPr>
          <p:cNvPr id="7" name="object 7"/>
          <p:cNvSpPr txBox="1"/>
          <p:nvPr/>
        </p:nvSpPr>
        <p:spPr>
          <a:xfrm>
            <a:off x="4721833" y="6231988"/>
            <a:ext cx="4321810" cy="570865"/>
          </a:xfrm>
          <a:prstGeom prst="rect">
            <a:avLst/>
          </a:prstGeom>
        </p:spPr>
        <p:txBody>
          <a:bodyPr vert="horz" wrap="square" lIns="0" tIns="12700" rIns="0" bIns="0" rtlCol="0">
            <a:spAutoFit/>
          </a:bodyPr>
          <a:lstStyle/>
          <a:p>
            <a:pPr algn="ctr">
              <a:lnSpc>
                <a:spcPts val="2145"/>
              </a:lnSpc>
              <a:spcBef>
                <a:spcPts val="100"/>
              </a:spcBef>
            </a:pPr>
            <a:r>
              <a:rPr sz="1800" spc="-5" dirty="0">
                <a:latin typeface="Calibri"/>
                <a:cs typeface="Calibri"/>
              </a:rPr>
              <a:t>Molecular </a:t>
            </a:r>
            <a:r>
              <a:rPr sz="1800" spc="-15" dirty="0">
                <a:latin typeface="Calibri"/>
                <a:cs typeface="Calibri"/>
              </a:rPr>
              <a:t>Data</a:t>
            </a:r>
            <a:r>
              <a:rPr sz="1800" spc="0" dirty="0">
                <a:latin typeface="Calibri"/>
                <a:cs typeface="Calibri"/>
              </a:rPr>
              <a:t> </a:t>
            </a:r>
            <a:r>
              <a:rPr sz="1800" spc="-10" dirty="0">
                <a:latin typeface="Calibri"/>
                <a:cs typeface="Calibri"/>
              </a:rPr>
              <a:t>Scientist</a:t>
            </a:r>
            <a:endParaRPr sz="1800">
              <a:latin typeface="Calibri"/>
              <a:cs typeface="Calibri"/>
            </a:endParaRPr>
          </a:p>
          <a:p>
            <a:pPr algn="ctr">
              <a:lnSpc>
                <a:spcPts val="2145"/>
              </a:lnSpc>
            </a:pPr>
            <a:r>
              <a:rPr sz="1800" spc="-10" dirty="0">
                <a:latin typeface="Calibri"/>
                <a:cs typeface="Calibri"/>
              </a:rPr>
              <a:t>Knows </a:t>
            </a:r>
            <a:r>
              <a:rPr sz="1800" spc="-5" dirty="0">
                <a:latin typeface="Calibri"/>
                <a:cs typeface="Calibri"/>
              </a:rPr>
              <a:t>thermodynamics </a:t>
            </a:r>
            <a:r>
              <a:rPr sz="1800" b="1" spc="-5" dirty="0">
                <a:latin typeface="Calibri"/>
                <a:cs typeface="Calibri"/>
              </a:rPr>
              <a:t>and </a:t>
            </a:r>
            <a:r>
              <a:rPr sz="1800" spc="-5" dirty="0">
                <a:latin typeface="Calibri"/>
                <a:cs typeface="Calibri"/>
              </a:rPr>
              <a:t>machine</a:t>
            </a:r>
            <a:r>
              <a:rPr sz="1800" spc="35" dirty="0">
                <a:latin typeface="Calibri"/>
                <a:cs typeface="Calibri"/>
              </a:rPr>
              <a:t> </a:t>
            </a:r>
            <a:r>
              <a:rPr sz="1800" spc="-5" dirty="0">
                <a:latin typeface="Calibri"/>
                <a:cs typeface="Calibri"/>
              </a:rPr>
              <a:t>learning</a:t>
            </a:r>
            <a:endParaRPr sz="1800">
              <a:latin typeface="Calibri"/>
              <a:cs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2460910" y="464312"/>
            <a:ext cx="4224020" cy="695960"/>
          </a:xfrm>
          <a:prstGeom prst="rect">
            <a:avLst/>
          </a:prstGeom>
        </p:spPr>
        <p:txBody>
          <a:bodyPr vert="horz" wrap="square" lIns="0" tIns="12700" rIns="0" bIns="0" rtlCol="0">
            <a:spAutoFit/>
          </a:bodyPr>
          <a:lstStyle/>
          <a:p>
            <a:pPr marL="12700">
              <a:lnSpc>
                <a:spcPct val="100000"/>
              </a:lnSpc>
              <a:spcBef>
                <a:spcPts val="100"/>
              </a:spcBef>
            </a:pPr>
            <a:r>
              <a:rPr spc="-25" dirty="0"/>
              <a:t>Data</a:t>
            </a:r>
            <a:r>
              <a:rPr spc="-55" dirty="0"/>
              <a:t> </a:t>
            </a:r>
            <a:r>
              <a:rPr spc="-10" dirty="0"/>
              <a:t>management</a:t>
            </a:r>
          </a:p>
        </p:txBody>
      </p:sp>
      <p:sp>
        <p:nvSpPr>
          <p:cNvPr id="5" name="object 5"/>
          <p:cNvSpPr txBox="1"/>
          <p:nvPr/>
        </p:nvSpPr>
        <p:spPr>
          <a:xfrm>
            <a:off x="78739" y="1507188"/>
            <a:ext cx="7964170" cy="5292474"/>
          </a:xfrm>
          <a:prstGeom prst="rect">
            <a:avLst/>
          </a:prstGeom>
        </p:spPr>
        <p:txBody>
          <a:bodyPr vert="horz" wrap="square" lIns="0" tIns="113030" rIns="0" bIns="0" rtlCol="0">
            <a:spAutoFit/>
          </a:bodyPr>
          <a:lstStyle/>
          <a:p>
            <a:pPr marL="812800" indent="-342900">
              <a:lnSpc>
                <a:spcPct val="100000"/>
              </a:lnSpc>
              <a:spcBef>
                <a:spcPts val="890"/>
              </a:spcBef>
              <a:buFont typeface="Arial"/>
              <a:buChar char="•"/>
              <a:tabLst>
                <a:tab pos="812165" algn="l"/>
                <a:tab pos="812800" algn="l"/>
              </a:tabLst>
            </a:pPr>
            <a:r>
              <a:rPr sz="3200" spc="-20" dirty="0">
                <a:latin typeface="Calibri"/>
                <a:cs typeface="Calibri"/>
              </a:rPr>
              <a:t>Data</a:t>
            </a:r>
            <a:r>
              <a:rPr sz="3200" spc="-5" dirty="0">
                <a:latin typeface="Calibri"/>
                <a:cs typeface="Calibri"/>
              </a:rPr>
              <a:t> </a:t>
            </a:r>
            <a:r>
              <a:rPr sz="3200" spc="-10" dirty="0">
                <a:latin typeface="Calibri"/>
                <a:cs typeface="Calibri"/>
              </a:rPr>
              <a:t>management</a:t>
            </a:r>
            <a:endParaRPr sz="3200" dirty="0">
              <a:latin typeface="Calibri"/>
              <a:cs typeface="Calibri"/>
            </a:endParaRPr>
          </a:p>
          <a:p>
            <a:pPr marL="1212850" lvl="1" indent="-285750">
              <a:lnSpc>
                <a:spcPct val="100000"/>
              </a:lnSpc>
              <a:spcBef>
                <a:spcPts val="695"/>
              </a:spcBef>
              <a:buFont typeface="Arial"/>
              <a:buChar char="–"/>
              <a:tabLst>
                <a:tab pos="1212850" algn="l"/>
              </a:tabLst>
            </a:pPr>
            <a:r>
              <a:rPr sz="2800" spc="-50" dirty="0">
                <a:latin typeface="Calibri"/>
                <a:cs typeface="Calibri"/>
              </a:rPr>
              <a:t>You’ve </a:t>
            </a:r>
            <a:r>
              <a:rPr sz="2800" spc="-10" dirty="0">
                <a:latin typeface="Calibri"/>
                <a:cs typeface="Calibri"/>
              </a:rPr>
              <a:t>got </a:t>
            </a:r>
            <a:r>
              <a:rPr sz="2800" spc="-5" dirty="0">
                <a:latin typeface="Calibri"/>
                <a:cs typeface="Calibri"/>
              </a:rPr>
              <a:t>lots of </a:t>
            </a:r>
            <a:r>
              <a:rPr sz="2800" spc="-15" dirty="0">
                <a:latin typeface="Calibri"/>
                <a:cs typeface="Calibri"/>
              </a:rPr>
              <a:t>data, </a:t>
            </a:r>
            <a:r>
              <a:rPr sz="2800" spc="-5" dirty="0">
                <a:latin typeface="Calibri"/>
                <a:cs typeface="Calibri"/>
              </a:rPr>
              <a:t>how </a:t>
            </a:r>
            <a:r>
              <a:rPr sz="2800" dirty="0">
                <a:latin typeface="Calibri"/>
                <a:cs typeface="Calibri"/>
              </a:rPr>
              <a:t>do </a:t>
            </a:r>
            <a:r>
              <a:rPr sz="2800" spc="-15" dirty="0">
                <a:latin typeface="Calibri"/>
                <a:cs typeface="Calibri"/>
              </a:rPr>
              <a:t>you </a:t>
            </a:r>
            <a:r>
              <a:rPr sz="2800" spc="-10" dirty="0">
                <a:latin typeface="Calibri"/>
                <a:cs typeface="Calibri"/>
              </a:rPr>
              <a:t>manage</a:t>
            </a:r>
            <a:r>
              <a:rPr sz="2800" spc="50" dirty="0">
                <a:latin typeface="Calibri"/>
                <a:cs typeface="Calibri"/>
              </a:rPr>
              <a:t> </a:t>
            </a:r>
            <a:r>
              <a:rPr sz="2800" spc="-5" dirty="0">
                <a:latin typeface="Calibri"/>
                <a:cs typeface="Calibri"/>
              </a:rPr>
              <a:t>it?</a:t>
            </a:r>
            <a:endParaRPr sz="2800" dirty="0">
              <a:latin typeface="Calibri"/>
              <a:cs typeface="Calibri"/>
            </a:endParaRPr>
          </a:p>
          <a:p>
            <a:pPr marL="1612900" lvl="2" indent="-228600">
              <a:lnSpc>
                <a:spcPct val="100000"/>
              </a:lnSpc>
              <a:spcBef>
                <a:spcPts val="605"/>
              </a:spcBef>
              <a:buFont typeface="Arial"/>
              <a:buChar char="•"/>
              <a:tabLst>
                <a:tab pos="1612900" algn="l"/>
              </a:tabLst>
            </a:pPr>
            <a:r>
              <a:rPr sz="2400" spc="-5" dirty="0">
                <a:latin typeface="Calibri"/>
                <a:cs typeface="Calibri"/>
              </a:rPr>
              <a:t>Not about lab </a:t>
            </a:r>
            <a:r>
              <a:rPr sz="2400" spc="-10" dirty="0">
                <a:latin typeface="Calibri"/>
                <a:cs typeface="Calibri"/>
              </a:rPr>
              <a:t>notebooks</a:t>
            </a:r>
            <a:r>
              <a:rPr sz="2400" spc="-35" dirty="0">
                <a:latin typeface="Calibri"/>
                <a:cs typeface="Calibri"/>
              </a:rPr>
              <a:t> </a:t>
            </a:r>
            <a:r>
              <a:rPr sz="2400" spc="-15" dirty="0">
                <a:latin typeface="Calibri"/>
                <a:cs typeface="Calibri"/>
              </a:rPr>
              <a:t>anymore!</a:t>
            </a:r>
            <a:endParaRPr sz="2400" dirty="0">
              <a:latin typeface="Calibri"/>
              <a:cs typeface="Calibri"/>
            </a:endParaRPr>
          </a:p>
          <a:p>
            <a:pPr marL="1212850" lvl="1" indent="-285750">
              <a:lnSpc>
                <a:spcPct val="100000"/>
              </a:lnSpc>
              <a:spcBef>
                <a:spcPts val="655"/>
              </a:spcBef>
              <a:buFont typeface="Arial"/>
              <a:buChar char="–"/>
              <a:tabLst>
                <a:tab pos="1212850" algn="l"/>
              </a:tabLst>
            </a:pPr>
            <a:r>
              <a:rPr sz="2800" spc="-10" dirty="0">
                <a:latin typeface="Calibri"/>
                <a:cs typeface="Calibri"/>
              </a:rPr>
              <a:t>Databases</a:t>
            </a:r>
            <a:endParaRPr sz="2800" dirty="0">
              <a:latin typeface="Calibri"/>
              <a:cs typeface="Calibri"/>
            </a:endParaRPr>
          </a:p>
          <a:p>
            <a:pPr marL="1612900" lvl="2" indent="-228600">
              <a:lnSpc>
                <a:spcPct val="100000"/>
              </a:lnSpc>
              <a:spcBef>
                <a:spcPts val="575"/>
              </a:spcBef>
              <a:buFont typeface="Arial"/>
              <a:buChar char="•"/>
              <a:tabLst>
                <a:tab pos="1612900" algn="l"/>
              </a:tabLst>
            </a:pPr>
            <a:r>
              <a:rPr sz="2400" spc="-10" dirty="0">
                <a:latin typeface="Calibri"/>
                <a:cs typeface="Calibri"/>
              </a:rPr>
              <a:t>Structure </a:t>
            </a:r>
            <a:r>
              <a:rPr sz="2400" dirty="0">
                <a:latin typeface="Calibri"/>
                <a:cs typeface="Calibri"/>
              </a:rPr>
              <a:t>and </a:t>
            </a:r>
            <a:r>
              <a:rPr sz="2400" spc="-20" dirty="0">
                <a:latin typeface="Calibri"/>
                <a:cs typeface="Calibri"/>
              </a:rPr>
              <a:t>store </a:t>
            </a:r>
            <a:r>
              <a:rPr sz="2400" spc="-15" dirty="0">
                <a:latin typeface="Calibri"/>
                <a:cs typeface="Calibri"/>
              </a:rPr>
              <a:t>large, </a:t>
            </a:r>
            <a:r>
              <a:rPr sz="2400" spc="-10" dirty="0">
                <a:latin typeface="Calibri"/>
                <a:cs typeface="Calibri"/>
              </a:rPr>
              <a:t>heterogeneous</a:t>
            </a:r>
            <a:r>
              <a:rPr sz="2400" spc="15" dirty="0">
                <a:latin typeface="Calibri"/>
                <a:cs typeface="Calibri"/>
              </a:rPr>
              <a:t> </a:t>
            </a:r>
            <a:r>
              <a:rPr sz="2400" spc="-15" dirty="0">
                <a:latin typeface="Calibri"/>
                <a:cs typeface="Calibri"/>
              </a:rPr>
              <a:t>data</a:t>
            </a:r>
            <a:endParaRPr sz="2400" dirty="0">
              <a:latin typeface="Calibri"/>
              <a:cs typeface="Calibri"/>
            </a:endParaRPr>
          </a:p>
          <a:p>
            <a:pPr marL="1612900" lvl="2" indent="-228600">
              <a:lnSpc>
                <a:spcPct val="100000"/>
              </a:lnSpc>
              <a:spcBef>
                <a:spcPts val="585"/>
              </a:spcBef>
              <a:buFont typeface="Arial"/>
              <a:buChar char="•"/>
              <a:tabLst>
                <a:tab pos="1612900" algn="l"/>
              </a:tabLst>
            </a:pPr>
            <a:r>
              <a:rPr sz="2400" spc="-5" dirty="0">
                <a:latin typeface="Calibri"/>
                <a:cs typeface="Calibri"/>
              </a:rPr>
              <a:t>Slice, subset, </a:t>
            </a:r>
            <a:r>
              <a:rPr sz="2400" dirty="0">
                <a:latin typeface="Calibri"/>
                <a:cs typeface="Calibri"/>
              </a:rPr>
              <a:t>and </a:t>
            </a:r>
            <a:r>
              <a:rPr sz="2400" spc="-10" dirty="0">
                <a:latin typeface="Calibri"/>
                <a:cs typeface="Calibri"/>
              </a:rPr>
              <a:t>retrieve </a:t>
            </a:r>
            <a:r>
              <a:rPr sz="2400" spc="-5" dirty="0">
                <a:latin typeface="Calibri"/>
                <a:cs typeface="Calibri"/>
              </a:rPr>
              <a:t>it</a:t>
            </a:r>
            <a:r>
              <a:rPr sz="2400" spc="-15" dirty="0">
                <a:latin typeface="Calibri"/>
                <a:cs typeface="Calibri"/>
              </a:rPr>
              <a:t> </a:t>
            </a:r>
            <a:r>
              <a:rPr sz="2400" spc="-10" dirty="0">
                <a:latin typeface="Calibri"/>
                <a:cs typeface="Calibri"/>
              </a:rPr>
              <a:t>efficiently</a:t>
            </a:r>
            <a:endParaRPr sz="2400" dirty="0">
              <a:latin typeface="Calibri"/>
              <a:cs typeface="Calibri"/>
            </a:endParaRPr>
          </a:p>
          <a:p>
            <a:pPr marL="1612900" lvl="2" indent="-228600">
              <a:lnSpc>
                <a:spcPct val="100000"/>
              </a:lnSpc>
              <a:spcBef>
                <a:spcPts val="585"/>
              </a:spcBef>
              <a:buFont typeface="Arial"/>
              <a:buChar char="•"/>
              <a:tabLst>
                <a:tab pos="1612900" algn="l"/>
              </a:tabLst>
            </a:pPr>
            <a:r>
              <a:rPr sz="2400" spc="-40" dirty="0">
                <a:latin typeface="Calibri"/>
                <a:cs typeface="Calibri"/>
              </a:rPr>
              <a:t>Track </a:t>
            </a:r>
            <a:r>
              <a:rPr sz="2400" spc="-10" dirty="0">
                <a:latin typeface="Calibri"/>
                <a:cs typeface="Calibri"/>
              </a:rPr>
              <a:t>provenance </a:t>
            </a:r>
            <a:r>
              <a:rPr sz="2400" dirty="0">
                <a:latin typeface="Calibri"/>
                <a:cs typeface="Calibri"/>
              </a:rPr>
              <a:t>and </a:t>
            </a:r>
            <a:r>
              <a:rPr sz="2400" spc="-15" dirty="0">
                <a:latin typeface="Calibri"/>
                <a:cs typeface="Calibri"/>
              </a:rPr>
              <a:t>metadata </a:t>
            </a:r>
            <a:r>
              <a:rPr sz="2400" spc="-5" dirty="0">
                <a:latin typeface="Calibri"/>
                <a:cs typeface="Calibri"/>
              </a:rPr>
              <a:t>of </a:t>
            </a:r>
            <a:r>
              <a:rPr sz="2400" spc="-10" dirty="0">
                <a:latin typeface="Calibri"/>
                <a:cs typeface="Calibri"/>
              </a:rPr>
              <a:t>your</a:t>
            </a:r>
            <a:r>
              <a:rPr sz="2400" spc="25" dirty="0">
                <a:latin typeface="Calibri"/>
                <a:cs typeface="Calibri"/>
              </a:rPr>
              <a:t> </a:t>
            </a:r>
            <a:r>
              <a:rPr sz="2400" spc="-15" dirty="0">
                <a:latin typeface="Calibri"/>
                <a:cs typeface="Calibri"/>
              </a:rPr>
              <a:t>data</a:t>
            </a:r>
            <a:endParaRPr sz="2400" dirty="0">
              <a:latin typeface="Calibri"/>
              <a:cs typeface="Calibri"/>
            </a:endParaRPr>
          </a:p>
          <a:p>
            <a:pPr marL="1612900" lvl="2" indent="-228600">
              <a:lnSpc>
                <a:spcPct val="100000"/>
              </a:lnSpc>
              <a:spcBef>
                <a:spcPts val="585"/>
              </a:spcBef>
              <a:buFont typeface="Arial"/>
              <a:buChar char="•"/>
              <a:tabLst>
                <a:tab pos="1612900" algn="l"/>
              </a:tabLst>
            </a:pPr>
            <a:r>
              <a:rPr sz="2400" spc="-10" dirty="0">
                <a:latin typeface="Calibri"/>
                <a:cs typeface="Calibri"/>
              </a:rPr>
              <a:t>Relational</a:t>
            </a:r>
            <a:r>
              <a:rPr sz="2400" spc="-15" dirty="0">
                <a:latin typeface="Calibri"/>
                <a:cs typeface="Calibri"/>
              </a:rPr>
              <a:t> </a:t>
            </a:r>
            <a:r>
              <a:rPr sz="2400" spc="-10" dirty="0">
                <a:latin typeface="Calibri"/>
                <a:cs typeface="Calibri"/>
              </a:rPr>
              <a:t>databases</a:t>
            </a:r>
            <a:endParaRPr sz="2400" dirty="0">
              <a:latin typeface="Calibri"/>
              <a:cs typeface="Calibri"/>
            </a:endParaRPr>
          </a:p>
          <a:p>
            <a:pPr marL="1612900" lvl="2" indent="-228600">
              <a:lnSpc>
                <a:spcPct val="100000"/>
              </a:lnSpc>
              <a:spcBef>
                <a:spcPts val="555"/>
              </a:spcBef>
              <a:buFont typeface="Arial"/>
              <a:buChar char="•"/>
              <a:tabLst>
                <a:tab pos="1612900" algn="l"/>
              </a:tabLst>
            </a:pPr>
            <a:r>
              <a:rPr sz="2400" spc="-10" dirty="0">
                <a:latin typeface="Calibri"/>
                <a:cs typeface="Calibri"/>
              </a:rPr>
              <a:t>Structured </a:t>
            </a:r>
            <a:r>
              <a:rPr sz="2400" dirty="0">
                <a:latin typeface="Calibri"/>
                <a:cs typeface="Calibri"/>
              </a:rPr>
              <a:t>Query </a:t>
            </a:r>
            <a:r>
              <a:rPr sz="2400" spc="-5" dirty="0">
                <a:latin typeface="Calibri"/>
                <a:cs typeface="Calibri"/>
              </a:rPr>
              <a:t>Language (SQL)</a:t>
            </a:r>
            <a:endParaRPr lang="en-US" sz="2400" spc="-5" dirty="0">
              <a:latin typeface="Calibri"/>
              <a:cs typeface="Calibri"/>
            </a:endParaRPr>
          </a:p>
          <a:p>
            <a:pPr marL="1212850" lvl="1" indent="-285750">
              <a:spcBef>
                <a:spcPts val="655"/>
              </a:spcBef>
              <a:buFont typeface="Arial"/>
              <a:buChar char="–"/>
              <a:tabLst>
                <a:tab pos="1212850" algn="l"/>
              </a:tabLst>
            </a:pPr>
            <a:r>
              <a:rPr lang="en-US" sz="2800" spc="-10" dirty="0">
                <a:latin typeface="Calibri"/>
                <a:cs typeface="Calibri"/>
              </a:rPr>
              <a:t>Scalable data processing systems</a:t>
            </a:r>
          </a:p>
          <a:p>
            <a:pPr marL="1155700" lvl="1" indent="-228600">
              <a:spcBef>
                <a:spcPts val="555"/>
              </a:spcBef>
              <a:buFont typeface="Arial"/>
              <a:buChar char="•"/>
              <a:tabLst>
                <a:tab pos="1612900" algn="l"/>
              </a:tabLst>
            </a:pPr>
            <a:endParaRPr lang="en-US" sz="2400" spc="-5" dirty="0">
              <a:latin typeface="Calibri"/>
              <a:cs typeface="Calibri"/>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522035" y="283172"/>
            <a:ext cx="8118979" cy="947247"/>
          </a:xfrm>
          <a:prstGeom prst="rect">
            <a:avLst/>
          </a:prstGeom>
        </p:spPr>
        <p:txBody>
          <a:bodyPr vert="horz" wrap="square" lIns="0" tIns="12700" rIns="0" bIns="0" rtlCol="0">
            <a:spAutoFit/>
          </a:bodyPr>
          <a:lstStyle/>
          <a:p>
            <a:pPr marL="12700" marR="5080">
              <a:lnSpc>
                <a:spcPts val="3470"/>
              </a:lnSpc>
              <a:spcBef>
                <a:spcPts val="520"/>
              </a:spcBef>
              <a:tabLst>
                <a:tab pos="354965" algn="l"/>
                <a:tab pos="355600" algn="l"/>
              </a:tabLst>
            </a:pPr>
            <a:r>
              <a:rPr lang="en-US" spc="-10" dirty="0">
                <a:cs typeface="Calibri"/>
              </a:rPr>
              <a:t>New paradigm </a:t>
            </a:r>
            <a:r>
              <a:rPr lang="en-US" dirty="0">
                <a:cs typeface="Calibri"/>
              </a:rPr>
              <a:t>of </a:t>
            </a:r>
            <a:r>
              <a:rPr lang="en-US" spc="-15" dirty="0">
                <a:cs typeface="Calibri"/>
              </a:rPr>
              <a:t>data-intensive  </a:t>
            </a:r>
            <a:r>
              <a:rPr lang="en-US" spc="-10" dirty="0">
                <a:cs typeface="Calibri"/>
              </a:rPr>
              <a:t>discovery </a:t>
            </a:r>
            <a:r>
              <a:rPr lang="en-US" dirty="0">
                <a:cs typeface="Calibri"/>
              </a:rPr>
              <a:t>and</a:t>
            </a:r>
            <a:r>
              <a:rPr lang="en-US" spc="5" dirty="0">
                <a:cs typeface="Calibri"/>
              </a:rPr>
              <a:t> </a:t>
            </a:r>
            <a:r>
              <a:rPr lang="en-US" spc="-10" dirty="0">
                <a:cs typeface="Calibri"/>
              </a:rPr>
              <a:t>innovation</a:t>
            </a:r>
            <a:endParaRPr lang="en-US" dirty="0">
              <a:cs typeface="Calibri"/>
            </a:endParaRPr>
          </a:p>
        </p:txBody>
      </p:sp>
      <p:sp>
        <p:nvSpPr>
          <p:cNvPr id="4" name="object 4"/>
          <p:cNvSpPr txBox="1"/>
          <p:nvPr/>
        </p:nvSpPr>
        <p:spPr>
          <a:xfrm>
            <a:off x="535940" y="1557020"/>
            <a:ext cx="7236459" cy="4426853"/>
          </a:xfrm>
          <a:prstGeom prst="rect">
            <a:avLst/>
          </a:prstGeom>
        </p:spPr>
        <p:txBody>
          <a:bodyPr vert="horz" wrap="square" lIns="0" tIns="66040" rIns="0" bIns="0" rtlCol="0">
            <a:spAutoFit/>
          </a:bodyPr>
          <a:lstStyle/>
          <a:p>
            <a:pPr marL="755650" lvl="1" indent="-285750">
              <a:lnSpc>
                <a:spcPct val="100000"/>
              </a:lnSpc>
              <a:spcBef>
                <a:spcPts val="305"/>
              </a:spcBef>
              <a:buFont typeface="Arial"/>
              <a:buChar char="–"/>
              <a:tabLst>
                <a:tab pos="755650" algn="l"/>
              </a:tabLst>
            </a:pPr>
            <a:r>
              <a:rPr sz="2800" spc="-5" dirty="0">
                <a:latin typeface="Calibri"/>
                <a:cs typeface="Calibri"/>
              </a:rPr>
              <a:t>Deep domain</a:t>
            </a:r>
            <a:r>
              <a:rPr sz="2800" spc="15" dirty="0">
                <a:latin typeface="Calibri"/>
                <a:cs typeface="Calibri"/>
              </a:rPr>
              <a:t> </a:t>
            </a:r>
            <a:r>
              <a:rPr sz="2800" spc="-10" dirty="0">
                <a:latin typeface="Calibri"/>
                <a:cs typeface="Calibri"/>
              </a:rPr>
              <a:t>knowledge</a:t>
            </a:r>
            <a:endParaRPr sz="2800" dirty="0">
              <a:latin typeface="Calibri"/>
              <a:cs typeface="Calibri"/>
            </a:endParaRPr>
          </a:p>
          <a:p>
            <a:pPr marL="755650" lvl="1" indent="-285750">
              <a:lnSpc>
                <a:spcPct val="100000"/>
              </a:lnSpc>
              <a:spcBef>
                <a:spcPts val="340"/>
              </a:spcBef>
              <a:buFont typeface="Arial"/>
              <a:buChar char="–"/>
              <a:tabLst>
                <a:tab pos="755650" algn="l"/>
              </a:tabLst>
            </a:pPr>
            <a:r>
              <a:rPr sz="2800" spc="-20" dirty="0">
                <a:latin typeface="Calibri"/>
                <a:cs typeface="Calibri"/>
              </a:rPr>
              <a:t>Data</a:t>
            </a:r>
            <a:r>
              <a:rPr sz="2800" spc="-5" dirty="0">
                <a:latin typeface="Calibri"/>
                <a:cs typeface="Calibri"/>
              </a:rPr>
              <a:t> Science</a:t>
            </a:r>
            <a:endParaRPr sz="2800" dirty="0">
              <a:latin typeface="Calibri"/>
              <a:cs typeface="Calibri"/>
            </a:endParaRPr>
          </a:p>
          <a:p>
            <a:pPr marL="1155700" lvl="2" indent="-228600">
              <a:lnSpc>
                <a:spcPct val="100000"/>
              </a:lnSpc>
              <a:spcBef>
                <a:spcPts val="305"/>
              </a:spcBef>
              <a:buFont typeface="Arial"/>
              <a:buChar char="•"/>
              <a:tabLst>
                <a:tab pos="1155700" algn="l"/>
              </a:tabLst>
            </a:pPr>
            <a:r>
              <a:rPr sz="2400" spc="-20" dirty="0">
                <a:latin typeface="Calibri"/>
                <a:cs typeface="Calibri"/>
              </a:rPr>
              <a:t>Data</a:t>
            </a:r>
            <a:r>
              <a:rPr sz="2400" spc="-10" dirty="0">
                <a:latin typeface="Calibri"/>
                <a:cs typeface="Calibri"/>
              </a:rPr>
              <a:t> management</a:t>
            </a:r>
            <a:endParaRPr sz="2400" dirty="0">
              <a:latin typeface="Calibri"/>
              <a:cs typeface="Calibri"/>
            </a:endParaRPr>
          </a:p>
          <a:p>
            <a:pPr marL="1612900" lvl="3" indent="-228600">
              <a:lnSpc>
                <a:spcPct val="100000"/>
              </a:lnSpc>
              <a:spcBef>
                <a:spcPts val="290"/>
              </a:spcBef>
              <a:buFont typeface="Arial"/>
              <a:buChar char="–"/>
              <a:tabLst>
                <a:tab pos="1612900" algn="l"/>
              </a:tabLst>
            </a:pPr>
            <a:r>
              <a:rPr sz="2000" spc="-5" dirty="0">
                <a:latin typeface="Calibri"/>
                <a:cs typeface="Calibri"/>
              </a:rPr>
              <a:t>Databases, scalable </a:t>
            </a:r>
            <a:r>
              <a:rPr sz="2000" spc="-10" dirty="0">
                <a:latin typeface="Calibri"/>
                <a:cs typeface="Calibri"/>
              </a:rPr>
              <a:t>data </a:t>
            </a:r>
            <a:r>
              <a:rPr sz="2000" spc="-5" dirty="0">
                <a:latin typeface="Calibri"/>
                <a:cs typeface="Calibri"/>
              </a:rPr>
              <a:t>handling, </a:t>
            </a:r>
            <a:r>
              <a:rPr sz="2000" spc="-10" dirty="0">
                <a:latin typeface="Calibri"/>
                <a:cs typeface="Calibri"/>
              </a:rPr>
              <a:t>data</a:t>
            </a:r>
            <a:r>
              <a:rPr sz="2000" spc="5" dirty="0">
                <a:latin typeface="Calibri"/>
                <a:cs typeface="Calibri"/>
              </a:rPr>
              <a:t> </a:t>
            </a:r>
            <a:r>
              <a:rPr sz="2000" spc="-10" dirty="0">
                <a:latin typeface="Calibri"/>
                <a:cs typeface="Calibri"/>
              </a:rPr>
              <a:t>curation</a:t>
            </a:r>
            <a:endParaRPr sz="2000" dirty="0">
              <a:latin typeface="Calibri"/>
              <a:cs typeface="Calibri"/>
            </a:endParaRPr>
          </a:p>
          <a:p>
            <a:pPr marL="1155700" lvl="2" indent="-228600">
              <a:lnSpc>
                <a:spcPct val="100000"/>
              </a:lnSpc>
              <a:spcBef>
                <a:spcPts val="229"/>
              </a:spcBef>
              <a:buFont typeface="Arial"/>
              <a:buChar char="•"/>
              <a:tabLst>
                <a:tab pos="1155700" algn="l"/>
              </a:tabLst>
            </a:pPr>
            <a:r>
              <a:rPr sz="2400" spc="-5" dirty="0">
                <a:solidFill>
                  <a:srgbClr val="FF0000"/>
                </a:solidFill>
                <a:latin typeface="Calibri"/>
                <a:cs typeface="Calibri"/>
              </a:rPr>
              <a:t>Machine learning</a:t>
            </a:r>
            <a:endParaRPr sz="2400" dirty="0">
              <a:solidFill>
                <a:srgbClr val="FF0000"/>
              </a:solidFill>
              <a:latin typeface="Calibri"/>
              <a:cs typeface="Calibri"/>
            </a:endParaRPr>
          </a:p>
          <a:p>
            <a:pPr marL="1612900" lvl="3" indent="-228600">
              <a:lnSpc>
                <a:spcPct val="100000"/>
              </a:lnSpc>
              <a:spcBef>
                <a:spcPts val="290"/>
              </a:spcBef>
              <a:buFont typeface="Arial"/>
              <a:buChar char="–"/>
              <a:tabLst>
                <a:tab pos="1612900" algn="l"/>
              </a:tabLst>
            </a:pPr>
            <a:r>
              <a:rPr sz="2000" spc="-10" dirty="0">
                <a:latin typeface="Calibri"/>
                <a:cs typeface="Calibri"/>
              </a:rPr>
              <a:t>Regression </a:t>
            </a:r>
            <a:r>
              <a:rPr sz="2000" dirty="0">
                <a:latin typeface="Calibri"/>
                <a:cs typeface="Calibri"/>
              </a:rPr>
              <a:t>&amp;</a:t>
            </a:r>
            <a:r>
              <a:rPr sz="2000" spc="-5" dirty="0">
                <a:latin typeface="Calibri"/>
                <a:cs typeface="Calibri"/>
              </a:rPr>
              <a:t> classification</a:t>
            </a:r>
            <a:endParaRPr sz="2000" dirty="0">
              <a:latin typeface="Calibri"/>
              <a:cs typeface="Calibri"/>
            </a:endParaRPr>
          </a:p>
          <a:p>
            <a:pPr marL="1612900" lvl="3" indent="-228600">
              <a:lnSpc>
                <a:spcPct val="100000"/>
              </a:lnSpc>
              <a:spcBef>
                <a:spcPts val="229"/>
              </a:spcBef>
              <a:buFont typeface="Arial"/>
              <a:buChar char="–"/>
              <a:tabLst>
                <a:tab pos="1612900" algn="l"/>
              </a:tabLst>
            </a:pPr>
            <a:r>
              <a:rPr sz="2000" dirty="0">
                <a:latin typeface="Calibri"/>
                <a:cs typeface="Calibri"/>
              </a:rPr>
              <a:t>Supervised &amp;</a:t>
            </a:r>
            <a:r>
              <a:rPr sz="2000" spc="-15" dirty="0">
                <a:latin typeface="Calibri"/>
                <a:cs typeface="Calibri"/>
              </a:rPr>
              <a:t> </a:t>
            </a:r>
            <a:r>
              <a:rPr sz="2000" spc="-5" dirty="0">
                <a:latin typeface="Calibri"/>
                <a:cs typeface="Calibri"/>
              </a:rPr>
              <a:t>unsupervised</a:t>
            </a:r>
            <a:endParaRPr sz="2000" dirty="0">
              <a:latin typeface="Calibri"/>
              <a:cs typeface="Calibri"/>
            </a:endParaRPr>
          </a:p>
          <a:p>
            <a:pPr marL="1155700" lvl="2" indent="-228600">
              <a:lnSpc>
                <a:spcPct val="100000"/>
              </a:lnSpc>
              <a:spcBef>
                <a:spcPts val="270"/>
              </a:spcBef>
              <a:buFont typeface="Arial"/>
              <a:buChar char="•"/>
              <a:tabLst>
                <a:tab pos="1155700" algn="l"/>
              </a:tabLst>
            </a:pPr>
            <a:r>
              <a:rPr sz="2400" spc="-15" dirty="0">
                <a:latin typeface="Calibri"/>
                <a:cs typeface="Calibri"/>
              </a:rPr>
              <a:t>Statistics</a:t>
            </a:r>
            <a:endParaRPr sz="2400" dirty="0">
              <a:latin typeface="Calibri"/>
              <a:cs typeface="Calibri"/>
            </a:endParaRPr>
          </a:p>
          <a:p>
            <a:pPr marL="1155700" lvl="2" indent="-228600">
              <a:lnSpc>
                <a:spcPct val="100000"/>
              </a:lnSpc>
              <a:spcBef>
                <a:spcPts val="285"/>
              </a:spcBef>
              <a:buFont typeface="Arial"/>
              <a:buChar char="•"/>
              <a:tabLst>
                <a:tab pos="1155700" algn="l"/>
              </a:tabLst>
            </a:pPr>
            <a:r>
              <a:rPr sz="2400" spc="-10" dirty="0">
                <a:latin typeface="Calibri"/>
                <a:cs typeface="Calibri"/>
              </a:rPr>
              <a:t>Visualization</a:t>
            </a:r>
            <a:endParaRPr lang="en-US" sz="2400" spc="-10" dirty="0">
              <a:latin typeface="Calibri"/>
              <a:cs typeface="Calibri"/>
            </a:endParaRPr>
          </a:p>
          <a:p>
            <a:pPr marL="1155700" lvl="2" indent="-228600">
              <a:spcBef>
                <a:spcPts val="285"/>
              </a:spcBef>
              <a:buFont typeface="Arial"/>
              <a:buChar char="•"/>
              <a:tabLst>
                <a:tab pos="1155700" algn="l"/>
              </a:tabLst>
            </a:pPr>
            <a:r>
              <a:rPr lang="en-US" sz="2400" spc="-10" dirty="0">
                <a:cs typeface="Calibri"/>
              </a:rPr>
              <a:t>Software</a:t>
            </a:r>
            <a:r>
              <a:rPr lang="en-US" sz="2400" spc="-30" dirty="0">
                <a:cs typeface="Calibri"/>
              </a:rPr>
              <a:t> </a:t>
            </a:r>
            <a:r>
              <a:rPr lang="en-US" sz="2400" spc="-5" dirty="0">
                <a:cs typeface="Calibri"/>
              </a:rPr>
              <a:t>engineering</a:t>
            </a:r>
            <a:endParaRPr lang="en-US" sz="2400" dirty="0">
              <a:cs typeface="Calibri"/>
            </a:endParaRPr>
          </a:p>
          <a:p>
            <a:pPr marL="1155700" lvl="2" indent="-228600">
              <a:lnSpc>
                <a:spcPct val="100000"/>
              </a:lnSpc>
              <a:spcBef>
                <a:spcPts val="285"/>
              </a:spcBef>
              <a:buFont typeface="Arial"/>
              <a:buChar char="•"/>
              <a:tabLst>
                <a:tab pos="1155700" algn="l"/>
              </a:tabLst>
            </a:pPr>
            <a:endParaRPr sz="2400" dirty="0">
              <a:latin typeface="Calibri"/>
              <a:cs typeface="Calibri"/>
            </a:endParaRPr>
          </a:p>
        </p:txBody>
      </p:sp>
      <p:sp>
        <p:nvSpPr>
          <p:cNvPr id="6" name="object 6"/>
          <p:cNvSpPr/>
          <p:nvPr/>
        </p:nvSpPr>
        <p:spPr>
          <a:xfrm>
            <a:off x="5361180" y="4128785"/>
            <a:ext cx="3546541" cy="2361477"/>
          </a:xfrm>
          <a:prstGeom prst="rect">
            <a:avLst/>
          </a:prstGeom>
          <a:blipFill>
            <a:blip r:embed="rId2" cstate="print"/>
            <a:stretch>
              <a:fillRect/>
            </a:stretch>
          </a:blipFill>
        </p:spPr>
        <p:txBody>
          <a:bodyPr wrap="square" lIns="0" tIns="0" rIns="0" bIns="0" rtlCol="0"/>
          <a:lstStyle/>
          <a:p>
            <a:endParaRPr/>
          </a:p>
        </p:txBody>
      </p:sp>
      <p:sp>
        <p:nvSpPr>
          <p:cNvPr id="7" name="object 7"/>
          <p:cNvSpPr txBox="1"/>
          <p:nvPr/>
        </p:nvSpPr>
        <p:spPr>
          <a:xfrm>
            <a:off x="4721833" y="6231988"/>
            <a:ext cx="4321810" cy="570865"/>
          </a:xfrm>
          <a:prstGeom prst="rect">
            <a:avLst/>
          </a:prstGeom>
        </p:spPr>
        <p:txBody>
          <a:bodyPr vert="horz" wrap="square" lIns="0" tIns="12700" rIns="0" bIns="0" rtlCol="0">
            <a:spAutoFit/>
          </a:bodyPr>
          <a:lstStyle/>
          <a:p>
            <a:pPr algn="ctr">
              <a:lnSpc>
                <a:spcPts val="2145"/>
              </a:lnSpc>
              <a:spcBef>
                <a:spcPts val="100"/>
              </a:spcBef>
            </a:pPr>
            <a:r>
              <a:rPr sz="1800" spc="-5" dirty="0">
                <a:latin typeface="Calibri"/>
                <a:cs typeface="Calibri"/>
              </a:rPr>
              <a:t>Molecular </a:t>
            </a:r>
            <a:r>
              <a:rPr sz="1800" spc="-15" dirty="0">
                <a:latin typeface="Calibri"/>
                <a:cs typeface="Calibri"/>
              </a:rPr>
              <a:t>Data</a:t>
            </a:r>
            <a:r>
              <a:rPr sz="1800" spc="0" dirty="0">
                <a:latin typeface="Calibri"/>
                <a:cs typeface="Calibri"/>
              </a:rPr>
              <a:t> </a:t>
            </a:r>
            <a:r>
              <a:rPr sz="1800" spc="-10" dirty="0">
                <a:latin typeface="Calibri"/>
                <a:cs typeface="Calibri"/>
              </a:rPr>
              <a:t>Scientist</a:t>
            </a:r>
            <a:endParaRPr sz="1800">
              <a:latin typeface="Calibri"/>
              <a:cs typeface="Calibri"/>
            </a:endParaRPr>
          </a:p>
          <a:p>
            <a:pPr algn="ctr">
              <a:lnSpc>
                <a:spcPts val="2145"/>
              </a:lnSpc>
            </a:pPr>
            <a:r>
              <a:rPr sz="1800" spc="-10" dirty="0">
                <a:latin typeface="Calibri"/>
                <a:cs typeface="Calibri"/>
              </a:rPr>
              <a:t>Knows </a:t>
            </a:r>
            <a:r>
              <a:rPr sz="1800" spc="-5" dirty="0">
                <a:latin typeface="Calibri"/>
                <a:cs typeface="Calibri"/>
              </a:rPr>
              <a:t>thermodynamics </a:t>
            </a:r>
            <a:r>
              <a:rPr sz="1800" b="1" spc="-5" dirty="0">
                <a:latin typeface="Calibri"/>
                <a:cs typeface="Calibri"/>
              </a:rPr>
              <a:t>and </a:t>
            </a:r>
            <a:r>
              <a:rPr sz="1800" spc="-5" dirty="0">
                <a:latin typeface="Calibri"/>
                <a:cs typeface="Calibri"/>
              </a:rPr>
              <a:t>machine</a:t>
            </a:r>
            <a:r>
              <a:rPr sz="1800" spc="35" dirty="0">
                <a:latin typeface="Calibri"/>
                <a:cs typeface="Calibri"/>
              </a:rPr>
              <a:t> </a:t>
            </a:r>
            <a:r>
              <a:rPr sz="1800" spc="-5" dirty="0">
                <a:latin typeface="Calibri"/>
                <a:cs typeface="Calibri"/>
              </a:rPr>
              <a:t>learning</a:t>
            </a:r>
            <a:endParaRPr sz="1800">
              <a:latin typeface="Calibri"/>
              <a:cs typeface="Calibri"/>
            </a:endParaRPr>
          </a:p>
        </p:txBody>
      </p:sp>
    </p:spTree>
    <p:extLst>
      <p:ext uri="{BB962C8B-B14F-4D97-AF65-F5344CB8AC3E}">
        <p14:creationId xmlns:p14="http://schemas.microsoft.com/office/powerpoint/2010/main" val="42690019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object 3"/>
          <p:cNvSpPr txBox="1">
            <a:spLocks noGrp="1"/>
          </p:cNvSpPr>
          <p:nvPr>
            <p:ph type="title"/>
          </p:nvPr>
        </p:nvSpPr>
        <p:spPr>
          <a:prstGeom prst="rect">
            <a:avLst/>
          </a:prstGeom>
        </p:spPr>
        <p:txBody>
          <a:bodyPr vert="horz" wrap="square" lIns="0" tIns="12700" rIns="0" bIns="0" rtlCol="0">
            <a:spAutoFit/>
          </a:bodyPr>
          <a:lstStyle/>
          <a:p>
            <a:pPr marL="13970">
              <a:lnSpc>
                <a:spcPct val="100000"/>
              </a:lnSpc>
              <a:spcBef>
                <a:spcPts val="100"/>
              </a:spcBef>
            </a:pPr>
            <a:r>
              <a:rPr dirty="0"/>
              <a:t>Machine</a:t>
            </a:r>
            <a:r>
              <a:rPr spc="-50" dirty="0"/>
              <a:t> </a:t>
            </a:r>
            <a:r>
              <a:rPr spc="-5" dirty="0"/>
              <a:t>learning</a:t>
            </a:r>
          </a:p>
        </p:txBody>
      </p:sp>
      <p:pic>
        <p:nvPicPr>
          <p:cNvPr id="1026" name="Picture 2" descr="Image result for machine learning">
            <a:extLst>
              <a:ext uri="{FF2B5EF4-FFF2-40B4-BE49-F238E27FC236}">
                <a16:creationId xmlns:a16="http://schemas.microsoft.com/office/drawing/2014/main" id="{20DF3B96-64FF-4EC0-9547-EE7A17BE51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7267" y="1704352"/>
            <a:ext cx="7041823" cy="503686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object 3"/>
          <p:cNvSpPr txBox="1">
            <a:spLocks noGrp="1"/>
          </p:cNvSpPr>
          <p:nvPr>
            <p:ph type="title"/>
          </p:nvPr>
        </p:nvSpPr>
        <p:spPr>
          <a:prstGeom prst="rect">
            <a:avLst/>
          </a:prstGeom>
        </p:spPr>
        <p:txBody>
          <a:bodyPr vert="horz" wrap="square" lIns="0" tIns="12700" rIns="0" bIns="0" rtlCol="0">
            <a:spAutoFit/>
          </a:bodyPr>
          <a:lstStyle/>
          <a:p>
            <a:pPr marL="13970">
              <a:lnSpc>
                <a:spcPct val="100000"/>
              </a:lnSpc>
              <a:spcBef>
                <a:spcPts val="100"/>
              </a:spcBef>
            </a:pPr>
            <a:r>
              <a:rPr dirty="0"/>
              <a:t>Machine</a:t>
            </a:r>
            <a:r>
              <a:rPr spc="-50" dirty="0"/>
              <a:t> </a:t>
            </a:r>
            <a:r>
              <a:rPr spc="-5" dirty="0"/>
              <a:t>learning</a:t>
            </a:r>
          </a:p>
        </p:txBody>
      </p:sp>
      <p:sp>
        <p:nvSpPr>
          <p:cNvPr id="4" name="object 4"/>
          <p:cNvSpPr txBox="1"/>
          <p:nvPr/>
        </p:nvSpPr>
        <p:spPr>
          <a:xfrm>
            <a:off x="535940" y="1507188"/>
            <a:ext cx="7838440" cy="1129030"/>
          </a:xfrm>
          <a:prstGeom prst="rect">
            <a:avLst/>
          </a:prstGeom>
        </p:spPr>
        <p:txBody>
          <a:bodyPr vert="horz" wrap="square" lIns="0" tIns="113030" rIns="0" bIns="0" rtlCol="0">
            <a:spAutoFit/>
          </a:bodyPr>
          <a:lstStyle/>
          <a:p>
            <a:pPr marL="355600" indent="-342900">
              <a:lnSpc>
                <a:spcPct val="100000"/>
              </a:lnSpc>
              <a:spcBef>
                <a:spcPts val="890"/>
              </a:spcBef>
              <a:buFont typeface="Arial"/>
              <a:buChar char="•"/>
              <a:tabLst>
                <a:tab pos="354965" algn="l"/>
                <a:tab pos="355600" algn="l"/>
              </a:tabLst>
            </a:pPr>
            <a:r>
              <a:rPr sz="3200" spc="-15" dirty="0">
                <a:latin typeface="Calibri"/>
                <a:cs typeface="Calibri"/>
              </a:rPr>
              <a:t>Regression</a:t>
            </a:r>
            <a:endParaRPr sz="3200" dirty="0">
              <a:latin typeface="Calibri"/>
              <a:cs typeface="Calibri"/>
            </a:endParaRPr>
          </a:p>
          <a:p>
            <a:pPr marL="469900">
              <a:lnSpc>
                <a:spcPct val="100000"/>
              </a:lnSpc>
              <a:spcBef>
                <a:spcPts val="695"/>
              </a:spcBef>
            </a:pPr>
            <a:r>
              <a:rPr sz="2800" dirty="0">
                <a:latin typeface="Arial"/>
                <a:cs typeface="Arial"/>
              </a:rPr>
              <a:t>– </a:t>
            </a:r>
            <a:r>
              <a:rPr sz="2800" spc="-10" dirty="0">
                <a:latin typeface="Calibri"/>
                <a:cs typeface="Calibri"/>
              </a:rPr>
              <a:t>Predict </a:t>
            </a:r>
            <a:r>
              <a:rPr sz="2800" dirty="0">
                <a:latin typeface="Calibri"/>
                <a:cs typeface="Calibri"/>
              </a:rPr>
              <a:t>a </a:t>
            </a:r>
            <a:r>
              <a:rPr sz="2800" spc="-5" dirty="0">
                <a:latin typeface="Calibri"/>
                <a:cs typeface="Calibri"/>
              </a:rPr>
              <a:t>numerical </a:t>
            </a:r>
            <a:r>
              <a:rPr sz="2800" spc="-10" dirty="0">
                <a:latin typeface="Calibri"/>
                <a:cs typeface="Calibri"/>
              </a:rPr>
              <a:t>response </a:t>
            </a:r>
            <a:r>
              <a:rPr sz="2800" spc="-15" dirty="0">
                <a:latin typeface="Calibri"/>
                <a:cs typeface="Calibri"/>
              </a:rPr>
              <a:t>from </a:t>
            </a:r>
            <a:r>
              <a:rPr sz="2800" spc="-5" dirty="0">
                <a:latin typeface="Calibri"/>
                <a:cs typeface="Calibri"/>
              </a:rPr>
              <a:t>input</a:t>
            </a:r>
            <a:r>
              <a:rPr sz="2800" spc="-55" dirty="0">
                <a:latin typeface="Calibri"/>
                <a:cs typeface="Calibri"/>
              </a:rPr>
              <a:t> </a:t>
            </a:r>
            <a:r>
              <a:rPr sz="2800" spc="-20" dirty="0">
                <a:latin typeface="Calibri"/>
                <a:cs typeface="Calibri"/>
              </a:rPr>
              <a:t>features</a:t>
            </a:r>
            <a:endParaRPr sz="2800" dirty="0">
              <a:latin typeface="Calibri"/>
              <a:cs typeface="Calibri"/>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object 3"/>
          <p:cNvSpPr txBox="1">
            <a:spLocks noGrp="1"/>
          </p:cNvSpPr>
          <p:nvPr>
            <p:ph type="title"/>
          </p:nvPr>
        </p:nvSpPr>
        <p:spPr>
          <a:prstGeom prst="rect">
            <a:avLst/>
          </a:prstGeom>
        </p:spPr>
        <p:txBody>
          <a:bodyPr vert="horz" wrap="square" lIns="0" tIns="12700" rIns="0" bIns="0" rtlCol="0">
            <a:spAutoFit/>
          </a:bodyPr>
          <a:lstStyle/>
          <a:p>
            <a:pPr marL="13970">
              <a:lnSpc>
                <a:spcPct val="100000"/>
              </a:lnSpc>
              <a:spcBef>
                <a:spcPts val="100"/>
              </a:spcBef>
            </a:pPr>
            <a:r>
              <a:rPr dirty="0"/>
              <a:t>Machine</a:t>
            </a:r>
            <a:r>
              <a:rPr spc="-50" dirty="0"/>
              <a:t> </a:t>
            </a:r>
            <a:r>
              <a:rPr spc="-5" dirty="0"/>
              <a:t>learning</a:t>
            </a:r>
          </a:p>
        </p:txBody>
      </p:sp>
      <p:sp>
        <p:nvSpPr>
          <p:cNvPr id="4" name="object 4"/>
          <p:cNvSpPr txBox="1"/>
          <p:nvPr/>
        </p:nvSpPr>
        <p:spPr>
          <a:xfrm>
            <a:off x="535940" y="1507188"/>
            <a:ext cx="7784465" cy="1556385"/>
          </a:xfrm>
          <a:prstGeom prst="rect">
            <a:avLst/>
          </a:prstGeom>
        </p:spPr>
        <p:txBody>
          <a:bodyPr vert="horz" wrap="square" lIns="0" tIns="113030" rIns="0" bIns="0" rtlCol="0">
            <a:spAutoFit/>
          </a:bodyPr>
          <a:lstStyle/>
          <a:p>
            <a:pPr marL="355600" indent="-342900">
              <a:lnSpc>
                <a:spcPct val="100000"/>
              </a:lnSpc>
              <a:spcBef>
                <a:spcPts val="890"/>
              </a:spcBef>
              <a:buFont typeface="Arial"/>
              <a:buChar char="•"/>
              <a:tabLst>
                <a:tab pos="354965" algn="l"/>
                <a:tab pos="355600" algn="l"/>
              </a:tabLst>
            </a:pPr>
            <a:r>
              <a:rPr sz="3200" spc="-15" dirty="0">
                <a:latin typeface="Calibri"/>
                <a:cs typeface="Calibri"/>
              </a:rPr>
              <a:t>Regression</a:t>
            </a:r>
            <a:endParaRPr sz="3200">
              <a:latin typeface="Calibri"/>
              <a:cs typeface="Calibri"/>
            </a:endParaRPr>
          </a:p>
          <a:p>
            <a:pPr marL="755650" marR="5080" indent="-285750">
              <a:lnSpc>
                <a:spcPct val="100000"/>
              </a:lnSpc>
              <a:spcBef>
                <a:spcPts val="695"/>
              </a:spcBef>
            </a:pPr>
            <a:r>
              <a:rPr sz="2800" dirty="0">
                <a:latin typeface="Arial"/>
                <a:cs typeface="Arial"/>
              </a:rPr>
              <a:t>– </a:t>
            </a:r>
            <a:r>
              <a:rPr sz="2800" dirty="0">
                <a:latin typeface="Calibri"/>
                <a:cs typeface="Calibri"/>
              </a:rPr>
              <a:t>E.g. </a:t>
            </a:r>
            <a:r>
              <a:rPr sz="2800" spc="-10" dirty="0">
                <a:latin typeface="Calibri"/>
                <a:cs typeface="Calibri"/>
              </a:rPr>
              <a:t>predict </a:t>
            </a:r>
            <a:r>
              <a:rPr sz="2800" spc="-5" dirty="0">
                <a:latin typeface="Calibri"/>
                <a:cs typeface="Calibri"/>
              </a:rPr>
              <a:t>binding </a:t>
            </a:r>
            <a:r>
              <a:rPr sz="2800" spc="-10" dirty="0">
                <a:latin typeface="Calibri"/>
                <a:cs typeface="Calibri"/>
              </a:rPr>
              <a:t>affinity </a:t>
            </a:r>
            <a:r>
              <a:rPr sz="2800" spc="-5" dirty="0">
                <a:latin typeface="Calibri"/>
                <a:cs typeface="Calibri"/>
              </a:rPr>
              <a:t>of small molecules </a:t>
            </a:r>
            <a:r>
              <a:rPr sz="2800" spc="-15" dirty="0">
                <a:latin typeface="Calibri"/>
                <a:cs typeface="Calibri"/>
              </a:rPr>
              <a:t>to  </a:t>
            </a:r>
            <a:r>
              <a:rPr sz="2800" spc="-10" dirty="0">
                <a:latin typeface="Calibri"/>
                <a:cs typeface="Calibri"/>
              </a:rPr>
              <a:t>cancer </a:t>
            </a:r>
            <a:r>
              <a:rPr sz="2800" spc="-5" dirty="0">
                <a:latin typeface="Calibri"/>
                <a:cs typeface="Calibri"/>
              </a:rPr>
              <a:t>drug</a:t>
            </a:r>
            <a:r>
              <a:rPr sz="2800" spc="0" dirty="0">
                <a:latin typeface="Calibri"/>
                <a:cs typeface="Calibri"/>
              </a:rPr>
              <a:t> </a:t>
            </a:r>
            <a:r>
              <a:rPr sz="2800" spc="-25" dirty="0">
                <a:latin typeface="Calibri"/>
                <a:cs typeface="Calibri"/>
              </a:rPr>
              <a:t>target</a:t>
            </a:r>
            <a:endParaRPr sz="2800">
              <a:latin typeface="Calibri"/>
              <a:cs typeface="Calibri"/>
            </a:endParaRPr>
          </a:p>
        </p:txBody>
      </p:sp>
      <p:sp>
        <p:nvSpPr>
          <p:cNvPr id="5" name="object 5"/>
          <p:cNvSpPr/>
          <p:nvPr/>
        </p:nvSpPr>
        <p:spPr>
          <a:xfrm>
            <a:off x="6246652" y="5056001"/>
            <a:ext cx="1085088" cy="1444752"/>
          </a:xfrm>
          <a:prstGeom prst="rect">
            <a:avLst/>
          </a:prstGeom>
          <a:blipFill>
            <a:blip r:embed="rId2" cstate="print"/>
            <a:stretch>
              <a:fillRect/>
            </a:stretch>
          </a:blipFill>
        </p:spPr>
        <p:txBody>
          <a:bodyPr wrap="square" lIns="0" tIns="0" rIns="0" bIns="0" rtlCol="0"/>
          <a:lstStyle/>
          <a:p>
            <a:endParaRPr/>
          </a:p>
        </p:txBody>
      </p:sp>
      <p:sp>
        <p:nvSpPr>
          <p:cNvPr id="6" name="object 6"/>
          <p:cNvSpPr txBox="1"/>
          <p:nvPr/>
        </p:nvSpPr>
        <p:spPr>
          <a:xfrm>
            <a:off x="6238397" y="6492037"/>
            <a:ext cx="2799080" cy="299720"/>
          </a:xfrm>
          <a:prstGeom prst="rect">
            <a:avLst/>
          </a:prstGeom>
        </p:spPr>
        <p:txBody>
          <a:bodyPr vert="horz" wrap="square" lIns="0" tIns="12700" rIns="0" bIns="0" rtlCol="0">
            <a:spAutoFit/>
          </a:bodyPr>
          <a:lstStyle/>
          <a:p>
            <a:pPr marL="12700">
              <a:lnSpc>
                <a:spcPct val="100000"/>
              </a:lnSpc>
              <a:spcBef>
                <a:spcPts val="100"/>
              </a:spcBef>
            </a:pPr>
            <a:r>
              <a:rPr sz="1800" spc="-15" dirty="0">
                <a:latin typeface="Calibri"/>
                <a:cs typeface="Calibri"/>
              </a:rPr>
              <a:t>Pearl </a:t>
            </a:r>
            <a:r>
              <a:rPr sz="1800" spc="-5" dirty="0">
                <a:latin typeface="Calibri"/>
                <a:cs typeface="Calibri"/>
              </a:rPr>
              <a:t>Philip </a:t>
            </a:r>
            <a:r>
              <a:rPr sz="1800" dirty="0">
                <a:latin typeface="Calibri"/>
                <a:cs typeface="Calibri"/>
              </a:rPr>
              <a:t>&amp; </a:t>
            </a:r>
            <a:r>
              <a:rPr sz="1800" spc="-5" dirty="0">
                <a:latin typeface="Calibri"/>
                <a:cs typeface="Calibri"/>
              </a:rPr>
              <a:t>Rahul </a:t>
            </a:r>
            <a:r>
              <a:rPr sz="1800" spc="-10" dirty="0">
                <a:latin typeface="Calibri"/>
                <a:cs typeface="Calibri"/>
              </a:rPr>
              <a:t>Avadhoot</a:t>
            </a:r>
            <a:endParaRPr sz="1800">
              <a:latin typeface="Calibri"/>
              <a:cs typeface="Calibri"/>
            </a:endParaRPr>
          </a:p>
        </p:txBody>
      </p:sp>
      <p:sp>
        <p:nvSpPr>
          <p:cNvPr id="7" name="object 7"/>
          <p:cNvSpPr/>
          <p:nvPr/>
        </p:nvSpPr>
        <p:spPr>
          <a:xfrm>
            <a:off x="7634836" y="5168482"/>
            <a:ext cx="1332270" cy="1332270"/>
          </a:xfrm>
          <a:prstGeom prst="rect">
            <a:avLst/>
          </a:prstGeom>
          <a:blipFill>
            <a:blip r:embed="rId3" cstate="print"/>
            <a:stretch>
              <a:fillRect/>
            </a:stretch>
          </a:blipFill>
        </p:spPr>
        <p:txBody>
          <a:bodyPr wrap="square" lIns="0" tIns="0" rIns="0" bIns="0" rtlCol="0"/>
          <a:lstStyle/>
          <a:p>
            <a:endParaRPr/>
          </a:p>
        </p:txBody>
      </p:sp>
      <p:sp>
        <p:nvSpPr>
          <p:cNvPr id="8" name="object 8"/>
          <p:cNvSpPr txBox="1"/>
          <p:nvPr/>
        </p:nvSpPr>
        <p:spPr>
          <a:xfrm>
            <a:off x="160020" y="4051316"/>
            <a:ext cx="5633720" cy="2217420"/>
          </a:xfrm>
          <a:prstGeom prst="rect">
            <a:avLst/>
          </a:prstGeom>
        </p:spPr>
        <p:txBody>
          <a:bodyPr vert="horz" wrap="square" lIns="0" tIns="12700" rIns="0" bIns="0" rtlCol="0">
            <a:spAutoFit/>
          </a:bodyPr>
          <a:lstStyle/>
          <a:p>
            <a:pPr marL="12700">
              <a:lnSpc>
                <a:spcPct val="100000"/>
              </a:lnSpc>
              <a:spcBef>
                <a:spcPts val="100"/>
              </a:spcBef>
            </a:pPr>
            <a:r>
              <a:rPr sz="1800" spc="-10" dirty="0">
                <a:latin typeface="Calibri"/>
                <a:cs typeface="Calibri"/>
              </a:rPr>
              <a:t>Database </a:t>
            </a:r>
            <a:r>
              <a:rPr sz="1800" dirty="0">
                <a:latin typeface="Calibri"/>
                <a:cs typeface="Calibri"/>
              </a:rPr>
              <a:t>of 400,000 </a:t>
            </a:r>
            <a:r>
              <a:rPr sz="1800" spc="-5" dirty="0">
                <a:latin typeface="Calibri"/>
                <a:cs typeface="Calibri"/>
              </a:rPr>
              <a:t>drug </a:t>
            </a:r>
            <a:r>
              <a:rPr sz="1800" spc="-20" dirty="0">
                <a:latin typeface="Calibri"/>
                <a:cs typeface="Calibri"/>
              </a:rPr>
              <a:t>like</a:t>
            </a:r>
            <a:r>
              <a:rPr sz="1800" spc="40" dirty="0">
                <a:latin typeface="Calibri"/>
                <a:cs typeface="Calibri"/>
              </a:rPr>
              <a:t> </a:t>
            </a:r>
            <a:r>
              <a:rPr sz="1800" spc="-5" dirty="0">
                <a:latin typeface="Calibri"/>
                <a:cs typeface="Calibri"/>
              </a:rPr>
              <a:t>molecules</a:t>
            </a:r>
            <a:endParaRPr sz="1800" dirty="0">
              <a:latin typeface="Calibri"/>
              <a:cs typeface="Calibri"/>
            </a:endParaRPr>
          </a:p>
          <a:p>
            <a:pPr>
              <a:lnSpc>
                <a:spcPct val="100000"/>
              </a:lnSpc>
              <a:spcBef>
                <a:spcPts val="10"/>
              </a:spcBef>
            </a:pPr>
            <a:endParaRPr sz="1850" dirty="0">
              <a:latin typeface="Times New Roman"/>
              <a:cs typeface="Times New Roman"/>
            </a:endParaRPr>
          </a:p>
          <a:p>
            <a:pPr marL="12700">
              <a:lnSpc>
                <a:spcPct val="100000"/>
              </a:lnSpc>
            </a:pPr>
            <a:r>
              <a:rPr sz="1800" spc="-5" dirty="0">
                <a:latin typeface="Calibri"/>
                <a:cs typeface="Calibri"/>
              </a:rPr>
              <a:t>Experimental inhibition activities </a:t>
            </a:r>
            <a:r>
              <a:rPr sz="1800" spc="-10" dirty="0">
                <a:latin typeface="Calibri"/>
                <a:cs typeface="Calibri"/>
              </a:rPr>
              <a:t>against </a:t>
            </a:r>
            <a:r>
              <a:rPr sz="1800" spc="-5" dirty="0">
                <a:latin typeface="Calibri"/>
                <a:cs typeface="Calibri"/>
              </a:rPr>
              <a:t>cancer drug</a:t>
            </a:r>
            <a:r>
              <a:rPr sz="1800" spc="50" dirty="0">
                <a:latin typeface="Calibri"/>
                <a:cs typeface="Calibri"/>
              </a:rPr>
              <a:t> </a:t>
            </a:r>
            <a:r>
              <a:rPr sz="1800" spc="-15" dirty="0">
                <a:latin typeface="Calibri"/>
                <a:cs typeface="Calibri"/>
              </a:rPr>
              <a:t>target</a:t>
            </a:r>
            <a:endParaRPr sz="1800" dirty="0">
              <a:latin typeface="Calibri"/>
              <a:cs typeface="Calibri"/>
            </a:endParaRPr>
          </a:p>
          <a:p>
            <a:pPr>
              <a:lnSpc>
                <a:spcPct val="100000"/>
              </a:lnSpc>
              <a:spcBef>
                <a:spcPts val="45"/>
              </a:spcBef>
            </a:pPr>
            <a:endParaRPr sz="1850" dirty="0">
              <a:latin typeface="Times New Roman"/>
              <a:cs typeface="Times New Roman"/>
            </a:endParaRPr>
          </a:p>
          <a:p>
            <a:pPr marL="12700" marR="5080">
              <a:lnSpc>
                <a:spcPct val="100000"/>
              </a:lnSpc>
            </a:pPr>
            <a:r>
              <a:rPr sz="1800" spc="-5" dirty="0">
                <a:latin typeface="Calibri"/>
                <a:cs typeface="Calibri"/>
              </a:rPr>
              <a:t>Build </a:t>
            </a:r>
            <a:r>
              <a:rPr sz="1800" dirty="0">
                <a:latin typeface="Calibri"/>
                <a:cs typeface="Calibri"/>
              </a:rPr>
              <a:t>a </a:t>
            </a:r>
            <a:r>
              <a:rPr sz="1800" spc="-10" dirty="0">
                <a:latin typeface="Calibri"/>
                <a:cs typeface="Calibri"/>
              </a:rPr>
              <a:t>regression </a:t>
            </a:r>
            <a:r>
              <a:rPr sz="1800" spc="-5" dirty="0">
                <a:latin typeface="Calibri"/>
                <a:cs typeface="Calibri"/>
              </a:rPr>
              <a:t>model that </a:t>
            </a:r>
            <a:r>
              <a:rPr sz="1800" spc="-10" dirty="0">
                <a:latin typeface="Calibri"/>
                <a:cs typeface="Calibri"/>
              </a:rPr>
              <a:t>relates </a:t>
            </a:r>
            <a:r>
              <a:rPr sz="1800" spc="-5" dirty="0">
                <a:latin typeface="Calibri"/>
                <a:cs typeface="Calibri"/>
              </a:rPr>
              <a:t>molecular </a:t>
            </a:r>
            <a:r>
              <a:rPr sz="1800" spc="-15" dirty="0">
                <a:latin typeface="Calibri"/>
                <a:cs typeface="Calibri"/>
              </a:rPr>
              <a:t>features </a:t>
            </a:r>
            <a:r>
              <a:rPr sz="1800" spc="-10" dirty="0">
                <a:latin typeface="Calibri"/>
                <a:cs typeface="Calibri"/>
              </a:rPr>
              <a:t>to </a:t>
            </a:r>
            <a:r>
              <a:rPr sz="1800" dirty="0">
                <a:latin typeface="Calibri"/>
                <a:cs typeface="Calibri"/>
              </a:rPr>
              <a:t>a  </a:t>
            </a:r>
            <a:r>
              <a:rPr sz="1800" spc="-5" dirty="0">
                <a:latin typeface="Calibri"/>
                <a:cs typeface="Calibri"/>
              </a:rPr>
              <a:t>numerical </a:t>
            </a:r>
            <a:r>
              <a:rPr sz="1800" spc="-10" dirty="0">
                <a:latin typeface="Calibri"/>
                <a:cs typeface="Calibri"/>
              </a:rPr>
              <a:t>measure </a:t>
            </a:r>
            <a:r>
              <a:rPr sz="1800" dirty="0">
                <a:latin typeface="Calibri"/>
                <a:cs typeface="Calibri"/>
              </a:rPr>
              <a:t>of </a:t>
            </a:r>
            <a:r>
              <a:rPr sz="1800" spc="-5" dirty="0">
                <a:latin typeface="Calibri"/>
                <a:cs typeface="Calibri"/>
              </a:rPr>
              <a:t>inhibition, dissociation </a:t>
            </a:r>
            <a:r>
              <a:rPr sz="1800" spc="-10" dirty="0">
                <a:latin typeface="Calibri"/>
                <a:cs typeface="Calibri"/>
              </a:rPr>
              <a:t>constant</a:t>
            </a:r>
            <a:r>
              <a:rPr sz="1800" spc="50" dirty="0">
                <a:latin typeface="Calibri"/>
                <a:cs typeface="Calibri"/>
              </a:rPr>
              <a:t> </a:t>
            </a:r>
            <a:r>
              <a:rPr sz="1800" spc="-10" dirty="0">
                <a:latin typeface="Calibri"/>
                <a:cs typeface="Calibri"/>
              </a:rPr>
              <a:t>(Kd)</a:t>
            </a:r>
            <a:endParaRPr sz="1800" dirty="0">
              <a:latin typeface="Calibri"/>
              <a:cs typeface="Calibri"/>
            </a:endParaRPr>
          </a:p>
          <a:p>
            <a:pPr>
              <a:lnSpc>
                <a:spcPct val="100000"/>
              </a:lnSpc>
              <a:spcBef>
                <a:spcPts val="20"/>
              </a:spcBef>
            </a:pPr>
            <a:endParaRPr sz="1850" dirty="0">
              <a:latin typeface="Times New Roman"/>
              <a:cs typeface="Times New Roman"/>
            </a:endParaRPr>
          </a:p>
          <a:p>
            <a:pPr marL="12700">
              <a:lnSpc>
                <a:spcPct val="100000"/>
              </a:lnSpc>
            </a:pPr>
            <a:r>
              <a:rPr sz="1800" spc="-10" dirty="0">
                <a:latin typeface="Calibri"/>
                <a:cs typeface="Calibri"/>
              </a:rPr>
              <a:t>For </a:t>
            </a:r>
            <a:r>
              <a:rPr sz="1800" dirty="0">
                <a:latin typeface="Calibri"/>
                <a:cs typeface="Calibri"/>
              </a:rPr>
              <a:t>a </a:t>
            </a:r>
            <a:r>
              <a:rPr sz="1800" spc="-5" dirty="0">
                <a:latin typeface="Calibri"/>
                <a:cs typeface="Calibri"/>
              </a:rPr>
              <a:t>new small molecule, predict the</a:t>
            </a:r>
            <a:r>
              <a:rPr sz="1800" spc="50" dirty="0">
                <a:latin typeface="Calibri"/>
                <a:cs typeface="Calibri"/>
              </a:rPr>
              <a:t> </a:t>
            </a:r>
            <a:r>
              <a:rPr sz="1800" spc="-5" dirty="0">
                <a:latin typeface="Calibri"/>
                <a:cs typeface="Calibri"/>
              </a:rPr>
              <a:t>Kd?</a:t>
            </a:r>
            <a:r>
              <a:rPr sz="1800" spc="-7" baseline="25462" dirty="0">
                <a:latin typeface="Calibri"/>
                <a:cs typeface="Calibri"/>
              </a:rPr>
              <a:t>1,2</a:t>
            </a:r>
            <a:endParaRPr sz="1800" baseline="25462" dirty="0">
              <a:latin typeface="Calibri"/>
              <a:cs typeface="Calibri"/>
            </a:endParaRPr>
          </a:p>
        </p:txBody>
      </p:sp>
      <p:sp>
        <p:nvSpPr>
          <p:cNvPr id="9" name="object 9"/>
          <p:cNvSpPr/>
          <p:nvPr/>
        </p:nvSpPr>
        <p:spPr>
          <a:xfrm>
            <a:off x="4483636" y="3041696"/>
            <a:ext cx="1544236" cy="1024813"/>
          </a:xfrm>
          <a:prstGeom prst="rect">
            <a:avLst/>
          </a:prstGeom>
          <a:blipFill>
            <a:blip r:embed="rId4" cstate="print"/>
            <a:stretch>
              <a:fillRect/>
            </a:stretch>
          </a:blipFill>
        </p:spPr>
        <p:txBody>
          <a:bodyPr wrap="square" lIns="0" tIns="0" rIns="0" bIns="0" rtlCol="0"/>
          <a:lstStyle/>
          <a:p>
            <a:endParaRPr/>
          </a:p>
        </p:txBody>
      </p:sp>
      <p:sp>
        <p:nvSpPr>
          <p:cNvPr id="10" name="object 10"/>
          <p:cNvSpPr/>
          <p:nvPr/>
        </p:nvSpPr>
        <p:spPr>
          <a:xfrm>
            <a:off x="6266123" y="2983812"/>
            <a:ext cx="1627773" cy="1049752"/>
          </a:xfrm>
          <a:prstGeom prst="rect">
            <a:avLst/>
          </a:prstGeom>
          <a:blipFill>
            <a:blip r:embed="rId5" cstate="print"/>
            <a:stretch>
              <a:fillRect/>
            </a:stretch>
          </a:blipFill>
        </p:spPr>
        <p:txBody>
          <a:bodyPr wrap="square" lIns="0" tIns="0" rIns="0" bIns="0" rtlCol="0"/>
          <a:lstStyle/>
          <a:p>
            <a:endParaRPr/>
          </a:p>
        </p:txBody>
      </p:sp>
      <p:sp>
        <p:nvSpPr>
          <p:cNvPr id="11" name="object 11"/>
          <p:cNvSpPr txBox="1"/>
          <p:nvPr/>
        </p:nvSpPr>
        <p:spPr>
          <a:xfrm>
            <a:off x="5985513" y="3201598"/>
            <a:ext cx="202565" cy="452120"/>
          </a:xfrm>
          <a:prstGeom prst="rect">
            <a:avLst/>
          </a:prstGeom>
        </p:spPr>
        <p:txBody>
          <a:bodyPr vert="horz" wrap="square" lIns="0" tIns="12700" rIns="0" bIns="0" rtlCol="0">
            <a:spAutoFit/>
          </a:bodyPr>
          <a:lstStyle/>
          <a:p>
            <a:pPr marL="12700">
              <a:lnSpc>
                <a:spcPct val="100000"/>
              </a:lnSpc>
              <a:spcBef>
                <a:spcPts val="100"/>
              </a:spcBef>
            </a:pPr>
            <a:r>
              <a:rPr sz="2800" b="1" dirty="0">
                <a:latin typeface="Calibri"/>
                <a:cs typeface="Calibri"/>
              </a:rPr>
              <a:t>+</a:t>
            </a:r>
            <a:endParaRPr sz="2800">
              <a:latin typeface="Calibri"/>
              <a:cs typeface="Calibri"/>
            </a:endParaRPr>
          </a:p>
        </p:txBody>
      </p:sp>
      <p:sp>
        <p:nvSpPr>
          <p:cNvPr id="12" name="object 12"/>
          <p:cNvSpPr txBox="1"/>
          <p:nvPr/>
        </p:nvSpPr>
        <p:spPr>
          <a:xfrm>
            <a:off x="8041636" y="3157739"/>
            <a:ext cx="368935" cy="452120"/>
          </a:xfrm>
          <a:prstGeom prst="rect">
            <a:avLst/>
          </a:prstGeom>
        </p:spPr>
        <p:txBody>
          <a:bodyPr vert="horz" wrap="square" lIns="0" tIns="12700" rIns="0" bIns="0" rtlCol="0">
            <a:spAutoFit/>
          </a:bodyPr>
          <a:lstStyle/>
          <a:p>
            <a:pPr marL="12700">
              <a:lnSpc>
                <a:spcPct val="100000"/>
              </a:lnSpc>
              <a:spcBef>
                <a:spcPts val="100"/>
              </a:spcBef>
            </a:pPr>
            <a:r>
              <a:rPr sz="2800" b="1" spc="0" dirty="0">
                <a:latin typeface="Calibri"/>
                <a:cs typeface="Calibri"/>
              </a:rPr>
              <a:t>=?</a:t>
            </a:r>
            <a:endParaRPr sz="2800">
              <a:latin typeface="Calibri"/>
              <a:cs typeface="Calibri"/>
            </a:endParaRPr>
          </a:p>
        </p:txBody>
      </p:sp>
      <p:sp>
        <p:nvSpPr>
          <p:cNvPr id="13" name="object 13"/>
          <p:cNvSpPr txBox="1"/>
          <p:nvPr/>
        </p:nvSpPr>
        <p:spPr>
          <a:xfrm>
            <a:off x="160020" y="6440460"/>
            <a:ext cx="4100195" cy="358140"/>
          </a:xfrm>
          <a:prstGeom prst="rect">
            <a:avLst/>
          </a:prstGeom>
        </p:spPr>
        <p:txBody>
          <a:bodyPr vert="horz" wrap="square" lIns="0" tIns="12700" rIns="0" bIns="0" rtlCol="0">
            <a:spAutoFit/>
          </a:bodyPr>
          <a:lstStyle/>
          <a:p>
            <a:pPr marL="241300" indent="-228600">
              <a:lnSpc>
                <a:spcPts val="1310"/>
              </a:lnSpc>
              <a:spcBef>
                <a:spcPts val="100"/>
              </a:spcBef>
              <a:buClr>
                <a:srgbClr val="000000"/>
              </a:buClr>
              <a:buAutoNum type="arabicPeriod"/>
              <a:tabLst>
                <a:tab pos="241300" algn="l"/>
              </a:tabLst>
            </a:pPr>
            <a:r>
              <a:rPr sz="1100" u="sng" spc="-5" dirty="0">
                <a:solidFill>
                  <a:srgbClr val="0000FF"/>
                </a:solidFill>
                <a:uFill>
                  <a:solidFill>
                    <a:srgbClr val="0000FF"/>
                  </a:solidFill>
                </a:uFill>
                <a:latin typeface="Calibri"/>
                <a:cs typeface="Calibri"/>
              </a:rPr>
              <a:t>https://github.com/BeckResearchLab/USP-inhibition</a:t>
            </a:r>
            <a:endParaRPr sz="1100">
              <a:latin typeface="Calibri"/>
              <a:cs typeface="Calibri"/>
            </a:endParaRPr>
          </a:p>
          <a:p>
            <a:pPr marL="241300" indent="-228600">
              <a:lnSpc>
                <a:spcPts val="1310"/>
              </a:lnSpc>
              <a:buClr>
                <a:srgbClr val="000000"/>
              </a:buClr>
              <a:buAutoNum type="arabicPeriod"/>
              <a:tabLst>
                <a:tab pos="241300" algn="l"/>
              </a:tabLst>
            </a:pPr>
            <a:r>
              <a:rPr sz="1100" u="sng" spc="-5" dirty="0">
                <a:solidFill>
                  <a:srgbClr val="0000FF"/>
                </a:solidFill>
                <a:uFill>
                  <a:solidFill>
                    <a:srgbClr val="0000FF"/>
                  </a:solidFill>
                </a:uFill>
                <a:latin typeface="Calibri"/>
                <a:cs typeface="Calibri"/>
              </a:rPr>
              <a:t>https://github.com/BeckResearchLab/small-molecule-design-toolkit</a:t>
            </a:r>
            <a:endParaRPr sz="1100">
              <a:latin typeface="Calibri"/>
              <a:cs typeface="Calibri"/>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object 3"/>
          <p:cNvSpPr txBox="1">
            <a:spLocks noGrp="1"/>
          </p:cNvSpPr>
          <p:nvPr>
            <p:ph type="title"/>
          </p:nvPr>
        </p:nvSpPr>
        <p:spPr>
          <a:prstGeom prst="rect">
            <a:avLst/>
          </a:prstGeom>
        </p:spPr>
        <p:txBody>
          <a:bodyPr vert="horz" wrap="square" lIns="0" tIns="12700" rIns="0" bIns="0" rtlCol="0">
            <a:spAutoFit/>
          </a:bodyPr>
          <a:lstStyle/>
          <a:p>
            <a:pPr marL="13970">
              <a:lnSpc>
                <a:spcPct val="100000"/>
              </a:lnSpc>
              <a:spcBef>
                <a:spcPts val="100"/>
              </a:spcBef>
            </a:pPr>
            <a:r>
              <a:rPr dirty="0"/>
              <a:t>Machine</a:t>
            </a:r>
            <a:r>
              <a:rPr spc="-50" dirty="0"/>
              <a:t> </a:t>
            </a:r>
            <a:r>
              <a:rPr spc="-5" dirty="0"/>
              <a:t>learning</a:t>
            </a:r>
          </a:p>
        </p:txBody>
      </p:sp>
      <p:sp>
        <p:nvSpPr>
          <p:cNvPr id="4" name="object 4"/>
          <p:cNvSpPr txBox="1"/>
          <p:nvPr/>
        </p:nvSpPr>
        <p:spPr>
          <a:xfrm>
            <a:off x="535940" y="1507188"/>
            <a:ext cx="6943725" cy="1556385"/>
          </a:xfrm>
          <a:prstGeom prst="rect">
            <a:avLst/>
          </a:prstGeom>
        </p:spPr>
        <p:txBody>
          <a:bodyPr vert="horz" wrap="square" lIns="0" tIns="113030" rIns="0" bIns="0" rtlCol="0">
            <a:spAutoFit/>
          </a:bodyPr>
          <a:lstStyle/>
          <a:p>
            <a:pPr marL="355600" indent="-342900">
              <a:lnSpc>
                <a:spcPct val="100000"/>
              </a:lnSpc>
              <a:spcBef>
                <a:spcPts val="890"/>
              </a:spcBef>
              <a:buFont typeface="Arial"/>
              <a:buChar char="•"/>
              <a:tabLst>
                <a:tab pos="354965" algn="l"/>
                <a:tab pos="355600" algn="l"/>
              </a:tabLst>
            </a:pPr>
            <a:r>
              <a:rPr sz="3200" spc="-15" dirty="0">
                <a:latin typeface="Calibri"/>
                <a:cs typeface="Calibri"/>
              </a:rPr>
              <a:t>Regression</a:t>
            </a:r>
            <a:endParaRPr sz="3200">
              <a:latin typeface="Calibri"/>
              <a:cs typeface="Calibri"/>
            </a:endParaRPr>
          </a:p>
          <a:p>
            <a:pPr marL="755650" marR="5080" indent="-285750">
              <a:lnSpc>
                <a:spcPct val="100000"/>
              </a:lnSpc>
              <a:spcBef>
                <a:spcPts val="695"/>
              </a:spcBef>
            </a:pPr>
            <a:r>
              <a:rPr sz="2800" dirty="0">
                <a:latin typeface="Arial"/>
                <a:cs typeface="Arial"/>
              </a:rPr>
              <a:t>– </a:t>
            </a:r>
            <a:r>
              <a:rPr sz="2800" spc="-10" dirty="0">
                <a:latin typeface="Calibri"/>
                <a:cs typeface="Calibri"/>
              </a:rPr>
              <a:t>Predict </a:t>
            </a:r>
            <a:r>
              <a:rPr sz="2800" spc="-5" dirty="0">
                <a:latin typeface="Calibri"/>
                <a:cs typeface="Calibri"/>
              </a:rPr>
              <a:t>molecular </a:t>
            </a:r>
            <a:r>
              <a:rPr sz="2800" spc="-10" dirty="0">
                <a:latin typeface="Calibri"/>
                <a:cs typeface="Calibri"/>
              </a:rPr>
              <a:t>property </a:t>
            </a:r>
            <a:r>
              <a:rPr sz="2800" spc="-5" dirty="0">
                <a:latin typeface="Calibri"/>
                <a:cs typeface="Calibri"/>
              </a:rPr>
              <a:t>or activity </a:t>
            </a:r>
            <a:r>
              <a:rPr sz="2800" spc="-15" dirty="0">
                <a:latin typeface="Calibri"/>
                <a:cs typeface="Calibri"/>
              </a:rPr>
              <a:t>from  </a:t>
            </a:r>
            <a:r>
              <a:rPr sz="2800" spc="-5" dirty="0">
                <a:latin typeface="Calibri"/>
                <a:cs typeface="Calibri"/>
              </a:rPr>
              <a:t>molecular </a:t>
            </a:r>
            <a:r>
              <a:rPr sz="2800" spc="-10" dirty="0">
                <a:latin typeface="Calibri"/>
                <a:cs typeface="Calibri"/>
              </a:rPr>
              <a:t>structure</a:t>
            </a:r>
            <a:endParaRPr sz="2800">
              <a:latin typeface="Calibri"/>
              <a:cs typeface="Calibri"/>
            </a:endParaRPr>
          </a:p>
        </p:txBody>
      </p:sp>
      <p:sp>
        <p:nvSpPr>
          <p:cNvPr id="5" name="object 5"/>
          <p:cNvSpPr txBox="1"/>
          <p:nvPr/>
        </p:nvSpPr>
        <p:spPr>
          <a:xfrm>
            <a:off x="773222" y="4014460"/>
            <a:ext cx="7626350" cy="1123950"/>
          </a:xfrm>
          <a:prstGeom prst="rect">
            <a:avLst/>
          </a:prstGeom>
        </p:spPr>
        <p:txBody>
          <a:bodyPr vert="horz" wrap="square" lIns="0" tIns="12700" rIns="0" bIns="0" rtlCol="0">
            <a:spAutoFit/>
          </a:bodyPr>
          <a:lstStyle/>
          <a:p>
            <a:pPr marL="12700">
              <a:lnSpc>
                <a:spcPct val="100000"/>
              </a:lnSpc>
              <a:spcBef>
                <a:spcPts val="100"/>
              </a:spcBef>
            </a:pPr>
            <a:r>
              <a:rPr sz="2400" b="1" spc="-5" dirty="0">
                <a:solidFill>
                  <a:srgbClr val="E46C0A"/>
                </a:solidFill>
                <a:latin typeface="Arial"/>
                <a:cs typeface="Arial"/>
              </a:rPr>
              <a:t>Quantitative Structure Property Relationship</a:t>
            </a:r>
            <a:r>
              <a:rPr sz="2400" b="1" spc="15" dirty="0">
                <a:solidFill>
                  <a:srgbClr val="E46C0A"/>
                </a:solidFill>
                <a:latin typeface="Arial"/>
                <a:cs typeface="Arial"/>
              </a:rPr>
              <a:t> </a:t>
            </a:r>
            <a:r>
              <a:rPr sz="2400" b="1" spc="-5" dirty="0">
                <a:solidFill>
                  <a:srgbClr val="E46C0A"/>
                </a:solidFill>
                <a:latin typeface="Arial"/>
                <a:cs typeface="Arial"/>
              </a:rPr>
              <a:t>(QSPR)</a:t>
            </a:r>
            <a:endParaRPr sz="2400" dirty="0">
              <a:latin typeface="Arial"/>
              <a:cs typeface="Arial"/>
            </a:endParaRPr>
          </a:p>
          <a:p>
            <a:pPr>
              <a:lnSpc>
                <a:spcPct val="100000"/>
              </a:lnSpc>
              <a:spcBef>
                <a:spcPts val="10"/>
              </a:spcBef>
            </a:pPr>
            <a:endParaRPr sz="2500" dirty="0">
              <a:latin typeface="Times New Roman"/>
              <a:cs typeface="Times New Roman"/>
            </a:endParaRPr>
          </a:p>
          <a:p>
            <a:pPr marL="12700">
              <a:lnSpc>
                <a:spcPct val="100000"/>
              </a:lnSpc>
            </a:pPr>
            <a:r>
              <a:rPr sz="2400" b="1" spc="-5" dirty="0">
                <a:solidFill>
                  <a:srgbClr val="E46C0A"/>
                </a:solidFill>
                <a:latin typeface="Arial"/>
                <a:cs typeface="Arial"/>
              </a:rPr>
              <a:t>Quantitative Structure Activity Relationship</a:t>
            </a:r>
            <a:r>
              <a:rPr sz="2400" b="1" spc="-85" dirty="0">
                <a:solidFill>
                  <a:srgbClr val="E46C0A"/>
                </a:solidFill>
                <a:latin typeface="Arial"/>
                <a:cs typeface="Arial"/>
              </a:rPr>
              <a:t> </a:t>
            </a:r>
            <a:r>
              <a:rPr sz="2400" b="1" spc="-5" dirty="0">
                <a:solidFill>
                  <a:srgbClr val="E46C0A"/>
                </a:solidFill>
                <a:latin typeface="Arial"/>
                <a:cs typeface="Arial"/>
              </a:rPr>
              <a:t>(QSAR)</a:t>
            </a:r>
            <a:endParaRPr sz="2400" dirty="0">
              <a:latin typeface="Arial"/>
              <a:cs typeface="Arial"/>
            </a:endParaRPr>
          </a:p>
        </p:txBody>
      </p:sp>
      <p:sp>
        <p:nvSpPr>
          <p:cNvPr id="6" name="object 6"/>
          <p:cNvSpPr txBox="1"/>
          <p:nvPr/>
        </p:nvSpPr>
        <p:spPr>
          <a:xfrm>
            <a:off x="1276719" y="6308360"/>
            <a:ext cx="6325235" cy="299720"/>
          </a:xfrm>
          <a:prstGeom prst="rect">
            <a:avLst/>
          </a:prstGeom>
        </p:spPr>
        <p:txBody>
          <a:bodyPr vert="horz" wrap="square" lIns="0" tIns="12700" rIns="0" bIns="0" rtlCol="0">
            <a:spAutoFit/>
          </a:bodyPr>
          <a:lstStyle/>
          <a:p>
            <a:pPr marL="12700">
              <a:lnSpc>
                <a:spcPct val="100000"/>
              </a:lnSpc>
              <a:spcBef>
                <a:spcPts val="100"/>
              </a:spcBef>
            </a:pPr>
            <a:r>
              <a:rPr sz="1800" spc="-5" dirty="0">
                <a:latin typeface="Calibri"/>
                <a:cs typeface="Calibri"/>
              </a:rPr>
              <a:t>https://github.com/BeckResearchLab/small-molecule-design-toolkit</a:t>
            </a:r>
            <a:endParaRPr sz="1800">
              <a:latin typeface="Calibri"/>
              <a:cs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024EF1-6D26-4171-9893-ABB90EEF7C62}"/>
              </a:ext>
            </a:extLst>
          </p:cNvPr>
          <p:cNvSpPr>
            <a:spLocks noGrp="1"/>
          </p:cNvSpPr>
          <p:nvPr>
            <p:ph type="title"/>
          </p:nvPr>
        </p:nvSpPr>
        <p:spPr/>
        <p:txBody>
          <a:bodyPr/>
          <a:lstStyle/>
          <a:p>
            <a:r>
              <a:rPr lang="en-US" dirty="0"/>
              <a:t>Course website &amp; setup</a:t>
            </a:r>
          </a:p>
        </p:txBody>
      </p:sp>
      <p:sp>
        <p:nvSpPr>
          <p:cNvPr id="4" name="object 4">
            <a:extLst>
              <a:ext uri="{FF2B5EF4-FFF2-40B4-BE49-F238E27FC236}">
                <a16:creationId xmlns:a16="http://schemas.microsoft.com/office/drawing/2014/main" id="{4E287521-D82C-439A-8F99-BAB4E4598DF6}"/>
              </a:ext>
            </a:extLst>
          </p:cNvPr>
          <p:cNvSpPr txBox="1"/>
          <p:nvPr/>
        </p:nvSpPr>
        <p:spPr>
          <a:xfrm>
            <a:off x="457200" y="1867952"/>
            <a:ext cx="8443170" cy="3556102"/>
          </a:xfrm>
          <a:prstGeom prst="rect">
            <a:avLst/>
          </a:prstGeom>
        </p:spPr>
        <p:txBody>
          <a:bodyPr vert="horz" wrap="square" lIns="0" tIns="113030" rIns="0" bIns="0" rtlCol="0">
            <a:spAutoFit/>
          </a:bodyPr>
          <a:lstStyle/>
          <a:p>
            <a:pPr marL="12700">
              <a:lnSpc>
                <a:spcPct val="100000"/>
              </a:lnSpc>
              <a:spcBef>
                <a:spcPts val="890"/>
              </a:spcBef>
              <a:tabLst>
                <a:tab pos="354965" algn="l"/>
                <a:tab pos="355600" algn="l"/>
              </a:tabLst>
            </a:pPr>
            <a:r>
              <a:rPr sz="2600" b="1" spc="-5" dirty="0">
                <a:latin typeface="Lato Heavy" panose="020F0502020204030203" pitchFamily="34" charset="0"/>
                <a:ea typeface="Lato Heavy" panose="020F0502020204030203" pitchFamily="34" charset="0"/>
                <a:cs typeface="Lato Heavy" panose="020F0502020204030203" pitchFamily="34" charset="0"/>
              </a:rPr>
              <a:t>Class</a:t>
            </a:r>
            <a:r>
              <a:rPr sz="2600" b="1" spc="-10" dirty="0">
                <a:latin typeface="Lato Heavy" panose="020F0502020204030203" pitchFamily="34" charset="0"/>
                <a:ea typeface="Lato Heavy" panose="020F0502020204030203" pitchFamily="34" charset="0"/>
                <a:cs typeface="Lato Heavy" panose="020F0502020204030203" pitchFamily="34" charset="0"/>
              </a:rPr>
              <a:t> website:</a:t>
            </a:r>
            <a:r>
              <a:rPr lang="en-US" sz="2600" b="1" dirty="0">
                <a:latin typeface="Lato Heavy" panose="020F0502020204030203" pitchFamily="34" charset="0"/>
                <a:ea typeface="Lato Heavy" panose="020F0502020204030203" pitchFamily="34" charset="0"/>
                <a:cs typeface="Lato Heavy" panose="020F0502020204030203" pitchFamily="34" charset="0"/>
              </a:rPr>
              <a:t> </a:t>
            </a:r>
            <a:r>
              <a:rPr sz="2600" u="heavy" spc="-10" dirty="0">
                <a:solidFill>
                  <a:srgbClr val="0000FF"/>
                </a:solidFill>
                <a:uFill>
                  <a:solidFill>
                    <a:srgbClr val="0000FF"/>
                  </a:solidFill>
                </a:uFill>
                <a:latin typeface="Lato" panose="020F0502020204030203" pitchFamily="34" charset="0"/>
                <a:ea typeface="Lato" panose="020F0502020204030203" pitchFamily="34" charset="0"/>
                <a:cs typeface="Lato" panose="020F0502020204030203" pitchFamily="34" charset="0"/>
                <a:hlinkClick r:id="rId2"/>
              </a:rPr>
              <a:t>https://uwdirect.github.io</a:t>
            </a:r>
            <a:endParaRPr lang="en-US" sz="2600" u="heavy" spc="-10" dirty="0">
              <a:solidFill>
                <a:srgbClr val="0000FF"/>
              </a:solidFill>
              <a:uFill>
                <a:solidFill>
                  <a:srgbClr val="0000FF"/>
                </a:solidFill>
              </a:uFill>
              <a:latin typeface="Lato" panose="020F0502020204030203" pitchFamily="34" charset="0"/>
              <a:ea typeface="Lato" panose="020F0502020204030203" pitchFamily="34" charset="0"/>
              <a:cs typeface="Lato" panose="020F0502020204030203" pitchFamily="34" charset="0"/>
            </a:endParaRPr>
          </a:p>
          <a:p>
            <a:pPr marL="12700">
              <a:lnSpc>
                <a:spcPct val="100000"/>
              </a:lnSpc>
              <a:spcBef>
                <a:spcPts val="890"/>
              </a:spcBef>
              <a:tabLst>
                <a:tab pos="354965" algn="l"/>
                <a:tab pos="355600" algn="l"/>
              </a:tabLst>
            </a:pPr>
            <a:r>
              <a:rPr sz="2600" spc="-20" dirty="0">
                <a:latin typeface="Lato" panose="020F0502020204030203" pitchFamily="34" charset="0"/>
                <a:ea typeface="Lato" panose="020F0502020204030203" pitchFamily="34" charset="0"/>
                <a:cs typeface="Lato" panose="020F0502020204030203" pitchFamily="34" charset="0"/>
              </a:rPr>
              <a:t>Let’s </a:t>
            </a:r>
            <a:r>
              <a:rPr sz="2600" spc="-10" dirty="0">
                <a:latin typeface="Lato" panose="020F0502020204030203" pitchFamily="34" charset="0"/>
                <a:ea typeface="Lato" panose="020F0502020204030203" pitchFamily="34" charset="0"/>
                <a:cs typeface="Lato" panose="020F0502020204030203" pitchFamily="34" charset="0"/>
              </a:rPr>
              <a:t>go there</a:t>
            </a:r>
            <a:r>
              <a:rPr sz="2600" spc="-5" dirty="0">
                <a:latin typeface="Lato" panose="020F0502020204030203" pitchFamily="34" charset="0"/>
                <a:ea typeface="Lato" panose="020F0502020204030203" pitchFamily="34" charset="0"/>
                <a:cs typeface="Lato" panose="020F0502020204030203" pitchFamily="34" charset="0"/>
              </a:rPr>
              <a:t> now!</a:t>
            </a:r>
            <a:endParaRPr sz="2600" dirty="0">
              <a:latin typeface="Lato" panose="020F0502020204030203" pitchFamily="34" charset="0"/>
              <a:ea typeface="Lato" panose="020F0502020204030203" pitchFamily="34" charset="0"/>
              <a:cs typeface="Lato" panose="020F0502020204030203" pitchFamily="34" charset="0"/>
            </a:endParaRPr>
          </a:p>
          <a:p>
            <a:pPr lvl="2">
              <a:lnSpc>
                <a:spcPct val="100000"/>
              </a:lnSpc>
              <a:buFont typeface="Arial"/>
              <a:buChar char="•"/>
            </a:pPr>
            <a:endParaRPr sz="2600" dirty="0">
              <a:latin typeface="Lato" panose="020F0502020204030203" pitchFamily="34" charset="0"/>
              <a:ea typeface="Lato" panose="020F0502020204030203" pitchFamily="34" charset="0"/>
              <a:cs typeface="Lato" panose="020F0502020204030203" pitchFamily="34" charset="0"/>
            </a:endParaRPr>
          </a:p>
          <a:p>
            <a:pPr marL="12700">
              <a:lnSpc>
                <a:spcPct val="100000"/>
              </a:lnSpc>
              <a:spcBef>
                <a:spcPts val="1985"/>
              </a:spcBef>
              <a:tabLst>
                <a:tab pos="354965" algn="l"/>
                <a:tab pos="355600" algn="l"/>
              </a:tabLst>
            </a:pPr>
            <a:r>
              <a:rPr lang="en-US" sz="2600" b="1" spc="-10" dirty="0">
                <a:latin typeface="Lato Heavy" panose="020F0502020204030203" pitchFamily="34" charset="0"/>
                <a:ea typeface="Lato Heavy" panose="020F0502020204030203" pitchFamily="34" charset="0"/>
                <a:cs typeface="Lato Heavy" panose="020F0502020204030203" pitchFamily="34" charset="0"/>
              </a:rPr>
              <a:t>Equipment / work platforms</a:t>
            </a:r>
            <a:endParaRPr sz="2600" b="1" dirty="0">
              <a:latin typeface="Lato Heavy" panose="020F0502020204030203" pitchFamily="34" charset="0"/>
              <a:ea typeface="Lato Heavy" panose="020F0502020204030203" pitchFamily="34" charset="0"/>
              <a:cs typeface="Lato Heavy" panose="020F0502020204030203" pitchFamily="34" charset="0"/>
            </a:endParaRPr>
          </a:p>
          <a:p>
            <a:pPr marL="755650" lvl="1" indent="-285750">
              <a:lnSpc>
                <a:spcPct val="100000"/>
              </a:lnSpc>
              <a:spcBef>
                <a:spcPts val="695"/>
              </a:spcBef>
              <a:buFont typeface="Arial"/>
              <a:buChar char="–"/>
              <a:tabLst>
                <a:tab pos="755650" algn="l"/>
              </a:tabLst>
            </a:pPr>
            <a:r>
              <a:rPr sz="2600" spc="-10" dirty="0">
                <a:latin typeface="Lato" panose="020F0502020204030203" pitchFamily="34" charset="0"/>
                <a:ea typeface="Lato" panose="020F0502020204030203" pitchFamily="34" charset="0"/>
                <a:cs typeface="Lato" panose="020F0502020204030203" pitchFamily="34" charset="0"/>
              </a:rPr>
              <a:t>Laptops</a:t>
            </a:r>
            <a:r>
              <a:rPr lang="en-US" sz="2600" spc="-10" dirty="0">
                <a:latin typeface="Lato" panose="020F0502020204030203" pitchFamily="34" charset="0"/>
                <a:ea typeface="Lato" panose="020F0502020204030203" pitchFamily="34" charset="0"/>
                <a:cs typeface="Lato" panose="020F0502020204030203" pitchFamily="34" charset="0"/>
              </a:rPr>
              <a:t>: </a:t>
            </a:r>
            <a:r>
              <a:rPr lang="en-US" sz="2600" spc="-5" dirty="0">
                <a:latin typeface="Lato" panose="020F0502020204030203" pitchFamily="34" charset="0"/>
                <a:ea typeface="Lato" panose="020F0502020204030203" pitchFamily="34" charset="0"/>
                <a:cs typeface="Lato" panose="020F0502020204030203" pitchFamily="34" charset="0"/>
              </a:rPr>
              <a:t>use them virtually </a:t>
            </a:r>
            <a:r>
              <a:rPr lang="en-US" sz="2600" spc="-5" dirty="0">
                <a:latin typeface="Lato" panose="020F0502020204030203" pitchFamily="34" charset="0"/>
                <a:ea typeface="Lato" panose="020F0502020204030203" pitchFamily="34" charset="0"/>
                <a:cs typeface="Lato" panose="020F0502020204030203" pitchFamily="34" charset="0"/>
                <a:sym typeface="Wingdings" pitchFamily="2" charset="2"/>
              </a:rPr>
              <a:t></a:t>
            </a:r>
            <a:r>
              <a:rPr sz="2600" spc="-35" dirty="0">
                <a:latin typeface="Lato" panose="020F0502020204030203" pitchFamily="34" charset="0"/>
                <a:ea typeface="Lato" panose="020F0502020204030203" pitchFamily="34" charset="0"/>
                <a:cs typeface="Lato" panose="020F0502020204030203" pitchFamily="34" charset="0"/>
              </a:rPr>
              <a:t>!</a:t>
            </a:r>
            <a:endParaRPr sz="2600" dirty="0">
              <a:latin typeface="Lato" panose="020F0502020204030203" pitchFamily="34" charset="0"/>
              <a:ea typeface="Lato" panose="020F0502020204030203" pitchFamily="34" charset="0"/>
              <a:cs typeface="Lato" panose="020F0502020204030203" pitchFamily="34" charset="0"/>
            </a:endParaRPr>
          </a:p>
          <a:p>
            <a:pPr marL="755650" lvl="1" indent="-285750">
              <a:lnSpc>
                <a:spcPct val="100000"/>
              </a:lnSpc>
              <a:spcBef>
                <a:spcPts val="675"/>
              </a:spcBef>
              <a:buFont typeface="Arial"/>
              <a:buChar char="–"/>
              <a:tabLst>
                <a:tab pos="755650" algn="l"/>
              </a:tabLst>
            </a:pPr>
            <a:r>
              <a:rPr sz="2600" spc="-5" dirty="0">
                <a:latin typeface="Lato" panose="020F0502020204030203" pitchFamily="34" charset="0"/>
                <a:ea typeface="Lato" panose="020F0502020204030203" pitchFamily="34" charset="0"/>
                <a:cs typeface="Lato" panose="020F0502020204030203" pitchFamily="34" charset="0"/>
              </a:rPr>
              <a:t>Slack</a:t>
            </a:r>
            <a:r>
              <a:rPr lang="en-US" sz="2600" spc="-5" dirty="0">
                <a:latin typeface="Lato" panose="020F0502020204030203" pitchFamily="34" charset="0"/>
                <a:ea typeface="Lato" panose="020F0502020204030203" pitchFamily="34" charset="0"/>
                <a:cs typeface="Lato" panose="020F0502020204030203" pitchFamily="34" charset="0"/>
              </a:rPr>
              <a:t>: </a:t>
            </a:r>
            <a:r>
              <a:rPr sz="2600" dirty="0">
                <a:latin typeface="Lato" panose="020F0502020204030203" pitchFamily="34" charset="0"/>
                <a:ea typeface="Lato" panose="020F0502020204030203" pitchFamily="34" charset="0"/>
                <a:cs typeface="Lato" panose="020F0502020204030203" pitchFamily="34" charset="0"/>
              </a:rPr>
              <a:t>use </a:t>
            </a:r>
            <a:r>
              <a:rPr sz="2600" spc="-5" dirty="0">
                <a:latin typeface="Lato" panose="020F0502020204030203" pitchFamily="34" charset="0"/>
                <a:ea typeface="Lato" panose="020F0502020204030203" pitchFamily="34" charset="0"/>
                <a:cs typeface="Lato" panose="020F0502020204030203" pitchFamily="34" charset="0"/>
              </a:rPr>
              <a:t>it!</a:t>
            </a:r>
            <a:endParaRPr sz="2600" dirty="0">
              <a:latin typeface="Lato" panose="020F0502020204030203" pitchFamily="34" charset="0"/>
              <a:ea typeface="Lato" panose="020F0502020204030203" pitchFamily="34" charset="0"/>
              <a:cs typeface="Lato" panose="020F0502020204030203" pitchFamily="34" charset="0"/>
            </a:endParaRPr>
          </a:p>
          <a:p>
            <a:pPr marL="755650" lvl="1" indent="-285750">
              <a:lnSpc>
                <a:spcPct val="100000"/>
              </a:lnSpc>
              <a:spcBef>
                <a:spcPts val="670"/>
              </a:spcBef>
              <a:buFont typeface="Arial"/>
              <a:buChar char="–"/>
              <a:tabLst>
                <a:tab pos="755650" algn="l"/>
              </a:tabLst>
            </a:pPr>
            <a:r>
              <a:rPr sz="2600" spc="-15" dirty="0">
                <a:latin typeface="Lato" panose="020F0502020204030203" pitchFamily="34" charset="0"/>
                <a:ea typeface="Lato" panose="020F0502020204030203" pitchFamily="34" charset="0"/>
                <a:cs typeface="Lato" panose="020F0502020204030203" pitchFamily="34" charset="0"/>
              </a:rPr>
              <a:t>Software</a:t>
            </a:r>
            <a:r>
              <a:rPr lang="en-US" sz="2600" spc="-15" dirty="0">
                <a:latin typeface="Lato" panose="020F0502020204030203" pitchFamily="34" charset="0"/>
                <a:ea typeface="Lato" panose="020F0502020204030203" pitchFamily="34" charset="0"/>
                <a:cs typeface="Lato" panose="020F0502020204030203" pitchFamily="34" charset="0"/>
              </a:rPr>
              <a:t>: </a:t>
            </a:r>
            <a:r>
              <a:rPr sz="2600" spc="-15" dirty="0">
                <a:latin typeface="Lato" panose="020F0502020204030203" pitchFamily="34" charset="0"/>
                <a:ea typeface="Lato" panose="020F0502020204030203" pitchFamily="34" charset="0"/>
                <a:cs typeface="Lato" panose="020F0502020204030203" pitchFamily="34" charset="0"/>
              </a:rPr>
              <a:t>install</a:t>
            </a:r>
            <a:r>
              <a:rPr sz="2600" spc="0" dirty="0">
                <a:latin typeface="Lato" panose="020F0502020204030203" pitchFamily="34" charset="0"/>
                <a:ea typeface="Lato" panose="020F0502020204030203" pitchFamily="34" charset="0"/>
                <a:cs typeface="Lato" panose="020F0502020204030203" pitchFamily="34" charset="0"/>
              </a:rPr>
              <a:t> </a:t>
            </a:r>
            <a:r>
              <a:rPr sz="2600" spc="-5" dirty="0">
                <a:latin typeface="Lato" panose="020F0502020204030203" pitchFamily="34" charset="0"/>
                <a:ea typeface="Lato" panose="020F0502020204030203" pitchFamily="34" charset="0"/>
                <a:cs typeface="Lato" panose="020F0502020204030203" pitchFamily="34" charset="0"/>
              </a:rPr>
              <a:t>it!</a:t>
            </a:r>
            <a:endParaRPr sz="2600" dirty="0">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35238586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object 3"/>
          <p:cNvSpPr txBox="1">
            <a:spLocks noGrp="1"/>
          </p:cNvSpPr>
          <p:nvPr>
            <p:ph type="title"/>
          </p:nvPr>
        </p:nvSpPr>
        <p:spPr>
          <a:prstGeom prst="rect">
            <a:avLst/>
          </a:prstGeom>
        </p:spPr>
        <p:txBody>
          <a:bodyPr vert="horz" wrap="square" lIns="0" tIns="12700" rIns="0" bIns="0" rtlCol="0">
            <a:spAutoFit/>
          </a:bodyPr>
          <a:lstStyle/>
          <a:p>
            <a:pPr marL="13970">
              <a:lnSpc>
                <a:spcPct val="100000"/>
              </a:lnSpc>
              <a:spcBef>
                <a:spcPts val="100"/>
              </a:spcBef>
            </a:pPr>
            <a:r>
              <a:rPr dirty="0"/>
              <a:t>Machine</a:t>
            </a:r>
            <a:r>
              <a:rPr spc="-50" dirty="0"/>
              <a:t> </a:t>
            </a:r>
            <a:r>
              <a:rPr spc="-5" dirty="0"/>
              <a:t>learning</a:t>
            </a:r>
          </a:p>
        </p:txBody>
      </p:sp>
      <p:sp>
        <p:nvSpPr>
          <p:cNvPr id="4" name="object 4"/>
          <p:cNvSpPr txBox="1"/>
          <p:nvPr/>
        </p:nvSpPr>
        <p:spPr>
          <a:xfrm>
            <a:off x="535938" y="1607820"/>
            <a:ext cx="2152650" cy="513080"/>
          </a:xfrm>
          <a:prstGeom prst="rect">
            <a:avLst/>
          </a:prstGeom>
        </p:spPr>
        <p:txBody>
          <a:bodyPr vert="horz" wrap="square" lIns="0" tIns="12700" rIns="0" bIns="0" rtlCol="0">
            <a:spAutoFit/>
          </a:bodyPr>
          <a:lstStyle/>
          <a:p>
            <a:pPr marL="355600" indent="-342900">
              <a:lnSpc>
                <a:spcPct val="100000"/>
              </a:lnSpc>
              <a:spcBef>
                <a:spcPts val="100"/>
              </a:spcBef>
              <a:buFont typeface="Arial"/>
              <a:buChar char="•"/>
              <a:tabLst>
                <a:tab pos="354965" algn="l"/>
                <a:tab pos="355600" algn="l"/>
              </a:tabLst>
            </a:pPr>
            <a:r>
              <a:rPr sz="3200" spc="-15" dirty="0">
                <a:latin typeface="Calibri"/>
                <a:cs typeface="Calibri"/>
              </a:rPr>
              <a:t>Regression</a:t>
            </a:r>
            <a:endParaRPr sz="3200">
              <a:latin typeface="Calibri"/>
              <a:cs typeface="Calibri"/>
            </a:endParaRPr>
          </a:p>
        </p:txBody>
      </p:sp>
      <p:sp>
        <p:nvSpPr>
          <p:cNvPr id="5" name="object 5"/>
          <p:cNvSpPr/>
          <p:nvPr/>
        </p:nvSpPr>
        <p:spPr>
          <a:xfrm>
            <a:off x="1820457" y="3069281"/>
            <a:ext cx="1101090" cy="324485"/>
          </a:xfrm>
          <a:custGeom>
            <a:avLst/>
            <a:gdLst/>
            <a:ahLst/>
            <a:cxnLst/>
            <a:rect l="l" t="t" r="r" b="b"/>
            <a:pathLst>
              <a:path w="1101089" h="324485">
                <a:moveTo>
                  <a:pt x="0" y="323892"/>
                </a:moveTo>
                <a:lnTo>
                  <a:pt x="1100616" y="323892"/>
                </a:lnTo>
                <a:lnTo>
                  <a:pt x="1100616" y="0"/>
                </a:lnTo>
                <a:lnTo>
                  <a:pt x="0" y="0"/>
                </a:lnTo>
                <a:lnTo>
                  <a:pt x="0" y="323892"/>
                </a:lnTo>
                <a:close/>
              </a:path>
            </a:pathLst>
          </a:custGeom>
          <a:solidFill>
            <a:srgbClr val="FDEFE9"/>
          </a:solidFill>
        </p:spPr>
        <p:txBody>
          <a:bodyPr wrap="square" lIns="0" tIns="0" rIns="0" bIns="0" rtlCol="0"/>
          <a:lstStyle/>
          <a:p>
            <a:endParaRPr/>
          </a:p>
        </p:txBody>
      </p:sp>
      <p:sp>
        <p:nvSpPr>
          <p:cNvPr id="6" name="object 6"/>
          <p:cNvSpPr/>
          <p:nvPr/>
        </p:nvSpPr>
        <p:spPr>
          <a:xfrm>
            <a:off x="2921073" y="3069281"/>
            <a:ext cx="1101090" cy="324485"/>
          </a:xfrm>
          <a:custGeom>
            <a:avLst/>
            <a:gdLst/>
            <a:ahLst/>
            <a:cxnLst/>
            <a:rect l="l" t="t" r="r" b="b"/>
            <a:pathLst>
              <a:path w="1101089" h="324485">
                <a:moveTo>
                  <a:pt x="0" y="323892"/>
                </a:moveTo>
                <a:lnTo>
                  <a:pt x="1100616" y="323892"/>
                </a:lnTo>
                <a:lnTo>
                  <a:pt x="1100616" y="0"/>
                </a:lnTo>
                <a:lnTo>
                  <a:pt x="0" y="0"/>
                </a:lnTo>
                <a:lnTo>
                  <a:pt x="0" y="323892"/>
                </a:lnTo>
                <a:close/>
              </a:path>
            </a:pathLst>
          </a:custGeom>
          <a:solidFill>
            <a:srgbClr val="FDEFE9"/>
          </a:solidFill>
        </p:spPr>
        <p:txBody>
          <a:bodyPr wrap="square" lIns="0" tIns="0" rIns="0" bIns="0" rtlCol="0"/>
          <a:lstStyle/>
          <a:p>
            <a:endParaRPr/>
          </a:p>
        </p:txBody>
      </p:sp>
      <p:sp>
        <p:nvSpPr>
          <p:cNvPr id="7" name="object 7"/>
          <p:cNvSpPr/>
          <p:nvPr/>
        </p:nvSpPr>
        <p:spPr>
          <a:xfrm>
            <a:off x="4021691" y="3069281"/>
            <a:ext cx="1101090" cy="324485"/>
          </a:xfrm>
          <a:custGeom>
            <a:avLst/>
            <a:gdLst/>
            <a:ahLst/>
            <a:cxnLst/>
            <a:rect l="l" t="t" r="r" b="b"/>
            <a:pathLst>
              <a:path w="1101089" h="324485">
                <a:moveTo>
                  <a:pt x="0" y="323892"/>
                </a:moveTo>
                <a:lnTo>
                  <a:pt x="1100616" y="323892"/>
                </a:lnTo>
                <a:lnTo>
                  <a:pt x="1100616" y="0"/>
                </a:lnTo>
                <a:lnTo>
                  <a:pt x="0" y="0"/>
                </a:lnTo>
                <a:lnTo>
                  <a:pt x="0" y="323892"/>
                </a:lnTo>
                <a:close/>
              </a:path>
            </a:pathLst>
          </a:custGeom>
          <a:solidFill>
            <a:srgbClr val="FDEFE9"/>
          </a:solidFill>
        </p:spPr>
        <p:txBody>
          <a:bodyPr wrap="square" lIns="0" tIns="0" rIns="0" bIns="0" rtlCol="0"/>
          <a:lstStyle/>
          <a:p>
            <a:endParaRPr/>
          </a:p>
        </p:txBody>
      </p:sp>
      <p:sp>
        <p:nvSpPr>
          <p:cNvPr id="8" name="object 8"/>
          <p:cNvSpPr/>
          <p:nvPr/>
        </p:nvSpPr>
        <p:spPr>
          <a:xfrm>
            <a:off x="5122307" y="3069281"/>
            <a:ext cx="1101090" cy="324485"/>
          </a:xfrm>
          <a:custGeom>
            <a:avLst/>
            <a:gdLst/>
            <a:ahLst/>
            <a:cxnLst/>
            <a:rect l="l" t="t" r="r" b="b"/>
            <a:pathLst>
              <a:path w="1101089" h="324485">
                <a:moveTo>
                  <a:pt x="0" y="323892"/>
                </a:moveTo>
                <a:lnTo>
                  <a:pt x="1100616" y="323892"/>
                </a:lnTo>
                <a:lnTo>
                  <a:pt x="1100616" y="0"/>
                </a:lnTo>
                <a:lnTo>
                  <a:pt x="0" y="0"/>
                </a:lnTo>
                <a:lnTo>
                  <a:pt x="0" y="323892"/>
                </a:lnTo>
                <a:close/>
              </a:path>
            </a:pathLst>
          </a:custGeom>
          <a:solidFill>
            <a:srgbClr val="FDEFE9"/>
          </a:solidFill>
        </p:spPr>
        <p:txBody>
          <a:bodyPr wrap="square" lIns="0" tIns="0" rIns="0" bIns="0" rtlCol="0"/>
          <a:lstStyle/>
          <a:p>
            <a:endParaRPr/>
          </a:p>
        </p:txBody>
      </p:sp>
      <p:sp>
        <p:nvSpPr>
          <p:cNvPr id="9" name="object 9"/>
          <p:cNvSpPr/>
          <p:nvPr/>
        </p:nvSpPr>
        <p:spPr>
          <a:xfrm>
            <a:off x="6222925" y="3069281"/>
            <a:ext cx="1101090" cy="324485"/>
          </a:xfrm>
          <a:custGeom>
            <a:avLst/>
            <a:gdLst/>
            <a:ahLst/>
            <a:cxnLst/>
            <a:rect l="l" t="t" r="r" b="b"/>
            <a:pathLst>
              <a:path w="1101090" h="324485">
                <a:moveTo>
                  <a:pt x="0" y="323892"/>
                </a:moveTo>
                <a:lnTo>
                  <a:pt x="1100616" y="323892"/>
                </a:lnTo>
                <a:lnTo>
                  <a:pt x="1100616" y="0"/>
                </a:lnTo>
                <a:lnTo>
                  <a:pt x="0" y="0"/>
                </a:lnTo>
                <a:lnTo>
                  <a:pt x="0" y="323892"/>
                </a:lnTo>
                <a:close/>
              </a:path>
            </a:pathLst>
          </a:custGeom>
          <a:solidFill>
            <a:srgbClr val="FDEFE9"/>
          </a:solidFill>
        </p:spPr>
        <p:txBody>
          <a:bodyPr wrap="square" lIns="0" tIns="0" rIns="0" bIns="0" rtlCol="0"/>
          <a:lstStyle/>
          <a:p>
            <a:endParaRPr/>
          </a:p>
        </p:txBody>
      </p:sp>
      <p:sp>
        <p:nvSpPr>
          <p:cNvPr id="10" name="object 10"/>
          <p:cNvSpPr/>
          <p:nvPr/>
        </p:nvSpPr>
        <p:spPr>
          <a:xfrm>
            <a:off x="7323541" y="3069281"/>
            <a:ext cx="1101090" cy="324485"/>
          </a:xfrm>
          <a:custGeom>
            <a:avLst/>
            <a:gdLst/>
            <a:ahLst/>
            <a:cxnLst/>
            <a:rect l="l" t="t" r="r" b="b"/>
            <a:pathLst>
              <a:path w="1101090" h="324485">
                <a:moveTo>
                  <a:pt x="0" y="323892"/>
                </a:moveTo>
                <a:lnTo>
                  <a:pt x="1100616" y="323892"/>
                </a:lnTo>
                <a:lnTo>
                  <a:pt x="1100616" y="0"/>
                </a:lnTo>
                <a:lnTo>
                  <a:pt x="0" y="0"/>
                </a:lnTo>
                <a:lnTo>
                  <a:pt x="0" y="323892"/>
                </a:lnTo>
                <a:close/>
              </a:path>
            </a:pathLst>
          </a:custGeom>
          <a:solidFill>
            <a:srgbClr val="F79646"/>
          </a:solidFill>
        </p:spPr>
        <p:txBody>
          <a:bodyPr wrap="square" lIns="0" tIns="0" rIns="0" bIns="0" rtlCol="0"/>
          <a:lstStyle/>
          <a:p>
            <a:endParaRPr/>
          </a:p>
        </p:txBody>
      </p:sp>
      <p:sp>
        <p:nvSpPr>
          <p:cNvPr id="11" name="object 11"/>
          <p:cNvSpPr/>
          <p:nvPr/>
        </p:nvSpPr>
        <p:spPr>
          <a:xfrm>
            <a:off x="1820457" y="3393174"/>
            <a:ext cx="1101090" cy="324485"/>
          </a:xfrm>
          <a:custGeom>
            <a:avLst/>
            <a:gdLst/>
            <a:ahLst/>
            <a:cxnLst/>
            <a:rect l="l" t="t" r="r" b="b"/>
            <a:pathLst>
              <a:path w="1101089" h="324485">
                <a:moveTo>
                  <a:pt x="0" y="323892"/>
                </a:moveTo>
                <a:lnTo>
                  <a:pt x="1100616" y="323892"/>
                </a:lnTo>
                <a:lnTo>
                  <a:pt x="1100616" y="0"/>
                </a:lnTo>
                <a:lnTo>
                  <a:pt x="0" y="0"/>
                </a:lnTo>
                <a:lnTo>
                  <a:pt x="0" y="323892"/>
                </a:lnTo>
                <a:close/>
              </a:path>
            </a:pathLst>
          </a:custGeom>
          <a:solidFill>
            <a:srgbClr val="FDEFE9"/>
          </a:solidFill>
        </p:spPr>
        <p:txBody>
          <a:bodyPr wrap="square" lIns="0" tIns="0" rIns="0" bIns="0" rtlCol="0"/>
          <a:lstStyle/>
          <a:p>
            <a:endParaRPr/>
          </a:p>
        </p:txBody>
      </p:sp>
      <p:sp>
        <p:nvSpPr>
          <p:cNvPr id="12" name="object 12"/>
          <p:cNvSpPr/>
          <p:nvPr/>
        </p:nvSpPr>
        <p:spPr>
          <a:xfrm>
            <a:off x="2921073" y="3393174"/>
            <a:ext cx="1101090" cy="324485"/>
          </a:xfrm>
          <a:custGeom>
            <a:avLst/>
            <a:gdLst/>
            <a:ahLst/>
            <a:cxnLst/>
            <a:rect l="l" t="t" r="r" b="b"/>
            <a:pathLst>
              <a:path w="1101089" h="324485">
                <a:moveTo>
                  <a:pt x="0" y="323892"/>
                </a:moveTo>
                <a:lnTo>
                  <a:pt x="1100616" y="323892"/>
                </a:lnTo>
                <a:lnTo>
                  <a:pt x="1100616" y="0"/>
                </a:lnTo>
                <a:lnTo>
                  <a:pt x="0" y="0"/>
                </a:lnTo>
                <a:lnTo>
                  <a:pt x="0" y="323892"/>
                </a:lnTo>
                <a:close/>
              </a:path>
            </a:pathLst>
          </a:custGeom>
          <a:solidFill>
            <a:srgbClr val="FDEFE9"/>
          </a:solidFill>
        </p:spPr>
        <p:txBody>
          <a:bodyPr wrap="square" lIns="0" tIns="0" rIns="0" bIns="0" rtlCol="0"/>
          <a:lstStyle/>
          <a:p>
            <a:endParaRPr/>
          </a:p>
        </p:txBody>
      </p:sp>
      <p:sp>
        <p:nvSpPr>
          <p:cNvPr id="13" name="object 13"/>
          <p:cNvSpPr/>
          <p:nvPr/>
        </p:nvSpPr>
        <p:spPr>
          <a:xfrm>
            <a:off x="4021691" y="3393174"/>
            <a:ext cx="1101090" cy="324485"/>
          </a:xfrm>
          <a:custGeom>
            <a:avLst/>
            <a:gdLst/>
            <a:ahLst/>
            <a:cxnLst/>
            <a:rect l="l" t="t" r="r" b="b"/>
            <a:pathLst>
              <a:path w="1101089" h="324485">
                <a:moveTo>
                  <a:pt x="0" y="323892"/>
                </a:moveTo>
                <a:lnTo>
                  <a:pt x="1100616" y="323892"/>
                </a:lnTo>
                <a:lnTo>
                  <a:pt x="1100616" y="0"/>
                </a:lnTo>
                <a:lnTo>
                  <a:pt x="0" y="0"/>
                </a:lnTo>
                <a:lnTo>
                  <a:pt x="0" y="323892"/>
                </a:lnTo>
                <a:close/>
              </a:path>
            </a:pathLst>
          </a:custGeom>
          <a:solidFill>
            <a:srgbClr val="FDEFE9"/>
          </a:solidFill>
        </p:spPr>
        <p:txBody>
          <a:bodyPr wrap="square" lIns="0" tIns="0" rIns="0" bIns="0" rtlCol="0"/>
          <a:lstStyle/>
          <a:p>
            <a:endParaRPr/>
          </a:p>
        </p:txBody>
      </p:sp>
      <p:sp>
        <p:nvSpPr>
          <p:cNvPr id="14" name="object 14"/>
          <p:cNvSpPr/>
          <p:nvPr/>
        </p:nvSpPr>
        <p:spPr>
          <a:xfrm>
            <a:off x="5122307" y="3393174"/>
            <a:ext cx="1101090" cy="324485"/>
          </a:xfrm>
          <a:custGeom>
            <a:avLst/>
            <a:gdLst/>
            <a:ahLst/>
            <a:cxnLst/>
            <a:rect l="l" t="t" r="r" b="b"/>
            <a:pathLst>
              <a:path w="1101089" h="324485">
                <a:moveTo>
                  <a:pt x="0" y="323892"/>
                </a:moveTo>
                <a:lnTo>
                  <a:pt x="1100616" y="323892"/>
                </a:lnTo>
                <a:lnTo>
                  <a:pt x="1100616" y="0"/>
                </a:lnTo>
                <a:lnTo>
                  <a:pt x="0" y="0"/>
                </a:lnTo>
                <a:lnTo>
                  <a:pt x="0" y="323892"/>
                </a:lnTo>
                <a:close/>
              </a:path>
            </a:pathLst>
          </a:custGeom>
          <a:solidFill>
            <a:srgbClr val="FDEFE9"/>
          </a:solidFill>
        </p:spPr>
        <p:txBody>
          <a:bodyPr wrap="square" lIns="0" tIns="0" rIns="0" bIns="0" rtlCol="0"/>
          <a:lstStyle/>
          <a:p>
            <a:endParaRPr/>
          </a:p>
        </p:txBody>
      </p:sp>
      <p:sp>
        <p:nvSpPr>
          <p:cNvPr id="15" name="object 15"/>
          <p:cNvSpPr/>
          <p:nvPr/>
        </p:nvSpPr>
        <p:spPr>
          <a:xfrm>
            <a:off x="6222925" y="3393174"/>
            <a:ext cx="1101090" cy="324485"/>
          </a:xfrm>
          <a:custGeom>
            <a:avLst/>
            <a:gdLst/>
            <a:ahLst/>
            <a:cxnLst/>
            <a:rect l="l" t="t" r="r" b="b"/>
            <a:pathLst>
              <a:path w="1101090" h="324485">
                <a:moveTo>
                  <a:pt x="0" y="323892"/>
                </a:moveTo>
                <a:lnTo>
                  <a:pt x="1100616" y="323892"/>
                </a:lnTo>
                <a:lnTo>
                  <a:pt x="1100616" y="0"/>
                </a:lnTo>
                <a:lnTo>
                  <a:pt x="0" y="0"/>
                </a:lnTo>
                <a:lnTo>
                  <a:pt x="0" y="323892"/>
                </a:lnTo>
                <a:close/>
              </a:path>
            </a:pathLst>
          </a:custGeom>
          <a:solidFill>
            <a:srgbClr val="FDEFE9"/>
          </a:solidFill>
        </p:spPr>
        <p:txBody>
          <a:bodyPr wrap="square" lIns="0" tIns="0" rIns="0" bIns="0" rtlCol="0"/>
          <a:lstStyle/>
          <a:p>
            <a:endParaRPr/>
          </a:p>
        </p:txBody>
      </p:sp>
      <p:sp>
        <p:nvSpPr>
          <p:cNvPr id="16" name="object 16"/>
          <p:cNvSpPr/>
          <p:nvPr/>
        </p:nvSpPr>
        <p:spPr>
          <a:xfrm>
            <a:off x="7323541" y="3393174"/>
            <a:ext cx="1101090" cy="324485"/>
          </a:xfrm>
          <a:custGeom>
            <a:avLst/>
            <a:gdLst/>
            <a:ahLst/>
            <a:cxnLst/>
            <a:rect l="l" t="t" r="r" b="b"/>
            <a:pathLst>
              <a:path w="1101090" h="324485">
                <a:moveTo>
                  <a:pt x="0" y="323892"/>
                </a:moveTo>
                <a:lnTo>
                  <a:pt x="1100616" y="323892"/>
                </a:lnTo>
                <a:lnTo>
                  <a:pt x="1100616" y="0"/>
                </a:lnTo>
                <a:lnTo>
                  <a:pt x="0" y="0"/>
                </a:lnTo>
                <a:lnTo>
                  <a:pt x="0" y="323892"/>
                </a:lnTo>
                <a:close/>
              </a:path>
            </a:pathLst>
          </a:custGeom>
          <a:solidFill>
            <a:srgbClr val="F79646"/>
          </a:solidFill>
        </p:spPr>
        <p:txBody>
          <a:bodyPr wrap="square" lIns="0" tIns="0" rIns="0" bIns="0" rtlCol="0"/>
          <a:lstStyle/>
          <a:p>
            <a:endParaRPr/>
          </a:p>
        </p:txBody>
      </p:sp>
      <p:sp>
        <p:nvSpPr>
          <p:cNvPr id="17" name="object 17"/>
          <p:cNvSpPr/>
          <p:nvPr/>
        </p:nvSpPr>
        <p:spPr>
          <a:xfrm>
            <a:off x="1820457" y="3717066"/>
            <a:ext cx="1101090" cy="324485"/>
          </a:xfrm>
          <a:custGeom>
            <a:avLst/>
            <a:gdLst/>
            <a:ahLst/>
            <a:cxnLst/>
            <a:rect l="l" t="t" r="r" b="b"/>
            <a:pathLst>
              <a:path w="1101089" h="324485">
                <a:moveTo>
                  <a:pt x="0" y="323892"/>
                </a:moveTo>
                <a:lnTo>
                  <a:pt x="1100616" y="323892"/>
                </a:lnTo>
                <a:lnTo>
                  <a:pt x="1100616" y="0"/>
                </a:lnTo>
                <a:lnTo>
                  <a:pt x="0" y="0"/>
                </a:lnTo>
                <a:lnTo>
                  <a:pt x="0" y="323892"/>
                </a:lnTo>
                <a:close/>
              </a:path>
            </a:pathLst>
          </a:custGeom>
          <a:solidFill>
            <a:srgbClr val="FDEFE9"/>
          </a:solidFill>
        </p:spPr>
        <p:txBody>
          <a:bodyPr wrap="square" lIns="0" tIns="0" rIns="0" bIns="0" rtlCol="0"/>
          <a:lstStyle/>
          <a:p>
            <a:endParaRPr/>
          </a:p>
        </p:txBody>
      </p:sp>
      <p:sp>
        <p:nvSpPr>
          <p:cNvPr id="18" name="object 18"/>
          <p:cNvSpPr/>
          <p:nvPr/>
        </p:nvSpPr>
        <p:spPr>
          <a:xfrm>
            <a:off x="2921073" y="3717066"/>
            <a:ext cx="1101090" cy="324485"/>
          </a:xfrm>
          <a:custGeom>
            <a:avLst/>
            <a:gdLst/>
            <a:ahLst/>
            <a:cxnLst/>
            <a:rect l="l" t="t" r="r" b="b"/>
            <a:pathLst>
              <a:path w="1101089" h="324485">
                <a:moveTo>
                  <a:pt x="0" y="323892"/>
                </a:moveTo>
                <a:lnTo>
                  <a:pt x="1100616" y="323892"/>
                </a:lnTo>
                <a:lnTo>
                  <a:pt x="1100616" y="0"/>
                </a:lnTo>
                <a:lnTo>
                  <a:pt x="0" y="0"/>
                </a:lnTo>
                <a:lnTo>
                  <a:pt x="0" y="323892"/>
                </a:lnTo>
                <a:close/>
              </a:path>
            </a:pathLst>
          </a:custGeom>
          <a:solidFill>
            <a:srgbClr val="FDEFE9"/>
          </a:solidFill>
        </p:spPr>
        <p:txBody>
          <a:bodyPr wrap="square" lIns="0" tIns="0" rIns="0" bIns="0" rtlCol="0"/>
          <a:lstStyle/>
          <a:p>
            <a:endParaRPr/>
          </a:p>
        </p:txBody>
      </p:sp>
      <p:sp>
        <p:nvSpPr>
          <p:cNvPr id="19" name="object 19"/>
          <p:cNvSpPr/>
          <p:nvPr/>
        </p:nvSpPr>
        <p:spPr>
          <a:xfrm>
            <a:off x="4021691" y="3717066"/>
            <a:ext cx="1101090" cy="324485"/>
          </a:xfrm>
          <a:custGeom>
            <a:avLst/>
            <a:gdLst/>
            <a:ahLst/>
            <a:cxnLst/>
            <a:rect l="l" t="t" r="r" b="b"/>
            <a:pathLst>
              <a:path w="1101089" h="324485">
                <a:moveTo>
                  <a:pt x="0" y="323892"/>
                </a:moveTo>
                <a:lnTo>
                  <a:pt x="1100616" y="323892"/>
                </a:lnTo>
                <a:lnTo>
                  <a:pt x="1100616" y="0"/>
                </a:lnTo>
                <a:lnTo>
                  <a:pt x="0" y="0"/>
                </a:lnTo>
                <a:lnTo>
                  <a:pt x="0" y="323892"/>
                </a:lnTo>
                <a:close/>
              </a:path>
            </a:pathLst>
          </a:custGeom>
          <a:solidFill>
            <a:srgbClr val="FDEFE9"/>
          </a:solidFill>
        </p:spPr>
        <p:txBody>
          <a:bodyPr wrap="square" lIns="0" tIns="0" rIns="0" bIns="0" rtlCol="0"/>
          <a:lstStyle/>
          <a:p>
            <a:endParaRPr/>
          </a:p>
        </p:txBody>
      </p:sp>
      <p:sp>
        <p:nvSpPr>
          <p:cNvPr id="20" name="object 20"/>
          <p:cNvSpPr/>
          <p:nvPr/>
        </p:nvSpPr>
        <p:spPr>
          <a:xfrm>
            <a:off x="5122307" y="3717066"/>
            <a:ext cx="1101090" cy="324485"/>
          </a:xfrm>
          <a:custGeom>
            <a:avLst/>
            <a:gdLst/>
            <a:ahLst/>
            <a:cxnLst/>
            <a:rect l="l" t="t" r="r" b="b"/>
            <a:pathLst>
              <a:path w="1101089" h="324485">
                <a:moveTo>
                  <a:pt x="0" y="323892"/>
                </a:moveTo>
                <a:lnTo>
                  <a:pt x="1100616" y="323892"/>
                </a:lnTo>
                <a:lnTo>
                  <a:pt x="1100616" y="0"/>
                </a:lnTo>
                <a:lnTo>
                  <a:pt x="0" y="0"/>
                </a:lnTo>
                <a:lnTo>
                  <a:pt x="0" y="323892"/>
                </a:lnTo>
                <a:close/>
              </a:path>
            </a:pathLst>
          </a:custGeom>
          <a:solidFill>
            <a:srgbClr val="FDEFE9"/>
          </a:solidFill>
        </p:spPr>
        <p:txBody>
          <a:bodyPr wrap="square" lIns="0" tIns="0" rIns="0" bIns="0" rtlCol="0"/>
          <a:lstStyle/>
          <a:p>
            <a:endParaRPr/>
          </a:p>
        </p:txBody>
      </p:sp>
      <p:sp>
        <p:nvSpPr>
          <p:cNvPr id="21" name="object 21"/>
          <p:cNvSpPr/>
          <p:nvPr/>
        </p:nvSpPr>
        <p:spPr>
          <a:xfrm>
            <a:off x="6222925" y="3717066"/>
            <a:ext cx="1101090" cy="324485"/>
          </a:xfrm>
          <a:custGeom>
            <a:avLst/>
            <a:gdLst/>
            <a:ahLst/>
            <a:cxnLst/>
            <a:rect l="l" t="t" r="r" b="b"/>
            <a:pathLst>
              <a:path w="1101090" h="324485">
                <a:moveTo>
                  <a:pt x="0" y="323892"/>
                </a:moveTo>
                <a:lnTo>
                  <a:pt x="1100616" y="323892"/>
                </a:lnTo>
                <a:lnTo>
                  <a:pt x="1100616" y="0"/>
                </a:lnTo>
                <a:lnTo>
                  <a:pt x="0" y="0"/>
                </a:lnTo>
                <a:lnTo>
                  <a:pt x="0" y="323892"/>
                </a:lnTo>
                <a:close/>
              </a:path>
            </a:pathLst>
          </a:custGeom>
          <a:solidFill>
            <a:srgbClr val="FDEFE9"/>
          </a:solidFill>
        </p:spPr>
        <p:txBody>
          <a:bodyPr wrap="square" lIns="0" tIns="0" rIns="0" bIns="0" rtlCol="0"/>
          <a:lstStyle/>
          <a:p>
            <a:endParaRPr/>
          </a:p>
        </p:txBody>
      </p:sp>
      <p:sp>
        <p:nvSpPr>
          <p:cNvPr id="22" name="object 22"/>
          <p:cNvSpPr/>
          <p:nvPr/>
        </p:nvSpPr>
        <p:spPr>
          <a:xfrm>
            <a:off x="7323541" y="3717066"/>
            <a:ext cx="1101090" cy="324485"/>
          </a:xfrm>
          <a:custGeom>
            <a:avLst/>
            <a:gdLst/>
            <a:ahLst/>
            <a:cxnLst/>
            <a:rect l="l" t="t" r="r" b="b"/>
            <a:pathLst>
              <a:path w="1101090" h="324485">
                <a:moveTo>
                  <a:pt x="0" y="323892"/>
                </a:moveTo>
                <a:lnTo>
                  <a:pt x="1100616" y="323892"/>
                </a:lnTo>
                <a:lnTo>
                  <a:pt x="1100616" y="0"/>
                </a:lnTo>
                <a:lnTo>
                  <a:pt x="0" y="0"/>
                </a:lnTo>
                <a:lnTo>
                  <a:pt x="0" y="323892"/>
                </a:lnTo>
                <a:close/>
              </a:path>
            </a:pathLst>
          </a:custGeom>
          <a:solidFill>
            <a:srgbClr val="F79646"/>
          </a:solidFill>
        </p:spPr>
        <p:txBody>
          <a:bodyPr wrap="square" lIns="0" tIns="0" rIns="0" bIns="0" rtlCol="0"/>
          <a:lstStyle/>
          <a:p>
            <a:endParaRPr/>
          </a:p>
        </p:txBody>
      </p:sp>
      <p:sp>
        <p:nvSpPr>
          <p:cNvPr id="23" name="object 23"/>
          <p:cNvSpPr txBox="1"/>
          <p:nvPr/>
        </p:nvSpPr>
        <p:spPr>
          <a:xfrm>
            <a:off x="3536073" y="1733373"/>
            <a:ext cx="2071370" cy="299720"/>
          </a:xfrm>
          <a:prstGeom prst="rect">
            <a:avLst/>
          </a:prstGeom>
        </p:spPr>
        <p:txBody>
          <a:bodyPr vert="horz" wrap="square" lIns="0" tIns="12700" rIns="0" bIns="0" rtlCol="0">
            <a:spAutoFit/>
          </a:bodyPr>
          <a:lstStyle/>
          <a:p>
            <a:pPr marL="12700">
              <a:lnSpc>
                <a:spcPct val="100000"/>
              </a:lnSpc>
              <a:spcBef>
                <a:spcPts val="100"/>
              </a:spcBef>
            </a:pPr>
            <a:r>
              <a:rPr sz="1800" spc="-15" dirty="0">
                <a:latin typeface="Calibri"/>
                <a:cs typeface="Calibri"/>
              </a:rPr>
              <a:t>Features </a:t>
            </a:r>
            <a:r>
              <a:rPr sz="1800" dirty="0">
                <a:latin typeface="Calibri"/>
                <a:cs typeface="Calibri"/>
              </a:rPr>
              <a:t>or</a:t>
            </a:r>
            <a:r>
              <a:rPr sz="1800" spc="-35" dirty="0">
                <a:latin typeface="Calibri"/>
                <a:cs typeface="Calibri"/>
              </a:rPr>
              <a:t> </a:t>
            </a:r>
            <a:r>
              <a:rPr sz="1800" spc="-10" dirty="0">
                <a:latin typeface="Calibri"/>
                <a:cs typeface="Calibri"/>
              </a:rPr>
              <a:t>predictors</a:t>
            </a:r>
            <a:endParaRPr sz="1800">
              <a:latin typeface="Calibri"/>
              <a:cs typeface="Calibri"/>
            </a:endParaRPr>
          </a:p>
        </p:txBody>
      </p:sp>
      <p:sp>
        <p:nvSpPr>
          <p:cNvPr id="24" name="object 24"/>
          <p:cNvSpPr/>
          <p:nvPr/>
        </p:nvSpPr>
        <p:spPr>
          <a:xfrm>
            <a:off x="1872334" y="2080542"/>
            <a:ext cx="5419725" cy="349250"/>
          </a:xfrm>
          <a:custGeom>
            <a:avLst/>
            <a:gdLst/>
            <a:ahLst/>
            <a:cxnLst/>
            <a:rect l="l" t="t" r="r" b="b"/>
            <a:pathLst>
              <a:path w="5419725" h="349250">
                <a:moveTo>
                  <a:pt x="0" y="349175"/>
                </a:moveTo>
                <a:lnTo>
                  <a:pt x="2286" y="281218"/>
                </a:lnTo>
                <a:lnTo>
                  <a:pt x="8522" y="225723"/>
                </a:lnTo>
                <a:lnTo>
                  <a:pt x="17770" y="188307"/>
                </a:lnTo>
                <a:lnTo>
                  <a:pt x="29096" y="174587"/>
                </a:lnTo>
                <a:lnTo>
                  <a:pt x="2715448" y="174587"/>
                </a:lnTo>
                <a:lnTo>
                  <a:pt x="2726773" y="160867"/>
                </a:lnTo>
                <a:lnTo>
                  <a:pt x="2736021" y="123452"/>
                </a:lnTo>
                <a:lnTo>
                  <a:pt x="2742257" y="67957"/>
                </a:lnTo>
                <a:lnTo>
                  <a:pt x="2744544" y="0"/>
                </a:lnTo>
                <a:lnTo>
                  <a:pt x="2746830" y="67957"/>
                </a:lnTo>
                <a:lnTo>
                  <a:pt x="2753065" y="123452"/>
                </a:lnTo>
                <a:lnTo>
                  <a:pt x="2762314" y="160867"/>
                </a:lnTo>
                <a:lnTo>
                  <a:pt x="2773640" y="174587"/>
                </a:lnTo>
                <a:lnTo>
                  <a:pt x="5390621" y="174587"/>
                </a:lnTo>
                <a:lnTo>
                  <a:pt x="5401946" y="188307"/>
                </a:lnTo>
                <a:lnTo>
                  <a:pt x="5411194" y="225723"/>
                </a:lnTo>
                <a:lnTo>
                  <a:pt x="5417430" y="281218"/>
                </a:lnTo>
                <a:lnTo>
                  <a:pt x="5419717" y="349175"/>
                </a:lnTo>
              </a:path>
            </a:pathLst>
          </a:custGeom>
          <a:ln w="25400">
            <a:solidFill>
              <a:srgbClr val="000000"/>
            </a:solidFill>
          </a:ln>
        </p:spPr>
        <p:txBody>
          <a:bodyPr wrap="square" lIns="0" tIns="0" rIns="0" bIns="0" rtlCol="0"/>
          <a:lstStyle/>
          <a:p>
            <a:endParaRPr/>
          </a:p>
        </p:txBody>
      </p:sp>
      <p:sp>
        <p:nvSpPr>
          <p:cNvPr id="25" name="object 25"/>
          <p:cNvSpPr/>
          <p:nvPr/>
        </p:nvSpPr>
        <p:spPr>
          <a:xfrm>
            <a:off x="7292054" y="2080545"/>
            <a:ext cx="1125220" cy="349250"/>
          </a:xfrm>
          <a:custGeom>
            <a:avLst/>
            <a:gdLst/>
            <a:ahLst/>
            <a:cxnLst/>
            <a:rect l="l" t="t" r="r" b="b"/>
            <a:pathLst>
              <a:path w="1125220" h="349250">
                <a:moveTo>
                  <a:pt x="0" y="349173"/>
                </a:moveTo>
                <a:lnTo>
                  <a:pt x="2286" y="281216"/>
                </a:lnTo>
                <a:lnTo>
                  <a:pt x="8522" y="225721"/>
                </a:lnTo>
                <a:lnTo>
                  <a:pt x="17771" y="188306"/>
                </a:lnTo>
                <a:lnTo>
                  <a:pt x="29096" y="174586"/>
                </a:lnTo>
                <a:lnTo>
                  <a:pt x="540531" y="174586"/>
                </a:lnTo>
                <a:lnTo>
                  <a:pt x="551857" y="160866"/>
                </a:lnTo>
                <a:lnTo>
                  <a:pt x="561106" y="123451"/>
                </a:lnTo>
                <a:lnTo>
                  <a:pt x="567342" y="67956"/>
                </a:lnTo>
                <a:lnTo>
                  <a:pt x="569628" y="0"/>
                </a:lnTo>
                <a:lnTo>
                  <a:pt x="571915" y="67956"/>
                </a:lnTo>
                <a:lnTo>
                  <a:pt x="578150" y="123451"/>
                </a:lnTo>
                <a:lnTo>
                  <a:pt x="587399" y="160866"/>
                </a:lnTo>
                <a:lnTo>
                  <a:pt x="598725" y="174586"/>
                </a:lnTo>
                <a:lnTo>
                  <a:pt x="1095760" y="174586"/>
                </a:lnTo>
                <a:lnTo>
                  <a:pt x="1107085" y="188306"/>
                </a:lnTo>
                <a:lnTo>
                  <a:pt x="1116334" y="225721"/>
                </a:lnTo>
                <a:lnTo>
                  <a:pt x="1122570" y="281216"/>
                </a:lnTo>
                <a:lnTo>
                  <a:pt x="1124857" y="349173"/>
                </a:lnTo>
              </a:path>
            </a:pathLst>
          </a:custGeom>
          <a:ln w="25400">
            <a:solidFill>
              <a:srgbClr val="000000"/>
            </a:solidFill>
          </a:ln>
        </p:spPr>
        <p:txBody>
          <a:bodyPr wrap="square" lIns="0" tIns="0" rIns="0" bIns="0" rtlCol="0"/>
          <a:lstStyle/>
          <a:p>
            <a:endParaRPr/>
          </a:p>
        </p:txBody>
      </p:sp>
      <p:sp>
        <p:nvSpPr>
          <p:cNvPr id="26" name="object 26"/>
          <p:cNvSpPr txBox="1"/>
          <p:nvPr/>
        </p:nvSpPr>
        <p:spPr>
          <a:xfrm>
            <a:off x="7398274" y="1732455"/>
            <a:ext cx="882650" cy="299720"/>
          </a:xfrm>
          <a:prstGeom prst="rect">
            <a:avLst/>
          </a:prstGeom>
        </p:spPr>
        <p:txBody>
          <a:bodyPr vert="horz" wrap="square" lIns="0" tIns="12700" rIns="0" bIns="0" rtlCol="0">
            <a:spAutoFit/>
          </a:bodyPr>
          <a:lstStyle/>
          <a:p>
            <a:pPr marL="12700">
              <a:lnSpc>
                <a:spcPct val="100000"/>
              </a:lnSpc>
              <a:spcBef>
                <a:spcPts val="100"/>
              </a:spcBef>
            </a:pPr>
            <a:r>
              <a:rPr sz="1800" spc="-5" dirty="0">
                <a:latin typeface="Calibri"/>
                <a:cs typeface="Calibri"/>
              </a:rPr>
              <a:t>O</a:t>
            </a:r>
            <a:r>
              <a:rPr sz="1800" dirty="0">
                <a:latin typeface="Calibri"/>
                <a:cs typeface="Calibri"/>
              </a:rPr>
              <a:t>u</a:t>
            </a:r>
            <a:r>
              <a:rPr sz="1800" spc="-25" dirty="0">
                <a:latin typeface="Calibri"/>
                <a:cs typeface="Calibri"/>
              </a:rPr>
              <a:t>t</a:t>
            </a:r>
            <a:r>
              <a:rPr sz="1800" spc="-15" dirty="0">
                <a:latin typeface="Calibri"/>
                <a:cs typeface="Calibri"/>
              </a:rPr>
              <a:t>c</a:t>
            </a:r>
            <a:r>
              <a:rPr sz="1800" dirty="0">
                <a:latin typeface="Calibri"/>
                <a:cs typeface="Calibri"/>
              </a:rPr>
              <a:t>o</a:t>
            </a:r>
            <a:r>
              <a:rPr sz="1800" spc="-5" dirty="0">
                <a:latin typeface="Calibri"/>
                <a:cs typeface="Calibri"/>
              </a:rPr>
              <a:t>m</a:t>
            </a:r>
            <a:r>
              <a:rPr sz="1800" dirty="0">
                <a:latin typeface="Calibri"/>
                <a:cs typeface="Calibri"/>
              </a:rPr>
              <a:t>e</a:t>
            </a:r>
            <a:endParaRPr sz="1800">
              <a:latin typeface="Calibri"/>
              <a:cs typeface="Calibri"/>
            </a:endParaRPr>
          </a:p>
        </p:txBody>
      </p:sp>
      <p:graphicFrame>
        <p:nvGraphicFramePr>
          <p:cNvPr id="27" name="object 27"/>
          <p:cNvGraphicFramePr>
            <a:graphicFrameLocks noGrp="1"/>
          </p:cNvGraphicFramePr>
          <p:nvPr/>
        </p:nvGraphicFramePr>
        <p:xfrm>
          <a:off x="713489" y="2423368"/>
          <a:ext cx="7703181" cy="3879850"/>
        </p:xfrm>
        <a:graphic>
          <a:graphicData uri="http://schemas.openxmlformats.org/drawingml/2006/table">
            <a:tbl>
              <a:tblPr firstRow="1" bandRow="1">
                <a:tableStyleId>{2D5ABB26-0587-4C30-8999-92F81FD0307C}</a:tableStyleId>
              </a:tblPr>
              <a:tblGrid>
                <a:gridCol w="1100455">
                  <a:extLst>
                    <a:ext uri="{9D8B030D-6E8A-4147-A177-3AD203B41FA5}">
                      <a16:colId xmlns:a16="http://schemas.microsoft.com/office/drawing/2014/main" val="20000"/>
                    </a:ext>
                  </a:extLst>
                </a:gridCol>
                <a:gridCol w="1100455">
                  <a:extLst>
                    <a:ext uri="{9D8B030D-6E8A-4147-A177-3AD203B41FA5}">
                      <a16:colId xmlns:a16="http://schemas.microsoft.com/office/drawing/2014/main" val="20001"/>
                    </a:ext>
                  </a:extLst>
                </a:gridCol>
                <a:gridCol w="1100455">
                  <a:extLst>
                    <a:ext uri="{9D8B030D-6E8A-4147-A177-3AD203B41FA5}">
                      <a16:colId xmlns:a16="http://schemas.microsoft.com/office/drawing/2014/main" val="20002"/>
                    </a:ext>
                  </a:extLst>
                </a:gridCol>
                <a:gridCol w="1100454">
                  <a:extLst>
                    <a:ext uri="{9D8B030D-6E8A-4147-A177-3AD203B41FA5}">
                      <a16:colId xmlns:a16="http://schemas.microsoft.com/office/drawing/2014/main" val="20003"/>
                    </a:ext>
                  </a:extLst>
                </a:gridCol>
                <a:gridCol w="1100454">
                  <a:extLst>
                    <a:ext uri="{9D8B030D-6E8A-4147-A177-3AD203B41FA5}">
                      <a16:colId xmlns:a16="http://schemas.microsoft.com/office/drawing/2014/main" val="20004"/>
                    </a:ext>
                  </a:extLst>
                </a:gridCol>
                <a:gridCol w="1100454">
                  <a:extLst>
                    <a:ext uri="{9D8B030D-6E8A-4147-A177-3AD203B41FA5}">
                      <a16:colId xmlns:a16="http://schemas.microsoft.com/office/drawing/2014/main" val="20005"/>
                    </a:ext>
                  </a:extLst>
                </a:gridCol>
                <a:gridCol w="1100454">
                  <a:extLst>
                    <a:ext uri="{9D8B030D-6E8A-4147-A177-3AD203B41FA5}">
                      <a16:colId xmlns:a16="http://schemas.microsoft.com/office/drawing/2014/main" val="20006"/>
                    </a:ext>
                  </a:extLst>
                </a:gridCol>
              </a:tblGrid>
              <a:tr h="639445">
                <a:tc>
                  <a:txBody>
                    <a:bodyPr/>
                    <a:lstStyle/>
                    <a:p>
                      <a:pPr>
                        <a:lnSpc>
                          <a:spcPct val="100000"/>
                        </a:lnSpc>
                        <a:spcBef>
                          <a:spcPts val="15"/>
                        </a:spcBef>
                      </a:pPr>
                      <a:endParaRPr sz="2400">
                        <a:latin typeface="Times New Roman"/>
                        <a:cs typeface="Times New Roman"/>
                      </a:endParaRPr>
                    </a:p>
                    <a:p>
                      <a:pPr marL="116839">
                        <a:lnSpc>
                          <a:spcPct val="100000"/>
                        </a:lnSpc>
                      </a:pPr>
                      <a:r>
                        <a:rPr sz="1800" b="1" spc="-5" dirty="0">
                          <a:solidFill>
                            <a:srgbClr val="FFFFFF"/>
                          </a:solidFill>
                          <a:latin typeface="Calibri"/>
                          <a:cs typeface="Calibri"/>
                        </a:rPr>
                        <a:t>Molecule</a:t>
                      </a:r>
                      <a:endParaRPr sz="1800">
                        <a:latin typeface="Calibri"/>
                        <a:cs typeface="Calibri"/>
                      </a:endParaRPr>
                    </a:p>
                  </a:txBody>
                  <a:tcPr marL="0" marR="0" marT="1905" marB="0">
                    <a:lnL w="19050">
                      <a:solidFill>
                        <a:srgbClr val="FFFFFF"/>
                      </a:solidFill>
                      <a:prstDash val="solid"/>
                    </a:lnL>
                    <a:lnR w="19050">
                      <a:solidFill>
                        <a:srgbClr val="FFFFFF"/>
                      </a:solidFill>
                      <a:prstDash val="solid"/>
                    </a:lnR>
                    <a:lnT w="19050">
                      <a:solidFill>
                        <a:srgbClr val="FFFFFF"/>
                      </a:solidFill>
                      <a:prstDash val="solid"/>
                    </a:lnT>
                    <a:lnB w="53975">
                      <a:solidFill>
                        <a:srgbClr val="FFFFFF"/>
                      </a:solidFill>
                      <a:prstDash val="solid"/>
                    </a:lnB>
                    <a:solidFill>
                      <a:srgbClr val="D9D9D9"/>
                    </a:solidFill>
                  </a:tcPr>
                </a:tc>
                <a:tc>
                  <a:txBody>
                    <a:bodyPr/>
                    <a:lstStyle/>
                    <a:p>
                      <a:pPr marL="239395" marR="106045" indent="-113030">
                        <a:lnSpc>
                          <a:spcPts val="2130"/>
                        </a:lnSpc>
                        <a:spcBef>
                          <a:spcPts val="710"/>
                        </a:spcBef>
                      </a:pPr>
                      <a:r>
                        <a:rPr sz="1800" b="1" dirty="0">
                          <a:solidFill>
                            <a:srgbClr val="FFFFFF"/>
                          </a:solidFill>
                          <a:latin typeface="Calibri"/>
                          <a:cs typeface="Calibri"/>
                        </a:rPr>
                        <a:t>D</a:t>
                      </a:r>
                      <a:r>
                        <a:rPr sz="1800" b="1" spc="-10" dirty="0">
                          <a:solidFill>
                            <a:srgbClr val="FFFFFF"/>
                          </a:solidFill>
                          <a:latin typeface="Calibri"/>
                          <a:cs typeface="Calibri"/>
                        </a:rPr>
                        <a:t>i</a:t>
                      </a:r>
                      <a:r>
                        <a:rPr sz="1800" b="1" spc="0" dirty="0">
                          <a:solidFill>
                            <a:srgbClr val="FFFFFF"/>
                          </a:solidFill>
                          <a:latin typeface="Calibri"/>
                          <a:cs typeface="Calibri"/>
                        </a:rPr>
                        <a:t>ff</a:t>
                      </a:r>
                      <a:r>
                        <a:rPr sz="1800" b="1" spc="-5" dirty="0">
                          <a:solidFill>
                            <a:srgbClr val="FFFFFF"/>
                          </a:solidFill>
                          <a:latin typeface="Calibri"/>
                          <a:cs typeface="Calibri"/>
                        </a:rPr>
                        <a:t>u</a:t>
                      </a:r>
                      <a:r>
                        <a:rPr sz="1800" b="1" spc="-10" dirty="0">
                          <a:solidFill>
                            <a:srgbClr val="FFFFFF"/>
                          </a:solidFill>
                          <a:latin typeface="Calibri"/>
                          <a:cs typeface="Calibri"/>
                        </a:rPr>
                        <a:t>s</a:t>
                      </a:r>
                      <a:r>
                        <a:rPr sz="1800" b="1" spc="-5" dirty="0">
                          <a:solidFill>
                            <a:srgbClr val="FFFFFF"/>
                          </a:solidFill>
                          <a:latin typeface="Calibri"/>
                          <a:cs typeface="Calibri"/>
                        </a:rPr>
                        <a:t>io</a:t>
                      </a:r>
                      <a:r>
                        <a:rPr sz="1800" b="1" dirty="0">
                          <a:solidFill>
                            <a:srgbClr val="FFFFFF"/>
                          </a:solidFill>
                          <a:latin typeface="Calibri"/>
                          <a:cs typeface="Calibri"/>
                        </a:rPr>
                        <a:t>n  </a:t>
                      </a:r>
                      <a:r>
                        <a:rPr sz="1800" b="1" spc="-15" dirty="0">
                          <a:solidFill>
                            <a:srgbClr val="FFFFFF"/>
                          </a:solidFill>
                          <a:latin typeface="Calibri"/>
                          <a:cs typeface="Calibri"/>
                        </a:rPr>
                        <a:t>(nm/s)</a:t>
                      </a:r>
                      <a:endParaRPr sz="1800">
                        <a:latin typeface="Calibri"/>
                        <a:cs typeface="Calibri"/>
                      </a:endParaRPr>
                    </a:p>
                  </a:txBody>
                  <a:tcPr marL="0" marR="0" marT="90170" marB="0">
                    <a:lnL w="19050">
                      <a:solidFill>
                        <a:srgbClr val="FFFFFF"/>
                      </a:solidFill>
                      <a:prstDash val="solid"/>
                    </a:lnL>
                    <a:lnR w="19050">
                      <a:solidFill>
                        <a:srgbClr val="FFFFFF"/>
                      </a:solidFill>
                      <a:prstDash val="solid"/>
                    </a:lnR>
                    <a:lnT w="19050">
                      <a:solidFill>
                        <a:srgbClr val="FFFFFF"/>
                      </a:solidFill>
                      <a:prstDash val="solid"/>
                    </a:lnT>
                    <a:lnB w="53975">
                      <a:solidFill>
                        <a:srgbClr val="FFFFFF"/>
                      </a:solidFill>
                      <a:prstDash val="solid"/>
                    </a:lnB>
                    <a:solidFill>
                      <a:srgbClr val="F79646"/>
                    </a:solidFill>
                  </a:tcPr>
                </a:tc>
                <a:tc>
                  <a:txBody>
                    <a:bodyPr/>
                    <a:lstStyle/>
                    <a:p>
                      <a:pPr marL="217804" marR="55880" indent="-140970">
                        <a:lnSpc>
                          <a:spcPts val="2130"/>
                        </a:lnSpc>
                        <a:spcBef>
                          <a:spcPts val="710"/>
                        </a:spcBef>
                      </a:pPr>
                      <a:r>
                        <a:rPr sz="1800" b="1" dirty="0">
                          <a:solidFill>
                            <a:srgbClr val="FFFFFF"/>
                          </a:solidFill>
                          <a:latin typeface="Calibri"/>
                          <a:cs typeface="Calibri"/>
                        </a:rPr>
                        <a:t>M</a:t>
                      </a:r>
                      <a:r>
                        <a:rPr sz="1800" b="1" spc="-10" dirty="0">
                          <a:solidFill>
                            <a:srgbClr val="FFFFFF"/>
                          </a:solidFill>
                          <a:latin typeface="Calibri"/>
                          <a:cs typeface="Calibri"/>
                        </a:rPr>
                        <a:t>o</a:t>
                      </a:r>
                      <a:r>
                        <a:rPr sz="1800" b="1" spc="-5" dirty="0">
                          <a:solidFill>
                            <a:srgbClr val="FFFFFF"/>
                          </a:solidFill>
                          <a:latin typeface="Calibri"/>
                          <a:cs typeface="Calibri"/>
                        </a:rPr>
                        <a:t>l</a:t>
                      </a:r>
                      <a:r>
                        <a:rPr sz="1800" b="1" spc="-10" dirty="0">
                          <a:solidFill>
                            <a:srgbClr val="FFFFFF"/>
                          </a:solidFill>
                          <a:latin typeface="Calibri"/>
                          <a:cs typeface="Calibri"/>
                        </a:rPr>
                        <a:t>e</a:t>
                      </a:r>
                      <a:r>
                        <a:rPr sz="1800" b="1" spc="-5" dirty="0">
                          <a:solidFill>
                            <a:srgbClr val="FFFFFF"/>
                          </a:solidFill>
                          <a:latin typeface="Calibri"/>
                          <a:cs typeface="Calibri"/>
                        </a:rPr>
                        <a:t>cula</a:t>
                      </a:r>
                      <a:r>
                        <a:rPr sz="1800" b="1" dirty="0">
                          <a:solidFill>
                            <a:srgbClr val="FFFFFF"/>
                          </a:solidFill>
                          <a:latin typeface="Calibri"/>
                          <a:cs typeface="Calibri"/>
                        </a:rPr>
                        <a:t>r  </a:t>
                      </a:r>
                      <a:r>
                        <a:rPr sz="1800" b="1" spc="-20" dirty="0">
                          <a:solidFill>
                            <a:srgbClr val="FFFFFF"/>
                          </a:solidFill>
                          <a:latin typeface="Calibri"/>
                          <a:cs typeface="Calibri"/>
                        </a:rPr>
                        <a:t>Weight</a:t>
                      </a:r>
                      <a:endParaRPr sz="1800">
                        <a:latin typeface="Calibri"/>
                        <a:cs typeface="Calibri"/>
                      </a:endParaRPr>
                    </a:p>
                  </a:txBody>
                  <a:tcPr marL="0" marR="0" marT="90170" marB="0">
                    <a:lnL w="19050">
                      <a:solidFill>
                        <a:srgbClr val="FFFFFF"/>
                      </a:solidFill>
                      <a:prstDash val="solid"/>
                    </a:lnL>
                    <a:lnR w="19050">
                      <a:solidFill>
                        <a:srgbClr val="FFFFFF"/>
                      </a:solidFill>
                      <a:prstDash val="solid"/>
                    </a:lnR>
                    <a:lnT w="19050">
                      <a:solidFill>
                        <a:srgbClr val="FFFFFF"/>
                      </a:solidFill>
                      <a:prstDash val="solid"/>
                    </a:lnT>
                    <a:lnB w="53975">
                      <a:solidFill>
                        <a:srgbClr val="FFFFFF"/>
                      </a:solidFill>
                      <a:prstDash val="solid"/>
                    </a:lnB>
                    <a:solidFill>
                      <a:srgbClr val="F79646"/>
                    </a:solidFill>
                  </a:tcPr>
                </a:tc>
                <a:tc>
                  <a:txBody>
                    <a:bodyPr/>
                    <a:lstStyle/>
                    <a:p>
                      <a:pPr>
                        <a:lnSpc>
                          <a:spcPct val="100000"/>
                        </a:lnSpc>
                        <a:spcBef>
                          <a:spcPts val="15"/>
                        </a:spcBef>
                      </a:pPr>
                      <a:endParaRPr sz="2400">
                        <a:latin typeface="Times New Roman"/>
                        <a:cs typeface="Times New Roman"/>
                      </a:endParaRPr>
                    </a:p>
                    <a:p>
                      <a:pPr marL="62865">
                        <a:lnSpc>
                          <a:spcPct val="100000"/>
                        </a:lnSpc>
                      </a:pPr>
                      <a:r>
                        <a:rPr sz="1800" b="1" spc="-5" dirty="0">
                          <a:solidFill>
                            <a:srgbClr val="FFFFFF"/>
                          </a:solidFill>
                          <a:latin typeface="Calibri"/>
                          <a:cs typeface="Calibri"/>
                        </a:rPr>
                        <a:t>C=C</a:t>
                      </a:r>
                      <a:r>
                        <a:rPr sz="1800" b="1" spc="-45" dirty="0">
                          <a:solidFill>
                            <a:srgbClr val="FFFFFF"/>
                          </a:solidFill>
                          <a:latin typeface="Calibri"/>
                          <a:cs typeface="Calibri"/>
                        </a:rPr>
                        <a:t> </a:t>
                      </a:r>
                      <a:r>
                        <a:rPr sz="1800" b="1" spc="-5" dirty="0">
                          <a:solidFill>
                            <a:srgbClr val="FFFFFF"/>
                          </a:solidFill>
                          <a:latin typeface="Calibri"/>
                          <a:cs typeface="Calibri"/>
                        </a:rPr>
                        <a:t>bonds</a:t>
                      </a:r>
                      <a:endParaRPr sz="1800">
                        <a:latin typeface="Calibri"/>
                        <a:cs typeface="Calibri"/>
                      </a:endParaRPr>
                    </a:p>
                  </a:txBody>
                  <a:tcPr marL="0" marR="0" marT="1905" marB="0">
                    <a:lnL w="19050">
                      <a:solidFill>
                        <a:srgbClr val="FFFFFF"/>
                      </a:solidFill>
                      <a:prstDash val="solid"/>
                    </a:lnL>
                    <a:lnR w="19050">
                      <a:solidFill>
                        <a:srgbClr val="FFFFFF"/>
                      </a:solidFill>
                      <a:prstDash val="solid"/>
                    </a:lnR>
                    <a:lnT w="19050">
                      <a:solidFill>
                        <a:srgbClr val="FFFFFF"/>
                      </a:solidFill>
                      <a:prstDash val="solid"/>
                    </a:lnT>
                    <a:lnB w="53975">
                      <a:solidFill>
                        <a:srgbClr val="FFFFFF"/>
                      </a:solidFill>
                      <a:prstDash val="solid"/>
                    </a:lnB>
                    <a:solidFill>
                      <a:srgbClr val="F79646"/>
                    </a:solidFill>
                  </a:tcPr>
                </a:tc>
                <a:tc>
                  <a:txBody>
                    <a:bodyPr/>
                    <a:lstStyle/>
                    <a:p>
                      <a:pPr marL="227965" marR="183515" indent="-22860">
                        <a:lnSpc>
                          <a:spcPts val="2130"/>
                        </a:lnSpc>
                        <a:spcBef>
                          <a:spcPts val="710"/>
                        </a:spcBef>
                      </a:pPr>
                      <a:r>
                        <a:rPr sz="1800" b="1" dirty="0">
                          <a:solidFill>
                            <a:srgbClr val="FFFFFF"/>
                          </a:solidFill>
                          <a:latin typeface="Calibri"/>
                          <a:cs typeface="Calibri"/>
                        </a:rPr>
                        <a:t>H</a:t>
                      </a:r>
                      <a:r>
                        <a:rPr sz="1800" b="1" spc="-5" dirty="0">
                          <a:solidFill>
                            <a:srgbClr val="FFFFFF"/>
                          </a:solidFill>
                          <a:latin typeface="Calibri"/>
                          <a:cs typeface="Calibri"/>
                        </a:rPr>
                        <a:t>-b</a:t>
                      </a:r>
                      <a:r>
                        <a:rPr sz="1800" b="1" spc="-10" dirty="0">
                          <a:solidFill>
                            <a:srgbClr val="FFFFFF"/>
                          </a:solidFill>
                          <a:latin typeface="Calibri"/>
                          <a:cs typeface="Calibri"/>
                        </a:rPr>
                        <a:t>o</a:t>
                      </a:r>
                      <a:r>
                        <a:rPr sz="1800" b="1" spc="-5" dirty="0">
                          <a:solidFill>
                            <a:srgbClr val="FFFFFF"/>
                          </a:solidFill>
                          <a:latin typeface="Calibri"/>
                          <a:cs typeface="Calibri"/>
                        </a:rPr>
                        <a:t>nd  </a:t>
                      </a:r>
                      <a:r>
                        <a:rPr sz="1800" b="1" spc="-10" dirty="0">
                          <a:solidFill>
                            <a:srgbClr val="FFFFFF"/>
                          </a:solidFill>
                          <a:latin typeface="Calibri"/>
                          <a:cs typeface="Calibri"/>
                        </a:rPr>
                        <a:t>donors</a:t>
                      </a:r>
                      <a:endParaRPr sz="1800">
                        <a:latin typeface="Calibri"/>
                        <a:cs typeface="Calibri"/>
                      </a:endParaRPr>
                    </a:p>
                  </a:txBody>
                  <a:tcPr marL="0" marR="0" marT="90170" marB="0">
                    <a:lnL w="19050">
                      <a:solidFill>
                        <a:srgbClr val="FFFFFF"/>
                      </a:solidFill>
                      <a:prstDash val="solid"/>
                    </a:lnL>
                    <a:lnR w="19050">
                      <a:solidFill>
                        <a:srgbClr val="FFFFFF"/>
                      </a:solidFill>
                      <a:prstDash val="solid"/>
                    </a:lnR>
                    <a:lnT w="19050">
                      <a:solidFill>
                        <a:srgbClr val="FFFFFF"/>
                      </a:solidFill>
                      <a:prstDash val="solid"/>
                    </a:lnT>
                    <a:lnB w="53975">
                      <a:solidFill>
                        <a:srgbClr val="FFFFFF"/>
                      </a:solidFill>
                      <a:prstDash val="solid"/>
                    </a:lnB>
                    <a:solidFill>
                      <a:srgbClr val="F79646"/>
                    </a:solidFill>
                  </a:tcPr>
                </a:tc>
                <a:tc>
                  <a:txBody>
                    <a:bodyPr/>
                    <a:lstStyle/>
                    <a:p>
                      <a:pPr marL="103505" marR="80010" indent="101600">
                        <a:lnSpc>
                          <a:spcPts val="2130"/>
                        </a:lnSpc>
                        <a:spcBef>
                          <a:spcPts val="710"/>
                        </a:spcBef>
                      </a:pPr>
                      <a:r>
                        <a:rPr sz="1800" b="1" spc="-5" dirty="0">
                          <a:solidFill>
                            <a:srgbClr val="FFFFFF"/>
                          </a:solidFill>
                          <a:latin typeface="Calibri"/>
                          <a:cs typeface="Calibri"/>
                        </a:rPr>
                        <a:t>H-bond  acce</a:t>
                      </a:r>
                      <a:r>
                        <a:rPr sz="1800" b="1" spc="-10" dirty="0">
                          <a:solidFill>
                            <a:srgbClr val="FFFFFF"/>
                          </a:solidFill>
                          <a:latin typeface="Calibri"/>
                          <a:cs typeface="Calibri"/>
                        </a:rPr>
                        <a:t>p</a:t>
                      </a:r>
                      <a:r>
                        <a:rPr sz="1800" b="1" spc="-20" dirty="0">
                          <a:solidFill>
                            <a:srgbClr val="FFFFFF"/>
                          </a:solidFill>
                          <a:latin typeface="Calibri"/>
                          <a:cs typeface="Calibri"/>
                        </a:rPr>
                        <a:t>t</a:t>
                      </a:r>
                      <a:r>
                        <a:rPr sz="1800" b="1" spc="-5" dirty="0">
                          <a:solidFill>
                            <a:srgbClr val="FFFFFF"/>
                          </a:solidFill>
                          <a:latin typeface="Calibri"/>
                          <a:cs typeface="Calibri"/>
                        </a:rPr>
                        <a:t>o</a:t>
                      </a:r>
                      <a:r>
                        <a:rPr sz="1800" b="1" spc="-25" dirty="0">
                          <a:solidFill>
                            <a:srgbClr val="FFFFFF"/>
                          </a:solidFill>
                          <a:latin typeface="Calibri"/>
                          <a:cs typeface="Calibri"/>
                        </a:rPr>
                        <a:t>r</a:t>
                      </a:r>
                      <a:r>
                        <a:rPr sz="1800" b="1" dirty="0">
                          <a:solidFill>
                            <a:srgbClr val="FFFFFF"/>
                          </a:solidFill>
                          <a:latin typeface="Calibri"/>
                          <a:cs typeface="Calibri"/>
                        </a:rPr>
                        <a:t>s</a:t>
                      </a:r>
                      <a:endParaRPr sz="1800">
                        <a:latin typeface="Calibri"/>
                        <a:cs typeface="Calibri"/>
                      </a:endParaRPr>
                    </a:p>
                  </a:txBody>
                  <a:tcPr marL="0" marR="0" marT="90170" marB="0">
                    <a:lnL w="19050">
                      <a:solidFill>
                        <a:srgbClr val="FFFFFF"/>
                      </a:solidFill>
                      <a:prstDash val="solid"/>
                    </a:lnL>
                    <a:lnR w="19050">
                      <a:solidFill>
                        <a:srgbClr val="FFFFFF"/>
                      </a:solidFill>
                      <a:prstDash val="solid"/>
                    </a:lnR>
                    <a:lnT w="19050">
                      <a:solidFill>
                        <a:srgbClr val="FFFFFF"/>
                      </a:solidFill>
                      <a:prstDash val="solid"/>
                    </a:lnT>
                    <a:lnB w="53975">
                      <a:solidFill>
                        <a:srgbClr val="FFFFFF"/>
                      </a:solidFill>
                      <a:prstDash val="solid"/>
                    </a:lnB>
                    <a:solidFill>
                      <a:srgbClr val="F79646"/>
                    </a:solidFill>
                  </a:tcPr>
                </a:tc>
                <a:tc>
                  <a:txBody>
                    <a:bodyPr/>
                    <a:lstStyle/>
                    <a:p>
                      <a:pPr>
                        <a:lnSpc>
                          <a:spcPct val="100000"/>
                        </a:lnSpc>
                        <a:spcBef>
                          <a:spcPts val="5"/>
                        </a:spcBef>
                      </a:pPr>
                      <a:endParaRPr sz="2350">
                        <a:latin typeface="Times New Roman"/>
                        <a:cs typeface="Times New Roman"/>
                      </a:endParaRPr>
                    </a:p>
                    <a:p>
                      <a:pPr marL="201295">
                        <a:lnSpc>
                          <a:spcPct val="100000"/>
                        </a:lnSpc>
                      </a:pPr>
                      <a:r>
                        <a:rPr sz="1800" b="1" spc="-15" dirty="0">
                          <a:solidFill>
                            <a:srgbClr val="FFFFFF"/>
                          </a:solidFill>
                          <a:latin typeface="Calibri"/>
                          <a:cs typeface="Calibri"/>
                        </a:rPr>
                        <a:t>Kd</a:t>
                      </a:r>
                      <a:r>
                        <a:rPr sz="1800" b="1" spc="-25" dirty="0">
                          <a:solidFill>
                            <a:srgbClr val="FFFFFF"/>
                          </a:solidFill>
                          <a:latin typeface="Calibri"/>
                          <a:cs typeface="Calibri"/>
                        </a:rPr>
                        <a:t> </a:t>
                      </a:r>
                      <a:r>
                        <a:rPr sz="1800" b="1" dirty="0">
                          <a:solidFill>
                            <a:srgbClr val="FFFFFF"/>
                          </a:solidFill>
                          <a:latin typeface="Calibri"/>
                          <a:cs typeface="Calibri"/>
                        </a:rPr>
                        <a:t>(fM)</a:t>
                      </a:r>
                      <a:endParaRPr sz="1800">
                        <a:latin typeface="Calibri"/>
                        <a:cs typeface="Calibri"/>
                      </a:endParaRPr>
                    </a:p>
                  </a:txBody>
                  <a:tcPr marL="0" marR="0" marT="635" marB="0">
                    <a:lnL w="19050">
                      <a:solidFill>
                        <a:srgbClr val="FFFFFF"/>
                      </a:solidFill>
                      <a:prstDash val="solid"/>
                    </a:lnL>
                    <a:lnR w="19050">
                      <a:solidFill>
                        <a:srgbClr val="FFFFFF"/>
                      </a:solidFill>
                      <a:prstDash val="solid"/>
                    </a:lnR>
                    <a:lnT w="19050">
                      <a:solidFill>
                        <a:srgbClr val="FFFFFF"/>
                      </a:solidFill>
                      <a:prstDash val="solid"/>
                    </a:lnT>
                    <a:lnB w="53975">
                      <a:solidFill>
                        <a:srgbClr val="FFFFFF"/>
                      </a:solidFill>
                      <a:prstDash val="solid"/>
                    </a:lnB>
                    <a:solidFill>
                      <a:srgbClr val="F79646"/>
                    </a:solidFill>
                  </a:tcPr>
                </a:tc>
                <a:extLst>
                  <a:ext uri="{0D108BD9-81ED-4DB2-BD59-A6C34878D82A}">
                    <a16:rowId xmlns:a16="http://schemas.microsoft.com/office/drawing/2014/main" val="10000"/>
                  </a:ext>
                </a:extLst>
              </a:tr>
              <a:tr h="321945">
                <a:tc>
                  <a:txBody>
                    <a:bodyPr/>
                    <a:lstStyle/>
                    <a:p>
                      <a:pPr algn="r">
                        <a:lnSpc>
                          <a:spcPts val="2145"/>
                        </a:lnSpc>
                        <a:spcBef>
                          <a:spcPts val="290"/>
                        </a:spcBef>
                      </a:pPr>
                      <a:r>
                        <a:rPr sz="1800" dirty="0">
                          <a:latin typeface="Calibri"/>
                          <a:cs typeface="Calibri"/>
                        </a:rPr>
                        <a:t>1</a:t>
                      </a:r>
                      <a:endParaRPr sz="1800">
                        <a:latin typeface="Calibri"/>
                        <a:cs typeface="Calibri"/>
                      </a:endParaRPr>
                    </a:p>
                  </a:txBody>
                  <a:tcPr marL="0" marR="0" marT="36830" marB="0">
                    <a:lnL w="19050">
                      <a:solidFill>
                        <a:srgbClr val="FFFFFF"/>
                      </a:solidFill>
                      <a:prstDash val="solid"/>
                    </a:lnL>
                    <a:lnR w="19050">
                      <a:solidFill>
                        <a:srgbClr val="000000"/>
                      </a:solidFill>
                      <a:prstDash val="solid"/>
                    </a:lnR>
                    <a:lnT w="53975">
                      <a:solidFill>
                        <a:srgbClr val="FFFFFF"/>
                      </a:solidFill>
                      <a:prstDash val="solid"/>
                    </a:lnT>
                    <a:lnB w="19050">
                      <a:solidFill>
                        <a:srgbClr val="FFFFFF"/>
                      </a:solidFill>
                      <a:prstDash val="solid"/>
                    </a:lnB>
                    <a:solidFill>
                      <a:srgbClr val="D9D9D9"/>
                    </a:solidFill>
                  </a:tcPr>
                </a:tc>
                <a:tc>
                  <a:txBody>
                    <a:bodyPr/>
                    <a:lstStyle/>
                    <a:p>
                      <a:pPr algn="r">
                        <a:lnSpc>
                          <a:spcPts val="2145"/>
                        </a:lnSpc>
                        <a:spcBef>
                          <a:spcPts val="290"/>
                        </a:spcBef>
                      </a:pPr>
                      <a:r>
                        <a:rPr sz="1800" dirty="0">
                          <a:latin typeface="Calibri"/>
                          <a:cs typeface="Calibri"/>
                        </a:rPr>
                        <a:t>8</a:t>
                      </a:r>
                      <a:endParaRPr sz="1800">
                        <a:latin typeface="Calibri"/>
                        <a:cs typeface="Calibri"/>
                      </a:endParaRPr>
                    </a:p>
                  </a:txBody>
                  <a:tcPr marL="0" marR="0" marT="36830" marB="0">
                    <a:lnL w="19050">
                      <a:solidFill>
                        <a:srgbClr val="000000"/>
                      </a:solidFill>
                      <a:prstDash val="solid"/>
                    </a:lnL>
                    <a:lnR w="19050">
                      <a:solidFill>
                        <a:srgbClr val="FFFFFF"/>
                      </a:solidFill>
                      <a:prstDash val="solid"/>
                    </a:lnR>
                    <a:lnT w="53975">
                      <a:solidFill>
                        <a:srgbClr val="FFFFFF"/>
                      </a:solidFill>
                      <a:prstDash val="solid"/>
                    </a:lnT>
                    <a:lnB w="76200">
                      <a:solidFill>
                        <a:srgbClr val="000000"/>
                      </a:solidFill>
                      <a:prstDash val="solid"/>
                    </a:lnB>
                    <a:solidFill>
                      <a:srgbClr val="FDEFE9"/>
                    </a:solidFill>
                  </a:tcPr>
                </a:tc>
                <a:tc>
                  <a:txBody>
                    <a:bodyPr/>
                    <a:lstStyle/>
                    <a:p>
                      <a:pPr algn="r">
                        <a:lnSpc>
                          <a:spcPts val="2145"/>
                        </a:lnSpc>
                        <a:spcBef>
                          <a:spcPts val="290"/>
                        </a:spcBef>
                      </a:pPr>
                      <a:r>
                        <a:rPr sz="1800" dirty="0">
                          <a:latin typeface="Calibri"/>
                          <a:cs typeface="Calibri"/>
                        </a:rPr>
                        <a:t>66</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53975">
                      <a:solidFill>
                        <a:srgbClr val="FFFFFF"/>
                      </a:solidFill>
                      <a:prstDash val="solid"/>
                    </a:lnT>
                    <a:lnB w="76200">
                      <a:solidFill>
                        <a:srgbClr val="000000"/>
                      </a:solidFill>
                      <a:prstDash val="solid"/>
                    </a:lnB>
                    <a:solidFill>
                      <a:srgbClr val="FDEFE9"/>
                    </a:solidFill>
                  </a:tcPr>
                </a:tc>
                <a:tc>
                  <a:txBody>
                    <a:bodyPr/>
                    <a:lstStyle/>
                    <a:p>
                      <a:pPr algn="r">
                        <a:lnSpc>
                          <a:spcPts val="2145"/>
                        </a:lnSpc>
                        <a:spcBef>
                          <a:spcPts val="290"/>
                        </a:spcBef>
                      </a:pPr>
                      <a:r>
                        <a:rPr sz="1800" dirty="0">
                          <a:latin typeface="Calibri"/>
                          <a:cs typeface="Calibri"/>
                        </a:rPr>
                        <a:t>1</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53975">
                      <a:solidFill>
                        <a:srgbClr val="FFFFFF"/>
                      </a:solidFill>
                      <a:prstDash val="solid"/>
                    </a:lnT>
                    <a:lnB w="76200">
                      <a:solidFill>
                        <a:srgbClr val="000000"/>
                      </a:solidFill>
                      <a:prstDash val="solid"/>
                    </a:lnB>
                    <a:solidFill>
                      <a:srgbClr val="FDEFE9"/>
                    </a:solidFill>
                  </a:tcPr>
                </a:tc>
                <a:tc>
                  <a:txBody>
                    <a:bodyPr/>
                    <a:lstStyle/>
                    <a:p>
                      <a:pPr algn="r">
                        <a:lnSpc>
                          <a:spcPts val="2145"/>
                        </a:lnSpc>
                        <a:spcBef>
                          <a:spcPts val="290"/>
                        </a:spcBef>
                      </a:pPr>
                      <a:r>
                        <a:rPr sz="1800" dirty="0">
                          <a:latin typeface="Calibri"/>
                          <a:cs typeface="Calibri"/>
                        </a:rPr>
                        <a:t>0</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53975">
                      <a:solidFill>
                        <a:srgbClr val="FFFFFF"/>
                      </a:solidFill>
                      <a:prstDash val="solid"/>
                    </a:lnT>
                    <a:lnB w="76200">
                      <a:solidFill>
                        <a:srgbClr val="000000"/>
                      </a:solidFill>
                      <a:prstDash val="solid"/>
                    </a:lnB>
                    <a:solidFill>
                      <a:srgbClr val="FDEFE9"/>
                    </a:solidFill>
                  </a:tcPr>
                </a:tc>
                <a:tc>
                  <a:txBody>
                    <a:bodyPr/>
                    <a:lstStyle/>
                    <a:p>
                      <a:pPr algn="r">
                        <a:lnSpc>
                          <a:spcPts val="2145"/>
                        </a:lnSpc>
                        <a:spcBef>
                          <a:spcPts val="290"/>
                        </a:spcBef>
                      </a:pPr>
                      <a:r>
                        <a:rPr sz="1800" dirty="0">
                          <a:latin typeface="Calibri"/>
                          <a:cs typeface="Calibri"/>
                        </a:rPr>
                        <a:t>0</a:t>
                      </a:r>
                      <a:endParaRPr sz="1800">
                        <a:latin typeface="Calibri"/>
                        <a:cs typeface="Calibri"/>
                      </a:endParaRPr>
                    </a:p>
                  </a:txBody>
                  <a:tcPr marL="0" marR="0" marT="36830" marB="0">
                    <a:lnL w="19050">
                      <a:solidFill>
                        <a:srgbClr val="FFFFFF"/>
                      </a:solidFill>
                      <a:prstDash val="solid"/>
                    </a:lnL>
                    <a:lnR w="19050">
                      <a:solidFill>
                        <a:srgbClr val="000000"/>
                      </a:solidFill>
                      <a:prstDash val="solid"/>
                    </a:lnR>
                    <a:lnT w="53975">
                      <a:solidFill>
                        <a:srgbClr val="FFFFFF"/>
                      </a:solidFill>
                      <a:prstDash val="solid"/>
                    </a:lnT>
                    <a:lnB w="76200">
                      <a:solidFill>
                        <a:srgbClr val="000000"/>
                      </a:solidFill>
                      <a:prstDash val="solid"/>
                    </a:lnB>
                    <a:solidFill>
                      <a:srgbClr val="FDEFE9"/>
                    </a:solidFill>
                  </a:tcPr>
                </a:tc>
                <a:tc>
                  <a:txBody>
                    <a:bodyPr/>
                    <a:lstStyle/>
                    <a:p>
                      <a:pPr algn="r">
                        <a:lnSpc>
                          <a:spcPts val="2145"/>
                        </a:lnSpc>
                        <a:spcBef>
                          <a:spcPts val="290"/>
                        </a:spcBef>
                      </a:pPr>
                      <a:r>
                        <a:rPr sz="1800" b="1" dirty="0">
                          <a:solidFill>
                            <a:srgbClr val="FFFFFF"/>
                          </a:solidFill>
                          <a:latin typeface="Calibri"/>
                          <a:cs typeface="Calibri"/>
                        </a:rPr>
                        <a:t>1</a:t>
                      </a:r>
                      <a:endParaRPr sz="1800">
                        <a:latin typeface="Calibri"/>
                        <a:cs typeface="Calibri"/>
                      </a:endParaRPr>
                    </a:p>
                  </a:txBody>
                  <a:tcPr marL="0" marR="0" marT="36830" marB="0">
                    <a:lnL w="19050">
                      <a:solidFill>
                        <a:srgbClr val="000000"/>
                      </a:solidFill>
                      <a:prstDash val="solid"/>
                    </a:lnL>
                    <a:lnR w="19050">
                      <a:solidFill>
                        <a:srgbClr val="FFFFFF"/>
                      </a:solidFill>
                      <a:prstDash val="solid"/>
                    </a:lnR>
                    <a:lnT w="53975">
                      <a:solidFill>
                        <a:srgbClr val="FFFFFF"/>
                      </a:solidFill>
                      <a:prstDash val="solid"/>
                    </a:lnT>
                    <a:lnB w="76200">
                      <a:solidFill>
                        <a:srgbClr val="000000"/>
                      </a:solidFill>
                      <a:prstDash val="solid"/>
                    </a:lnB>
                    <a:solidFill>
                      <a:srgbClr val="F79646"/>
                    </a:solidFill>
                  </a:tcPr>
                </a:tc>
                <a:extLst>
                  <a:ext uri="{0D108BD9-81ED-4DB2-BD59-A6C34878D82A}">
                    <a16:rowId xmlns:a16="http://schemas.microsoft.com/office/drawing/2014/main" val="10001"/>
                  </a:ext>
                </a:extLst>
              </a:tr>
              <a:tr h="335280">
                <a:tc>
                  <a:txBody>
                    <a:bodyPr/>
                    <a:lstStyle/>
                    <a:p>
                      <a:pPr algn="r">
                        <a:lnSpc>
                          <a:spcPct val="100000"/>
                        </a:lnSpc>
                        <a:spcBef>
                          <a:spcPts val="305"/>
                        </a:spcBef>
                      </a:pPr>
                      <a:r>
                        <a:rPr sz="1800" dirty="0">
                          <a:latin typeface="Calibri"/>
                          <a:cs typeface="Calibri"/>
                        </a:rPr>
                        <a:t>2</a:t>
                      </a:r>
                      <a:endParaRPr sz="1800">
                        <a:latin typeface="Calibri"/>
                        <a:cs typeface="Calibri"/>
                      </a:endParaRPr>
                    </a:p>
                  </a:txBody>
                  <a:tcPr marL="0" marR="0" marT="38735" marB="0">
                    <a:lnL w="19050">
                      <a:solidFill>
                        <a:srgbClr val="FFFFFF"/>
                      </a:solidFill>
                      <a:prstDash val="solid"/>
                    </a:lnL>
                    <a:lnR w="19050">
                      <a:solidFill>
                        <a:srgbClr val="000000"/>
                      </a:solidFill>
                      <a:prstDash val="solid"/>
                    </a:lnR>
                    <a:lnT w="19050">
                      <a:solidFill>
                        <a:srgbClr val="FFFFFF"/>
                      </a:solidFill>
                      <a:prstDash val="solid"/>
                    </a:lnT>
                    <a:lnB w="19050">
                      <a:solidFill>
                        <a:srgbClr val="FFFFFF"/>
                      </a:solidFill>
                      <a:prstDash val="solid"/>
                    </a:lnB>
                    <a:solidFill>
                      <a:srgbClr val="D9D9D9"/>
                    </a:solidFill>
                  </a:tcPr>
                </a:tc>
                <a:tc>
                  <a:txBody>
                    <a:bodyPr/>
                    <a:lstStyle/>
                    <a:p>
                      <a:pPr algn="r">
                        <a:lnSpc>
                          <a:spcPct val="100000"/>
                        </a:lnSpc>
                        <a:spcBef>
                          <a:spcPts val="305"/>
                        </a:spcBef>
                      </a:pPr>
                      <a:r>
                        <a:rPr sz="1800" dirty="0">
                          <a:latin typeface="Calibri"/>
                          <a:cs typeface="Calibri"/>
                        </a:rPr>
                        <a:t>5</a:t>
                      </a:r>
                      <a:endParaRPr sz="1800">
                        <a:latin typeface="Calibri"/>
                        <a:cs typeface="Calibri"/>
                      </a:endParaRPr>
                    </a:p>
                  </a:txBody>
                  <a:tcPr marL="0" marR="0" marT="38735" marB="0">
                    <a:lnL w="19050">
                      <a:solidFill>
                        <a:srgbClr val="000000"/>
                      </a:solidFill>
                      <a:prstDash val="solid"/>
                    </a:lnL>
                    <a:lnR w="19050">
                      <a:solidFill>
                        <a:srgbClr val="FFFFFF"/>
                      </a:solidFill>
                      <a:prstDash val="solid"/>
                    </a:lnR>
                    <a:lnT w="76200">
                      <a:solidFill>
                        <a:srgbClr val="000000"/>
                      </a:solidFill>
                      <a:prstDash val="solid"/>
                    </a:lnT>
                    <a:lnB w="76200">
                      <a:solidFill>
                        <a:srgbClr val="000000"/>
                      </a:solidFill>
                      <a:prstDash val="solid"/>
                    </a:lnB>
                  </a:tcPr>
                </a:tc>
                <a:tc>
                  <a:txBody>
                    <a:bodyPr/>
                    <a:lstStyle/>
                    <a:p>
                      <a:pPr algn="r">
                        <a:lnSpc>
                          <a:spcPct val="100000"/>
                        </a:lnSpc>
                        <a:spcBef>
                          <a:spcPts val="305"/>
                        </a:spcBef>
                      </a:pPr>
                      <a:r>
                        <a:rPr sz="1800" dirty="0">
                          <a:latin typeface="Calibri"/>
                          <a:cs typeface="Calibri"/>
                        </a:rPr>
                        <a:t>44</a:t>
                      </a:r>
                      <a:endParaRPr sz="1800">
                        <a:latin typeface="Calibri"/>
                        <a:cs typeface="Calibri"/>
                      </a:endParaRPr>
                    </a:p>
                  </a:txBody>
                  <a:tcPr marL="0" marR="0" marT="38735" marB="0">
                    <a:lnL w="19050">
                      <a:solidFill>
                        <a:srgbClr val="FFFFFF"/>
                      </a:solidFill>
                      <a:prstDash val="solid"/>
                    </a:lnL>
                    <a:lnR w="19050">
                      <a:solidFill>
                        <a:srgbClr val="FFFFFF"/>
                      </a:solidFill>
                      <a:prstDash val="solid"/>
                    </a:lnR>
                    <a:lnT w="76200">
                      <a:solidFill>
                        <a:srgbClr val="000000"/>
                      </a:solidFill>
                      <a:prstDash val="solid"/>
                    </a:lnT>
                    <a:lnB w="76200">
                      <a:solidFill>
                        <a:srgbClr val="000000"/>
                      </a:solidFill>
                      <a:prstDash val="solid"/>
                    </a:lnB>
                  </a:tcPr>
                </a:tc>
                <a:tc>
                  <a:txBody>
                    <a:bodyPr/>
                    <a:lstStyle/>
                    <a:p>
                      <a:pPr algn="r">
                        <a:lnSpc>
                          <a:spcPct val="100000"/>
                        </a:lnSpc>
                        <a:spcBef>
                          <a:spcPts val="305"/>
                        </a:spcBef>
                      </a:pPr>
                      <a:r>
                        <a:rPr sz="1800" dirty="0">
                          <a:latin typeface="Calibri"/>
                          <a:cs typeface="Calibri"/>
                        </a:rPr>
                        <a:t>2</a:t>
                      </a:r>
                      <a:endParaRPr sz="1800">
                        <a:latin typeface="Calibri"/>
                        <a:cs typeface="Calibri"/>
                      </a:endParaRPr>
                    </a:p>
                  </a:txBody>
                  <a:tcPr marL="0" marR="0" marT="38735" marB="0">
                    <a:lnL w="19050">
                      <a:solidFill>
                        <a:srgbClr val="FFFFFF"/>
                      </a:solidFill>
                      <a:prstDash val="solid"/>
                    </a:lnL>
                    <a:lnR w="19050">
                      <a:solidFill>
                        <a:srgbClr val="FFFFFF"/>
                      </a:solidFill>
                      <a:prstDash val="solid"/>
                    </a:lnR>
                    <a:lnT w="76200">
                      <a:solidFill>
                        <a:srgbClr val="000000"/>
                      </a:solidFill>
                      <a:prstDash val="solid"/>
                    </a:lnT>
                    <a:lnB w="76200">
                      <a:solidFill>
                        <a:srgbClr val="000000"/>
                      </a:solidFill>
                      <a:prstDash val="solid"/>
                    </a:lnB>
                  </a:tcPr>
                </a:tc>
                <a:tc>
                  <a:txBody>
                    <a:bodyPr/>
                    <a:lstStyle/>
                    <a:p>
                      <a:pPr algn="r">
                        <a:lnSpc>
                          <a:spcPct val="100000"/>
                        </a:lnSpc>
                        <a:spcBef>
                          <a:spcPts val="305"/>
                        </a:spcBef>
                      </a:pPr>
                      <a:r>
                        <a:rPr sz="1800" dirty="0">
                          <a:latin typeface="Calibri"/>
                          <a:cs typeface="Calibri"/>
                        </a:rPr>
                        <a:t>1</a:t>
                      </a:r>
                      <a:endParaRPr sz="1800">
                        <a:latin typeface="Calibri"/>
                        <a:cs typeface="Calibri"/>
                      </a:endParaRPr>
                    </a:p>
                  </a:txBody>
                  <a:tcPr marL="0" marR="0" marT="38735" marB="0">
                    <a:lnL w="19050">
                      <a:solidFill>
                        <a:srgbClr val="FFFFFF"/>
                      </a:solidFill>
                      <a:prstDash val="solid"/>
                    </a:lnL>
                    <a:lnR w="19050">
                      <a:solidFill>
                        <a:srgbClr val="FFFFFF"/>
                      </a:solidFill>
                      <a:prstDash val="solid"/>
                    </a:lnR>
                    <a:lnT w="76200">
                      <a:solidFill>
                        <a:srgbClr val="000000"/>
                      </a:solidFill>
                      <a:prstDash val="solid"/>
                    </a:lnT>
                    <a:lnB w="76200">
                      <a:solidFill>
                        <a:srgbClr val="000000"/>
                      </a:solidFill>
                      <a:prstDash val="solid"/>
                    </a:lnB>
                  </a:tcPr>
                </a:tc>
                <a:tc>
                  <a:txBody>
                    <a:bodyPr/>
                    <a:lstStyle/>
                    <a:p>
                      <a:pPr algn="r">
                        <a:lnSpc>
                          <a:spcPct val="100000"/>
                        </a:lnSpc>
                        <a:spcBef>
                          <a:spcPts val="305"/>
                        </a:spcBef>
                      </a:pPr>
                      <a:r>
                        <a:rPr sz="1800" dirty="0">
                          <a:latin typeface="Calibri"/>
                          <a:cs typeface="Calibri"/>
                        </a:rPr>
                        <a:t>0</a:t>
                      </a:r>
                      <a:endParaRPr sz="1800">
                        <a:latin typeface="Calibri"/>
                        <a:cs typeface="Calibri"/>
                      </a:endParaRPr>
                    </a:p>
                  </a:txBody>
                  <a:tcPr marL="0" marR="0" marT="38735" marB="0">
                    <a:lnL w="19050">
                      <a:solidFill>
                        <a:srgbClr val="FFFFFF"/>
                      </a:solidFill>
                      <a:prstDash val="solid"/>
                    </a:lnL>
                    <a:lnR w="19050">
                      <a:solidFill>
                        <a:srgbClr val="000000"/>
                      </a:solidFill>
                      <a:prstDash val="solid"/>
                    </a:lnR>
                    <a:lnT w="76200">
                      <a:solidFill>
                        <a:srgbClr val="000000"/>
                      </a:solidFill>
                      <a:prstDash val="solid"/>
                    </a:lnT>
                    <a:lnB w="76200">
                      <a:solidFill>
                        <a:srgbClr val="000000"/>
                      </a:solidFill>
                      <a:prstDash val="solid"/>
                    </a:lnB>
                  </a:tcPr>
                </a:tc>
                <a:tc>
                  <a:txBody>
                    <a:bodyPr/>
                    <a:lstStyle/>
                    <a:p>
                      <a:pPr algn="r">
                        <a:lnSpc>
                          <a:spcPct val="100000"/>
                        </a:lnSpc>
                        <a:spcBef>
                          <a:spcPts val="305"/>
                        </a:spcBef>
                      </a:pPr>
                      <a:r>
                        <a:rPr sz="1800" b="1" dirty="0">
                          <a:solidFill>
                            <a:srgbClr val="FFFFFF"/>
                          </a:solidFill>
                          <a:latin typeface="Calibri"/>
                          <a:cs typeface="Calibri"/>
                        </a:rPr>
                        <a:t>12</a:t>
                      </a:r>
                      <a:endParaRPr sz="1800">
                        <a:latin typeface="Calibri"/>
                        <a:cs typeface="Calibri"/>
                      </a:endParaRPr>
                    </a:p>
                  </a:txBody>
                  <a:tcPr marL="0" marR="0" marT="38735" marB="0">
                    <a:lnL w="19050">
                      <a:solidFill>
                        <a:srgbClr val="000000"/>
                      </a:solidFill>
                      <a:prstDash val="solid"/>
                    </a:lnL>
                    <a:lnR w="19050">
                      <a:solidFill>
                        <a:srgbClr val="FFFFFF"/>
                      </a:solidFill>
                      <a:prstDash val="solid"/>
                    </a:lnR>
                    <a:lnT w="76200">
                      <a:solidFill>
                        <a:srgbClr val="000000"/>
                      </a:solidFill>
                      <a:prstDash val="solid"/>
                    </a:lnT>
                    <a:lnB w="76200">
                      <a:solidFill>
                        <a:srgbClr val="000000"/>
                      </a:solidFill>
                      <a:prstDash val="solid"/>
                    </a:lnB>
                  </a:tcPr>
                </a:tc>
                <a:extLst>
                  <a:ext uri="{0D108BD9-81ED-4DB2-BD59-A6C34878D82A}">
                    <a16:rowId xmlns:a16="http://schemas.microsoft.com/office/drawing/2014/main" val="10002"/>
                  </a:ext>
                </a:extLst>
              </a:tr>
              <a:tr h="313690">
                <a:tc>
                  <a:txBody>
                    <a:bodyPr/>
                    <a:lstStyle/>
                    <a:p>
                      <a:pPr algn="r">
                        <a:lnSpc>
                          <a:spcPct val="100000"/>
                        </a:lnSpc>
                        <a:spcBef>
                          <a:spcPts val="210"/>
                        </a:spcBef>
                      </a:pPr>
                      <a:r>
                        <a:rPr sz="1800" dirty="0">
                          <a:latin typeface="Calibri"/>
                          <a:cs typeface="Calibri"/>
                        </a:rPr>
                        <a:t>3</a:t>
                      </a:r>
                      <a:endParaRPr sz="1800">
                        <a:latin typeface="Calibri"/>
                        <a:cs typeface="Calibri"/>
                      </a:endParaRPr>
                    </a:p>
                  </a:txBody>
                  <a:tcPr marL="0" marR="0" marT="26670" marB="0">
                    <a:lnL w="19050">
                      <a:solidFill>
                        <a:srgbClr val="FFFFFF"/>
                      </a:solidFill>
                      <a:prstDash val="solid"/>
                    </a:lnL>
                    <a:lnR w="19050">
                      <a:solidFill>
                        <a:srgbClr val="000000"/>
                      </a:solidFill>
                      <a:prstDash val="solid"/>
                    </a:lnR>
                    <a:lnT w="19050">
                      <a:solidFill>
                        <a:srgbClr val="FFFFFF"/>
                      </a:solidFill>
                      <a:prstDash val="solid"/>
                    </a:lnT>
                    <a:lnB w="19050">
                      <a:solidFill>
                        <a:srgbClr val="FFFFFF"/>
                      </a:solidFill>
                      <a:prstDash val="solid"/>
                    </a:lnB>
                    <a:solidFill>
                      <a:srgbClr val="D9D9D9"/>
                    </a:solidFill>
                  </a:tcPr>
                </a:tc>
                <a:tc>
                  <a:txBody>
                    <a:bodyPr/>
                    <a:lstStyle/>
                    <a:p>
                      <a:pPr algn="r">
                        <a:lnSpc>
                          <a:spcPct val="100000"/>
                        </a:lnSpc>
                        <a:spcBef>
                          <a:spcPts val="210"/>
                        </a:spcBef>
                      </a:pPr>
                      <a:r>
                        <a:rPr sz="1800" dirty="0">
                          <a:latin typeface="Calibri"/>
                          <a:cs typeface="Calibri"/>
                        </a:rPr>
                        <a:t>6</a:t>
                      </a:r>
                      <a:endParaRPr sz="1800">
                        <a:latin typeface="Calibri"/>
                        <a:cs typeface="Calibri"/>
                      </a:endParaRPr>
                    </a:p>
                  </a:txBody>
                  <a:tcPr marL="0" marR="0" marT="26670" marB="0">
                    <a:lnL w="19050">
                      <a:solidFill>
                        <a:srgbClr val="000000"/>
                      </a:solidFill>
                      <a:prstDash val="solid"/>
                    </a:lnL>
                    <a:lnR w="19050">
                      <a:solidFill>
                        <a:srgbClr val="FFFFFF"/>
                      </a:solidFill>
                      <a:prstDash val="solid"/>
                    </a:lnR>
                    <a:lnT w="76200">
                      <a:solidFill>
                        <a:srgbClr val="000000"/>
                      </a:solidFill>
                      <a:prstDash val="solid"/>
                    </a:lnT>
                    <a:lnB w="19050">
                      <a:solidFill>
                        <a:srgbClr val="FFFFFF"/>
                      </a:solidFill>
                      <a:prstDash val="solid"/>
                    </a:lnB>
                  </a:tcPr>
                </a:tc>
                <a:tc>
                  <a:txBody>
                    <a:bodyPr/>
                    <a:lstStyle/>
                    <a:p>
                      <a:pPr algn="r">
                        <a:lnSpc>
                          <a:spcPct val="100000"/>
                        </a:lnSpc>
                        <a:spcBef>
                          <a:spcPts val="210"/>
                        </a:spcBef>
                      </a:pPr>
                      <a:r>
                        <a:rPr sz="1800" dirty="0">
                          <a:latin typeface="Calibri"/>
                          <a:cs typeface="Calibri"/>
                        </a:rPr>
                        <a:t>95</a:t>
                      </a:r>
                      <a:endParaRPr sz="1800">
                        <a:latin typeface="Calibri"/>
                        <a:cs typeface="Calibri"/>
                      </a:endParaRPr>
                    </a:p>
                  </a:txBody>
                  <a:tcPr marL="0" marR="0" marT="26670" marB="0">
                    <a:lnL w="19050">
                      <a:solidFill>
                        <a:srgbClr val="FFFFFF"/>
                      </a:solidFill>
                      <a:prstDash val="solid"/>
                    </a:lnL>
                    <a:lnR w="19050">
                      <a:solidFill>
                        <a:srgbClr val="FFFFFF"/>
                      </a:solidFill>
                      <a:prstDash val="solid"/>
                    </a:lnR>
                    <a:lnT w="76200">
                      <a:solidFill>
                        <a:srgbClr val="000000"/>
                      </a:solidFill>
                      <a:prstDash val="solid"/>
                    </a:lnT>
                    <a:lnB w="19050">
                      <a:solidFill>
                        <a:srgbClr val="FFFFFF"/>
                      </a:solidFill>
                      <a:prstDash val="solid"/>
                    </a:lnB>
                  </a:tcPr>
                </a:tc>
                <a:tc>
                  <a:txBody>
                    <a:bodyPr/>
                    <a:lstStyle/>
                    <a:p>
                      <a:pPr algn="r">
                        <a:lnSpc>
                          <a:spcPct val="100000"/>
                        </a:lnSpc>
                        <a:spcBef>
                          <a:spcPts val="210"/>
                        </a:spcBef>
                      </a:pPr>
                      <a:r>
                        <a:rPr sz="1800" dirty="0">
                          <a:latin typeface="Calibri"/>
                          <a:cs typeface="Calibri"/>
                        </a:rPr>
                        <a:t>0</a:t>
                      </a:r>
                      <a:endParaRPr sz="1800">
                        <a:latin typeface="Calibri"/>
                        <a:cs typeface="Calibri"/>
                      </a:endParaRPr>
                    </a:p>
                  </a:txBody>
                  <a:tcPr marL="0" marR="0" marT="26670" marB="0">
                    <a:lnL w="19050">
                      <a:solidFill>
                        <a:srgbClr val="FFFFFF"/>
                      </a:solidFill>
                      <a:prstDash val="solid"/>
                    </a:lnL>
                    <a:lnR w="19050">
                      <a:solidFill>
                        <a:srgbClr val="FFFFFF"/>
                      </a:solidFill>
                      <a:prstDash val="solid"/>
                    </a:lnR>
                    <a:lnT w="76200">
                      <a:solidFill>
                        <a:srgbClr val="000000"/>
                      </a:solidFill>
                      <a:prstDash val="solid"/>
                    </a:lnT>
                    <a:lnB w="19050">
                      <a:solidFill>
                        <a:srgbClr val="FFFFFF"/>
                      </a:solidFill>
                      <a:prstDash val="solid"/>
                    </a:lnB>
                  </a:tcPr>
                </a:tc>
                <a:tc>
                  <a:txBody>
                    <a:bodyPr/>
                    <a:lstStyle/>
                    <a:p>
                      <a:pPr algn="r">
                        <a:lnSpc>
                          <a:spcPct val="100000"/>
                        </a:lnSpc>
                        <a:spcBef>
                          <a:spcPts val="210"/>
                        </a:spcBef>
                      </a:pPr>
                      <a:r>
                        <a:rPr sz="1800" dirty="0">
                          <a:latin typeface="Calibri"/>
                          <a:cs typeface="Calibri"/>
                        </a:rPr>
                        <a:t>2</a:t>
                      </a:r>
                      <a:endParaRPr sz="1800">
                        <a:latin typeface="Calibri"/>
                        <a:cs typeface="Calibri"/>
                      </a:endParaRPr>
                    </a:p>
                  </a:txBody>
                  <a:tcPr marL="0" marR="0" marT="26670" marB="0">
                    <a:lnL w="19050">
                      <a:solidFill>
                        <a:srgbClr val="FFFFFF"/>
                      </a:solidFill>
                      <a:prstDash val="solid"/>
                    </a:lnL>
                    <a:lnR w="19050">
                      <a:solidFill>
                        <a:srgbClr val="FFFFFF"/>
                      </a:solidFill>
                      <a:prstDash val="solid"/>
                    </a:lnR>
                    <a:lnT w="76200">
                      <a:solidFill>
                        <a:srgbClr val="000000"/>
                      </a:solidFill>
                      <a:prstDash val="solid"/>
                    </a:lnT>
                    <a:lnB w="19050">
                      <a:solidFill>
                        <a:srgbClr val="FFFFFF"/>
                      </a:solidFill>
                      <a:prstDash val="solid"/>
                    </a:lnB>
                  </a:tcPr>
                </a:tc>
                <a:tc>
                  <a:txBody>
                    <a:bodyPr/>
                    <a:lstStyle/>
                    <a:p>
                      <a:pPr algn="r">
                        <a:lnSpc>
                          <a:spcPct val="100000"/>
                        </a:lnSpc>
                        <a:spcBef>
                          <a:spcPts val="210"/>
                        </a:spcBef>
                      </a:pPr>
                      <a:r>
                        <a:rPr sz="1800" dirty="0">
                          <a:latin typeface="Calibri"/>
                          <a:cs typeface="Calibri"/>
                        </a:rPr>
                        <a:t>0</a:t>
                      </a:r>
                      <a:endParaRPr sz="1800">
                        <a:latin typeface="Calibri"/>
                        <a:cs typeface="Calibri"/>
                      </a:endParaRPr>
                    </a:p>
                  </a:txBody>
                  <a:tcPr marL="0" marR="0" marT="26670" marB="0">
                    <a:lnL w="19050">
                      <a:solidFill>
                        <a:srgbClr val="FFFFFF"/>
                      </a:solidFill>
                      <a:prstDash val="solid"/>
                    </a:lnL>
                    <a:lnR w="19050">
                      <a:solidFill>
                        <a:srgbClr val="000000"/>
                      </a:solidFill>
                      <a:prstDash val="solid"/>
                    </a:lnR>
                    <a:lnT w="76200">
                      <a:solidFill>
                        <a:srgbClr val="000000"/>
                      </a:solidFill>
                      <a:prstDash val="solid"/>
                    </a:lnT>
                    <a:lnB w="19050">
                      <a:solidFill>
                        <a:srgbClr val="FFFFFF"/>
                      </a:solidFill>
                      <a:prstDash val="solid"/>
                    </a:lnB>
                  </a:tcPr>
                </a:tc>
                <a:tc>
                  <a:txBody>
                    <a:bodyPr/>
                    <a:lstStyle/>
                    <a:p>
                      <a:pPr algn="r">
                        <a:lnSpc>
                          <a:spcPct val="100000"/>
                        </a:lnSpc>
                        <a:spcBef>
                          <a:spcPts val="210"/>
                        </a:spcBef>
                      </a:pPr>
                      <a:r>
                        <a:rPr sz="1800" b="1" dirty="0">
                          <a:solidFill>
                            <a:srgbClr val="FFFFFF"/>
                          </a:solidFill>
                          <a:latin typeface="Calibri"/>
                          <a:cs typeface="Calibri"/>
                        </a:rPr>
                        <a:t>14</a:t>
                      </a:r>
                      <a:endParaRPr sz="1800">
                        <a:latin typeface="Calibri"/>
                        <a:cs typeface="Calibri"/>
                      </a:endParaRPr>
                    </a:p>
                  </a:txBody>
                  <a:tcPr marL="0" marR="0" marT="26670" marB="0">
                    <a:lnL w="19050">
                      <a:solidFill>
                        <a:srgbClr val="000000"/>
                      </a:solidFill>
                      <a:prstDash val="solid"/>
                    </a:lnL>
                    <a:lnR w="19050">
                      <a:solidFill>
                        <a:srgbClr val="FFFFFF"/>
                      </a:solidFill>
                      <a:prstDash val="solid"/>
                    </a:lnR>
                    <a:lnT w="76200">
                      <a:solidFill>
                        <a:srgbClr val="000000"/>
                      </a:solidFill>
                      <a:prstDash val="solid"/>
                    </a:lnT>
                    <a:lnB w="19050">
                      <a:solidFill>
                        <a:srgbClr val="FFFFFF"/>
                      </a:solidFill>
                      <a:prstDash val="solid"/>
                    </a:lnB>
                  </a:tcPr>
                </a:tc>
                <a:extLst>
                  <a:ext uri="{0D108BD9-81ED-4DB2-BD59-A6C34878D82A}">
                    <a16:rowId xmlns:a16="http://schemas.microsoft.com/office/drawing/2014/main" val="10003"/>
                  </a:ext>
                </a:extLst>
              </a:tr>
              <a:tr h="323850">
                <a:tc>
                  <a:txBody>
                    <a:bodyPr/>
                    <a:lstStyle/>
                    <a:p>
                      <a:pPr algn="r">
                        <a:lnSpc>
                          <a:spcPct val="100000"/>
                        </a:lnSpc>
                        <a:spcBef>
                          <a:spcPts val="290"/>
                        </a:spcBef>
                      </a:pPr>
                      <a:r>
                        <a:rPr sz="1800" dirty="0">
                          <a:latin typeface="Calibri"/>
                          <a:cs typeface="Calibri"/>
                        </a:rPr>
                        <a:t>4</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D9D9D9"/>
                    </a:solidFill>
                  </a:tcPr>
                </a:tc>
                <a:tc>
                  <a:txBody>
                    <a:bodyPr/>
                    <a:lstStyle/>
                    <a:p>
                      <a:pPr algn="r">
                        <a:lnSpc>
                          <a:spcPct val="100000"/>
                        </a:lnSpc>
                        <a:spcBef>
                          <a:spcPts val="290"/>
                        </a:spcBef>
                      </a:pPr>
                      <a:r>
                        <a:rPr sz="1800" dirty="0">
                          <a:latin typeface="Calibri"/>
                          <a:cs typeface="Calibri"/>
                        </a:rPr>
                        <a:t>7</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ct val="100000"/>
                        </a:lnSpc>
                        <a:spcBef>
                          <a:spcPts val="290"/>
                        </a:spcBef>
                      </a:pPr>
                      <a:r>
                        <a:rPr sz="1800" dirty="0">
                          <a:latin typeface="Calibri"/>
                          <a:cs typeface="Calibri"/>
                        </a:rPr>
                        <a:t>63</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ct val="100000"/>
                        </a:lnSpc>
                        <a:spcBef>
                          <a:spcPts val="290"/>
                        </a:spcBef>
                      </a:pPr>
                      <a:r>
                        <a:rPr sz="1800" dirty="0">
                          <a:latin typeface="Calibri"/>
                          <a:cs typeface="Calibri"/>
                        </a:rPr>
                        <a:t>4</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ct val="100000"/>
                        </a:lnSpc>
                        <a:spcBef>
                          <a:spcPts val="290"/>
                        </a:spcBef>
                      </a:pPr>
                      <a:r>
                        <a:rPr sz="1800" dirty="0">
                          <a:latin typeface="Calibri"/>
                          <a:cs typeface="Calibri"/>
                        </a:rPr>
                        <a:t>0</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ct val="100000"/>
                        </a:lnSpc>
                        <a:spcBef>
                          <a:spcPts val="290"/>
                        </a:spcBef>
                      </a:pPr>
                      <a:r>
                        <a:rPr sz="1800" dirty="0">
                          <a:latin typeface="Calibri"/>
                          <a:cs typeface="Calibri"/>
                        </a:rPr>
                        <a:t>0</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ct val="100000"/>
                        </a:lnSpc>
                        <a:spcBef>
                          <a:spcPts val="290"/>
                        </a:spcBef>
                      </a:pPr>
                      <a:r>
                        <a:rPr sz="1800" b="1" dirty="0">
                          <a:solidFill>
                            <a:srgbClr val="FFFFFF"/>
                          </a:solidFill>
                          <a:latin typeface="Calibri"/>
                          <a:cs typeface="Calibri"/>
                        </a:rPr>
                        <a:t>1</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79646"/>
                    </a:solidFill>
                  </a:tcPr>
                </a:tc>
                <a:extLst>
                  <a:ext uri="{0D108BD9-81ED-4DB2-BD59-A6C34878D82A}">
                    <a16:rowId xmlns:a16="http://schemas.microsoft.com/office/drawing/2014/main" val="10004"/>
                  </a:ext>
                </a:extLst>
              </a:tr>
              <a:tr h="323850">
                <a:tc>
                  <a:txBody>
                    <a:bodyPr/>
                    <a:lstStyle/>
                    <a:p>
                      <a:pPr algn="r">
                        <a:lnSpc>
                          <a:spcPct val="100000"/>
                        </a:lnSpc>
                        <a:spcBef>
                          <a:spcPts val="290"/>
                        </a:spcBef>
                      </a:pPr>
                      <a:r>
                        <a:rPr sz="1800" dirty="0">
                          <a:latin typeface="Calibri"/>
                          <a:cs typeface="Calibri"/>
                        </a:rPr>
                        <a:t>5</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D9D9D9"/>
                    </a:solidFill>
                  </a:tcPr>
                </a:tc>
                <a:tc>
                  <a:txBody>
                    <a:bodyPr/>
                    <a:lstStyle/>
                    <a:p>
                      <a:pPr algn="r">
                        <a:lnSpc>
                          <a:spcPct val="100000"/>
                        </a:lnSpc>
                        <a:spcBef>
                          <a:spcPts val="290"/>
                        </a:spcBef>
                      </a:pPr>
                      <a:r>
                        <a:rPr sz="1800" dirty="0">
                          <a:latin typeface="Calibri"/>
                          <a:cs typeface="Calibri"/>
                        </a:rPr>
                        <a:t>8</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ct val="100000"/>
                        </a:lnSpc>
                        <a:spcBef>
                          <a:spcPts val="290"/>
                        </a:spcBef>
                      </a:pPr>
                      <a:r>
                        <a:rPr sz="1800" dirty="0">
                          <a:latin typeface="Calibri"/>
                          <a:cs typeface="Calibri"/>
                        </a:rPr>
                        <a:t>65</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ct val="100000"/>
                        </a:lnSpc>
                        <a:spcBef>
                          <a:spcPts val="290"/>
                        </a:spcBef>
                      </a:pPr>
                      <a:r>
                        <a:rPr sz="1800" dirty="0">
                          <a:latin typeface="Calibri"/>
                          <a:cs typeface="Calibri"/>
                        </a:rPr>
                        <a:t>1</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ct val="100000"/>
                        </a:lnSpc>
                        <a:spcBef>
                          <a:spcPts val="290"/>
                        </a:spcBef>
                      </a:pPr>
                      <a:r>
                        <a:rPr sz="1800" dirty="0">
                          <a:latin typeface="Calibri"/>
                          <a:cs typeface="Calibri"/>
                        </a:rPr>
                        <a:t>0</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ct val="100000"/>
                        </a:lnSpc>
                        <a:spcBef>
                          <a:spcPts val="290"/>
                        </a:spcBef>
                      </a:pPr>
                      <a:r>
                        <a:rPr sz="1800" dirty="0">
                          <a:latin typeface="Calibri"/>
                          <a:cs typeface="Calibri"/>
                        </a:rPr>
                        <a:t>1</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ct val="100000"/>
                        </a:lnSpc>
                        <a:spcBef>
                          <a:spcPts val="290"/>
                        </a:spcBef>
                      </a:pPr>
                      <a:r>
                        <a:rPr sz="1800" b="1" dirty="0">
                          <a:solidFill>
                            <a:srgbClr val="FFFFFF"/>
                          </a:solidFill>
                          <a:latin typeface="Calibri"/>
                          <a:cs typeface="Calibri"/>
                        </a:rPr>
                        <a:t>4</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79646"/>
                    </a:solidFill>
                  </a:tcPr>
                </a:tc>
                <a:extLst>
                  <a:ext uri="{0D108BD9-81ED-4DB2-BD59-A6C34878D82A}">
                    <a16:rowId xmlns:a16="http://schemas.microsoft.com/office/drawing/2014/main" val="10005"/>
                  </a:ext>
                </a:extLst>
              </a:tr>
              <a:tr h="323850">
                <a:tc>
                  <a:txBody>
                    <a:bodyPr/>
                    <a:lstStyle/>
                    <a:p>
                      <a:pPr algn="r">
                        <a:lnSpc>
                          <a:spcPct val="100000"/>
                        </a:lnSpc>
                        <a:spcBef>
                          <a:spcPts val="290"/>
                        </a:spcBef>
                      </a:pPr>
                      <a:r>
                        <a:rPr sz="1800" dirty="0">
                          <a:latin typeface="Calibri"/>
                          <a:cs typeface="Calibri"/>
                        </a:rPr>
                        <a:t>6</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D9D9D9"/>
                    </a:solidFill>
                  </a:tcPr>
                </a:tc>
                <a:tc>
                  <a:txBody>
                    <a:bodyPr/>
                    <a:lstStyle/>
                    <a:p>
                      <a:pPr algn="r">
                        <a:lnSpc>
                          <a:spcPct val="100000"/>
                        </a:lnSpc>
                        <a:spcBef>
                          <a:spcPts val="290"/>
                        </a:spcBef>
                      </a:pPr>
                      <a:r>
                        <a:rPr sz="1800" dirty="0">
                          <a:latin typeface="Calibri"/>
                          <a:cs typeface="Calibri"/>
                        </a:rPr>
                        <a:t>3</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ct val="100000"/>
                        </a:lnSpc>
                        <a:spcBef>
                          <a:spcPts val="290"/>
                        </a:spcBef>
                      </a:pPr>
                      <a:r>
                        <a:rPr sz="1800" dirty="0">
                          <a:latin typeface="Calibri"/>
                          <a:cs typeface="Calibri"/>
                        </a:rPr>
                        <a:t>91</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ct val="100000"/>
                        </a:lnSpc>
                        <a:spcBef>
                          <a:spcPts val="290"/>
                        </a:spcBef>
                      </a:pPr>
                      <a:r>
                        <a:rPr sz="1800" dirty="0">
                          <a:latin typeface="Calibri"/>
                          <a:cs typeface="Calibri"/>
                        </a:rPr>
                        <a:t>1</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ct val="100000"/>
                        </a:lnSpc>
                        <a:spcBef>
                          <a:spcPts val="290"/>
                        </a:spcBef>
                      </a:pPr>
                      <a:r>
                        <a:rPr sz="1800" dirty="0">
                          <a:latin typeface="Calibri"/>
                          <a:cs typeface="Calibri"/>
                        </a:rPr>
                        <a:t>1</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ct val="100000"/>
                        </a:lnSpc>
                        <a:spcBef>
                          <a:spcPts val="290"/>
                        </a:spcBef>
                      </a:pPr>
                      <a:r>
                        <a:rPr sz="1800" dirty="0">
                          <a:latin typeface="Calibri"/>
                          <a:cs typeface="Calibri"/>
                        </a:rPr>
                        <a:t>1</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ct val="100000"/>
                        </a:lnSpc>
                        <a:spcBef>
                          <a:spcPts val="290"/>
                        </a:spcBef>
                      </a:pPr>
                      <a:r>
                        <a:rPr sz="1800" b="1" dirty="0">
                          <a:solidFill>
                            <a:srgbClr val="FFFFFF"/>
                          </a:solidFill>
                          <a:latin typeface="Calibri"/>
                          <a:cs typeface="Calibri"/>
                        </a:rPr>
                        <a:t>3</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79646"/>
                    </a:solidFill>
                  </a:tcPr>
                </a:tc>
                <a:extLst>
                  <a:ext uri="{0D108BD9-81ED-4DB2-BD59-A6C34878D82A}">
                    <a16:rowId xmlns:a16="http://schemas.microsoft.com/office/drawing/2014/main" val="10006"/>
                  </a:ext>
                </a:extLst>
              </a:tr>
              <a:tr h="323850">
                <a:tc>
                  <a:txBody>
                    <a:bodyPr/>
                    <a:lstStyle/>
                    <a:p>
                      <a:pPr algn="r">
                        <a:lnSpc>
                          <a:spcPct val="100000"/>
                        </a:lnSpc>
                        <a:spcBef>
                          <a:spcPts val="290"/>
                        </a:spcBef>
                      </a:pPr>
                      <a:r>
                        <a:rPr sz="1800" dirty="0">
                          <a:latin typeface="Calibri"/>
                          <a:cs typeface="Calibri"/>
                        </a:rPr>
                        <a:t>7</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D9D9D9"/>
                    </a:solidFill>
                  </a:tcPr>
                </a:tc>
                <a:tc>
                  <a:txBody>
                    <a:bodyPr/>
                    <a:lstStyle/>
                    <a:p>
                      <a:pPr algn="r">
                        <a:lnSpc>
                          <a:spcPct val="100000"/>
                        </a:lnSpc>
                        <a:spcBef>
                          <a:spcPts val="290"/>
                        </a:spcBef>
                      </a:pPr>
                      <a:r>
                        <a:rPr sz="1800" dirty="0">
                          <a:latin typeface="Calibri"/>
                          <a:cs typeface="Calibri"/>
                        </a:rPr>
                        <a:t>6</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ct val="100000"/>
                        </a:lnSpc>
                        <a:spcBef>
                          <a:spcPts val="290"/>
                        </a:spcBef>
                      </a:pPr>
                      <a:r>
                        <a:rPr sz="1800" dirty="0">
                          <a:latin typeface="Calibri"/>
                          <a:cs typeface="Calibri"/>
                        </a:rPr>
                        <a:t>94</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ct val="100000"/>
                        </a:lnSpc>
                        <a:spcBef>
                          <a:spcPts val="290"/>
                        </a:spcBef>
                      </a:pPr>
                      <a:r>
                        <a:rPr sz="1800" dirty="0">
                          <a:latin typeface="Calibri"/>
                          <a:cs typeface="Calibri"/>
                        </a:rPr>
                        <a:t>2</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ct val="100000"/>
                        </a:lnSpc>
                        <a:spcBef>
                          <a:spcPts val="290"/>
                        </a:spcBef>
                      </a:pPr>
                      <a:r>
                        <a:rPr sz="1800" dirty="0">
                          <a:latin typeface="Calibri"/>
                          <a:cs typeface="Calibri"/>
                        </a:rPr>
                        <a:t>0</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ct val="100000"/>
                        </a:lnSpc>
                        <a:spcBef>
                          <a:spcPts val="290"/>
                        </a:spcBef>
                      </a:pPr>
                      <a:r>
                        <a:rPr sz="1800" dirty="0">
                          <a:latin typeface="Calibri"/>
                          <a:cs typeface="Calibri"/>
                        </a:rPr>
                        <a:t>1</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ct val="100000"/>
                        </a:lnSpc>
                        <a:spcBef>
                          <a:spcPts val="290"/>
                        </a:spcBef>
                      </a:pPr>
                      <a:r>
                        <a:rPr sz="1800" b="1" dirty="0">
                          <a:solidFill>
                            <a:srgbClr val="FFFFFF"/>
                          </a:solidFill>
                          <a:latin typeface="Calibri"/>
                          <a:cs typeface="Calibri"/>
                        </a:rPr>
                        <a:t>2</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79646"/>
                    </a:solidFill>
                  </a:tcPr>
                </a:tc>
                <a:extLst>
                  <a:ext uri="{0D108BD9-81ED-4DB2-BD59-A6C34878D82A}">
                    <a16:rowId xmlns:a16="http://schemas.microsoft.com/office/drawing/2014/main" val="10007"/>
                  </a:ext>
                </a:extLst>
              </a:tr>
              <a:tr h="323850">
                <a:tc>
                  <a:txBody>
                    <a:bodyPr/>
                    <a:lstStyle/>
                    <a:p>
                      <a:pPr algn="r">
                        <a:lnSpc>
                          <a:spcPct val="100000"/>
                        </a:lnSpc>
                        <a:spcBef>
                          <a:spcPts val="290"/>
                        </a:spcBef>
                      </a:pPr>
                      <a:r>
                        <a:rPr sz="1800" dirty="0">
                          <a:latin typeface="Calibri"/>
                          <a:cs typeface="Calibri"/>
                        </a:rPr>
                        <a:t>8</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D9D9D9"/>
                    </a:solidFill>
                  </a:tcPr>
                </a:tc>
                <a:tc>
                  <a:txBody>
                    <a:bodyPr/>
                    <a:lstStyle/>
                    <a:p>
                      <a:pPr algn="r">
                        <a:lnSpc>
                          <a:spcPct val="100000"/>
                        </a:lnSpc>
                        <a:spcBef>
                          <a:spcPts val="290"/>
                        </a:spcBef>
                      </a:pPr>
                      <a:r>
                        <a:rPr sz="1800" dirty="0">
                          <a:latin typeface="Calibri"/>
                          <a:cs typeface="Calibri"/>
                        </a:rPr>
                        <a:t>3</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ct val="100000"/>
                        </a:lnSpc>
                        <a:spcBef>
                          <a:spcPts val="290"/>
                        </a:spcBef>
                      </a:pPr>
                      <a:r>
                        <a:rPr sz="1800" dirty="0">
                          <a:latin typeface="Calibri"/>
                          <a:cs typeface="Calibri"/>
                        </a:rPr>
                        <a:t>96</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ct val="100000"/>
                        </a:lnSpc>
                        <a:spcBef>
                          <a:spcPts val="290"/>
                        </a:spcBef>
                      </a:pPr>
                      <a:r>
                        <a:rPr sz="1800" dirty="0">
                          <a:latin typeface="Calibri"/>
                          <a:cs typeface="Calibri"/>
                        </a:rPr>
                        <a:t>1</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ct val="100000"/>
                        </a:lnSpc>
                        <a:spcBef>
                          <a:spcPts val="290"/>
                        </a:spcBef>
                      </a:pPr>
                      <a:r>
                        <a:rPr sz="1800" dirty="0">
                          <a:latin typeface="Calibri"/>
                          <a:cs typeface="Calibri"/>
                        </a:rPr>
                        <a:t>2</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ct val="100000"/>
                        </a:lnSpc>
                        <a:spcBef>
                          <a:spcPts val="290"/>
                        </a:spcBef>
                      </a:pPr>
                      <a:r>
                        <a:rPr sz="1800" dirty="0">
                          <a:latin typeface="Calibri"/>
                          <a:cs typeface="Calibri"/>
                        </a:rPr>
                        <a:t>1</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ct val="100000"/>
                        </a:lnSpc>
                        <a:spcBef>
                          <a:spcPts val="290"/>
                        </a:spcBef>
                      </a:pPr>
                      <a:r>
                        <a:rPr sz="1800" b="1" dirty="0">
                          <a:solidFill>
                            <a:srgbClr val="FFFFFF"/>
                          </a:solidFill>
                          <a:latin typeface="Calibri"/>
                          <a:cs typeface="Calibri"/>
                        </a:rPr>
                        <a:t>2</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79646"/>
                    </a:solidFill>
                  </a:tcPr>
                </a:tc>
                <a:extLst>
                  <a:ext uri="{0D108BD9-81ED-4DB2-BD59-A6C34878D82A}">
                    <a16:rowId xmlns:a16="http://schemas.microsoft.com/office/drawing/2014/main" val="10008"/>
                  </a:ext>
                </a:extLst>
              </a:tr>
              <a:tr h="323850">
                <a:tc>
                  <a:txBody>
                    <a:bodyPr/>
                    <a:lstStyle/>
                    <a:p>
                      <a:pPr algn="r">
                        <a:lnSpc>
                          <a:spcPct val="100000"/>
                        </a:lnSpc>
                        <a:spcBef>
                          <a:spcPts val="290"/>
                        </a:spcBef>
                      </a:pPr>
                      <a:r>
                        <a:rPr sz="1800" dirty="0">
                          <a:latin typeface="Calibri"/>
                          <a:cs typeface="Calibri"/>
                        </a:rPr>
                        <a:t>9</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D9D9D9"/>
                    </a:solidFill>
                  </a:tcPr>
                </a:tc>
                <a:tc>
                  <a:txBody>
                    <a:bodyPr/>
                    <a:lstStyle/>
                    <a:p>
                      <a:pPr algn="r">
                        <a:lnSpc>
                          <a:spcPct val="100000"/>
                        </a:lnSpc>
                        <a:spcBef>
                          <a:spcPts val="290"/>
                        </a:spcBef>
                      </a:pPr>
                      <a:r>
                        <a:rPr sz="1800" dirty="0">
                          <a:latin typeface="Calibri"/>
                          <a:cs typeface="Calibri"/>
                        </a:rPr>
                        <a:t>7</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ct val="100000"/>
                        </a:lnSpc>
                        <a:spcBef>
                          <a:spcPts val="290"/>
                        </a:spcBef>
                      </a:pPr>
                      <a:r>
                        <a:rPr sz="1800" dirty="0">
                          <a:latin typeface="Calibri"/>
                          <a:cs typeface="Calibri"/>
                        </a:rPr>
                        <a:t>57</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ct val="100000"/>
                        </a:lnSpc>
                        <a:spcBef>
                          <a:spcPts val="290"/>
                        </a:spcBef>
                      </a:pPr>
                      <a:r>
                        <a:rPr sz="1800" dirty="0">
                          <a:latin typeface="Calibri"/>
                          <a:cs typeface="Calibri"/>
                        </a:rPr>
                        <a:t>3</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ct val="100000"/>
                        </a:lnSpc>
                        <a:spcBef>
                          <a:spcPts val="290"/>
                        </a:spcBef>
                      </a:pPr>
                      <a:r>
                        <a:rPr sz="1800" dirty="0">
                          <a:latin typeface="Calibri"/>
                          <a:cs typeface="Calibri"/>
                        </a:rPr>
                        <a:t>1</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ct val="100000"/>
                        </a:lnSpc>
                        <a:spcBef>
                          <a:spcPts val="290"/>
                        </a:spcBef>
                      </a:pPr>
                      <a:r>
                        <a:rPr sz="1800" dirty="0">
                          <a:latin typeface="Calibri"/>
                          <a:cs typeface="Calibri"/>
                        </a:rPr>
                        <a:t>1</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ct val="100000"/>
                        </a:lnSpc>
                        <a:spcBef>
                          <a:spcPts val="290"/>
                        </a:spcBef>
                      </a:pPr>
                      <a:r>
                        <a:rPr sz="1800" b="1" dirty="0">
                          <a:solidFill>
                            <a:srgbClr val="FFFFFF"/>
                          </a:solidFill>
                          <a:latin typeface="Calibri"/>
                          <a:cs typeface="Calibri"/>
                        </a:rPr>
                        <a:t>6</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79646"/>
                    </a:solidFill>
                  </a:tcPr>
                </a:tc>
                <a:extLst>
                  <a:ext uri="{0D108BD9-81ED-4DB2-BD59-A6C34878D82A}">
                    <a16:rowId xmlns:a16="http://schemas.microsoft.com/office/drawing/2014/main" val="10009"/>
                  </a:ext>
                </a:extLst>
              </a:tr>
              <a:tr h="323850">
                <a:tc>
                  <a:txBody>
                    <a:bodyPr/>
                    <a:lstStyle/>
                    <a:p>
                      <a:pPr algn="r">
                        <a:lnSpc>
                          <a:spcPct val="100000"/>
                        </a:lnSpc>
                        <a:spcBef>
                          <a:spcPts val="290"/>
                        </a:spcBef>
                      </a:pPr>
                      <a:r>
                        <a:rPr sz="1800" dirty="0">
                          <a:latin typeface="Calibri"/>
                          <a:cs typeface="Calibri"/>
                        </a:rPr>
                        <a:t>10</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D9D9D9"/>
                    </a:solidFill>
                  </a:tcPr>
                </a:tc>
                <a:tc>
                  <a:txBody>
                    <a:bodyPr/>
                    <a:lstStyle/>
                    <a:p>
                      <a:pPr algn="r">
                        <a:lnSpc>
                          <a:spcPct val="100000"/>
                        </a:lnSpc>
                        <a:spcBef>
                          <a:spcPts val="290"/>
                        </a:spcBef>
                      </a:pPr>
                      <a:r>
                        <a:rPr sz="1800" dirty="0">
                          <a:latin typeface="Calibri"/>
                          <a:cs typeface="Calibri"/>
                        </a:rPr>
                        <a:t>6</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ct val="100000"/>
                        </a:lnSpc>
                        <a:spcBef>
                          <a:spcPts val="290"/>
                        </a:spcBef>
                      </a:pPr>
                      <a:r>
                        <a:rPr sz="1800" dirty="0">
                          <a:latin typeface="Calibri"/>
                          <a:cs typeface="Calibri"/>
                        </a:rPr>
                        <a:t>121</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ct val="100000"/>
                        </a:lnSpc>
                        <a:spcBef>
                          <a:spcPts val="290"/>
                        </a:spcBef>
                      </a:pPr>
                      <a:r>
                        <a:rPr sz="1800" dirty="0">
                          <a:latin typeface="Calibri"/>
                          <a:cs typeface="Calibri"/>
                        </a:rPr>
                        <a:t>1</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ct val="100000"/>
                        </a:lnSpc>
                        <a:spcBef>
                          <a:spcPts val="290"/>
                        </a:spcBef>
                      </a:pPr>
                      <a:r>
                        <a:rPr sz="1800" dirty="0">
                          <a:latin typeface="Calibri"/>
                          <a:cs typeface="Calibri"/>
                        </a:rPr>
                        <a:t>0</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ct val="100000"/>
                        </a:lnSpc>
                        <a:spcBef>
                          <a:spcPts val="290"/>
                        </a:spcBef>
                      </a:pPr>
                      <a:r>
                        <a:rPr sz="1800" dirty="0">
                          <a:latin typeface="Calibri"/>
                          <a:cs typeface="Calibri"/>
                        </a:rPr>
                        <a:t>0</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ct val="100000"/>
                        </a:lnSpc>
                        <a:spcBef>
                          <a:spcPts val="290"/>
                        </a:spcBef>
                      </a:pPr>
                      <a:r>
                        <a:rPr sz="1800" b="1" dirty="0">
                          <a:solidFill>
                            <a:srgbClr val="FFFFFF"/>
                          </a:solidFill>
                          <a:latin typeface="Calibri"/>
                          <a:cs typeface="Calibri"/>
                        </a:rPr>
                        <a:t>8</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79646"/>
                    </a:solidFill>
                  </a:tcPr>
                </a:tc>
                <a:extLst>
                  <a:ext uri="{0D108BD9-81ED-4DB2-BD59-A6C34878D82A}">
                    <a16:rowId xmlns:a16="http://schemas.microsoft.com/office/drawing/2014/main" val="10010"/>
                  </a:ext>
                </a:extLst>
              </a:tr>
            </a:tbl>
          </a:graphicData>
        </a:graphic>
      </p:graphicFrame>
      <p:sp>
        <p:nvSpPr>
          <p:cNvPr id="28" name="object 28"/>
          <p:cNvSpPr/>
          <p:nvPr/>
        </p:nvSpPr>
        <p:spPr>
          <a:xfrm>
            <a:off x="1794932" y="3335866"/>
            <a:ext cx="5638800" cy="491066"/>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object 3"/>
          <p:cNvSpPr txBox="1">
            <a:spLocks noGrp="1"/>
          </p:cNvSpPr>
          <p:nvPr>
            <p:ph type="title"/>
          </p:nvPr>
        </p:nvSpPr>
        <p:spPr>
          <a:prstGeom prst="rect">
            <a:avLst/>
          </a:prstGeom>
        </p:spPr>
        <p:txBody>
          <a:bodyPr vert="horz" wrap="square" lIns="0" tIns="12700" rIns="0" bIns="0" rtlCol="0">
            <a:spAutoFit/>
          </a:bodyPr>
          <a:lstStyle/>
          <a:p>
            <a:pPr marL="13970">
              <a:lnSpc>
                <a:spcPct val="100000"/>
              </a:lnSpc>
              <a:spcBef>
                <a:spcPts val="100"/>
              </a:spcBef>
            </a:pPr>
            <a:r>
              <a:rPr dirty="0"/>
              <a:t>Machine</a:t>
            </a:r>
            <a:r>
              <a:rPr spc="-50" dirty="0"/>
              <a:t> </a:t>
            </a:r>
            <a:r>
              <a:rPr spc="-5" dirty="0"/>
              <a:t>learning</a:t>
            </a:r>
          </a:p>
        </p:txBody>
      </p:sp>
      <p:sp>
        <p:nvSpPr>
          <p:cNvPr id="4" name="object 4"/>
          <p:cNvSpPr txBox="1"/>
          <p:nvPr/>
        </p:nvSpPr>
        <p:spPr>
          <a:xfrm>
            <a:off x="535938" y="1607820"/>
            <a:ext cx="2152650" cy="513080"/>
          </a:xfrm>
          <a:prstGeom prst="rect">
            <a:avLst/>
          </a:prstGeom>
        </p:spPr>
        <p:txBody>
          <a:bodyPr vert="horz" wrap="square" lIns="0" tIns="12700" rIns="0" bIns="0" rtlCol="0">
            <a:spAutoFit/>
          </a:bodyPr>
          <a:lstStyle/>
          <a:p>
            <a:pPr marL="355600" indent="-342900">
              <a:lnSpc>
                <a:spcPct val="100000"/>
              </a:lnSpc>
              <a:spcBef>
                <a:spcPts val="100"/>
              </a:spcBef>
              <a:buFont typeface="Arial"/>
              <a:buChar char="•"/>
              <a:tabLst>
                <a:tab pos="354965" algn="l"/>
                <a:tab pos="355600" algn="l"/>
              </a:tabLst>
            </a:pPr>
            <a:r>
              <a:rPr sz="3200" spc="-15" dirty="0">
                <a:latin typeface="Calibri"/>
                <a:cs typeface="Calibri"/>
              </a:rPr>
              <a:t>Regression</a:t>
            </a:r>
            <a:endParaRPr sz="3200">
              <a:latin typeface="Calibri"/>
              <a:cs typeface="Calibri"/>
            </a:endParaRPr>
          </a:p>
        </p:txBody>
      </p:sp>
      <p:sp>
        <p:nvSpPr>
          <p:cNvPr id="5" name="object 5"/>
          <p:cNvSpPr/>
          <p:nvPr/>
        </p:nvSpPr>
        <p:spPr>
          <a:xfrm>
            <a:off x="719839" y="5984309"/>
            <a:ext cx="1101090" cy="324485"/>
          </a:xfrm>
          <a:custGeom>
            <a:avLst/>
            <a:gdLst/>
            <a:ahLst/>
            <a:cxnLst/>
            <a:rect l="l" t="t" r="r" b="b"/>
            <a:pathLst>
              <a:path w="1101089" h="324485">
                <a:moveTo>
                  <a:pt x="0" y="323892"/>
                </a:moveTo>
                <a:lnTo>
                  <a:pt x="1100616" y="323892"/>
                </a:lnTo>
                <a:lnTo>
                  <a:pt x="1100616" y="0"/>
                </a:lnTo>
                <a:lnTo>
                  <a:pt x="0" y="0"/>
                </a:lnTo>
                <a:lnTo>
                  <a:pt x="0" y="323892"/>
                </a:lnTo>
                <a:close/>
              </a:path>
            </a:pathLst>
          </a:custGeom>
          <a:solidFill>
            <a:srgbClr val="D9D9D9"/>
          </a:solidFill>
        </p:spPr>
        <p:txBody>
          <a:bodyPr wrap="square" lIns="0" tIns="0" rIns="0" bIns="0" rtlCol="0"/>
          <a:lstStyle/>
          <a:p>
            <a:endParaRPr/>
          </a:p>
        </p:txBody>
      </p:sp>
      <p:sp>
        <p:nvSpPr>
          <p:cNvPr id="6" name="object 6"/>
          <p:cNvSpPr/>
          <p:nvPr/>
        </p:nvSpPr>
        <p:spPr>
          <a:xfrm>
            <a:off x="1820457" y="5984309"/>
            <a:ext cx="1101090" cy="324485"/>
          </a:xfrm>
          <a:custGeom>
            <a:avLst/>
            <a:gdLst/>
            <a:ahLst/>
            <a:cxnLst/>
            <a:rect l="l" t="t" r="r" b="b"/>
            <a:pathLst>
              <a:path w="1101089" h="324485">
                <a:moveTo>
                  <a:pt x="0" y="323892"/>
                </a:moveTo>
                <a:lnTo>
                  <a:pt x="1100616" y="323892"/>
                </a:lnTo>
                <a:lnTo>
                  <a:pt x="1100616" y="0"/>
                </a:lnTo>
                <a:lnTo>
                  <a:pt x="0" y="0"/>
                </a:lnTo>
                <a:lnTo>
                  <a:pt x="0" y="323892"/>
                </a:lnTo>
                <a:close/>
              </a:path>
            </a:pathLst>
          </a:custGeom>
          <a:solidFill>
            <a:srgbClr val="FDEFE9"/>
          </a:solidFill>
        </p:spPr>
        <p:txBody>
          <a:bodyPr wrap="square" lIns="0" tIns="0" rIns="0" bIns="0" rtlCol="0"/>
          <a:lstStyle/>
          <a:p>
            <a:endParaRPr/>
          </a:p>
        </p:txBody>
      </p:sp>
      <p:sp>
        <p:nvSpPr>
          <p:cNvPr id="7" name="object 7"/>
          <p:cNvSpPr/>
          <p:nvPr/>
        </p:nvSpPr>
        <p:spPr>
          <a:xfrm>
            <a:off x="2921073" y="5984309"/>
            <a:ext cx="1101090" cy="324485"/>
          </a:xfrm>
          <a:custGeom>
            <a:avLst/>
            <a:gdLst/>
            <a:ahLst/>
            <a:cxnLst/>
            <a:rect l="l" t="t" r="r" b="b"/>
            <a:pathLst>
              <a:path w="1101089" h="324485">
                <a:moveTo>
                  <a:pt x="0" y="323892"/>
                </a:moveTo>
                <a:lnTo>
                  <a:pt x="1100616" y="323892"/>
                </a:lnTo>
                <a:lnTo>
                  <a:pt x="1100616" y="0"/>
                </a:lnTo>
                <a:lnTo>
                  <a:pt x="0" y="0"/>
                </a:lnTo>
                <a:lnTo>
                  <a:pt x="0" y="323892"/>
                </a:lnTo>
                <a:close/>
              </a:path>
            </a:pathLst>
          </a:custGeom>
          <a:solidFill>
            <a:srgbClr val="FDEFE9"/>
          </a:solidFill>
        </p:spPr>
        <p:txBody>
          <a:bodyPr wrap="square" lIns="0" tIns="0" rIns="0" bIns="0" rtlCol="0"/>
          <a:lstStyle/>
          <a:p>
            <a:endParaRPr/>
          </a:p>
        </p:txBody>
      </p:sp>
      <p:sp>
        <p:nvSpPr>
          <p:cNvPr id="8" name="object 8"/>
          <p:cNvSpPr/>
          <p:nvPr/>
        </p:nvSpPr>
        <p:spPr>
          <a:xfrm>
            <a:off x="4021691" y="5984309"/>
            <a:ext cx="1101090" cy="324485"/>
          </a:xfrm>
          <a:custGeom>
            <a:avLst/>
            <a:gdLst/>
            <a:ahLst/>
            <a:cxnLst/>
            <a:rect l="l" t="t" r="r" b="b"/>
            <a:pathLst>
              <a:path w="1101089" h="324485">
                <a:moveTo>
                  <a:pt x="0" y="323892"/>
                </a:moveTo>
                <a:lnTo>
                  <a:pt x="1100616" y="323892"/>
                </a:lnTo>
                <a:lnTo>
                  <a:pt x="1100616" y="0"/>
                </a:lnTo>
                <a:lnTo>
                  <a:pt x="0" y="0"/>
                </a:lnTo>
                <a:lnTo>
                  <a:pt x="0" y="323892"/>
                </a:lnTo>
                <a:close/>
              </a:path>
            </a:pathLst>
          </a:custGeom>
          <a:solidFill>
            <a:srgbClr val="FDEFE9"/>
          </a:solidFill>
        </p:spPr>
        <p:txBody>
          <a:bodyPr wrap="square" lIns="0" tIns="0" rIns="0" bIns="0" rtlCol="0"/>
          <a:lstStyle/>
          <a:p>
            <a:endParaRPr/>
          </a:p>
        </p:txBody>
      </p:sp>
      <p:sp>
        <p:nvSpPr>
          <p:cNvPr id="9" name="object 9"/>
          <p:cNvSpPr/>
          <p:nvPr/>
        </p:nvSpPr>
        <p:spPr>
          <a:xfrm>
            <a:off x="5122307" y="5984309"/>
            <a:ext cx="1101090" cy="324485"/>
          </a:xfrm>
          <a:custGeom>
            <a:avLst/>
            <a:gdLst/>
            <a:ahLst/>
            <a:cxnLst/>
            <a:rect l="l" t="t" r="r" b="b"/>
            <a:pathLst>
              <a:path w="1101089" h="324485">
                <a:moveTo>
                  <a:pt x="0" y="323892"/>
                </a:moveTo>
                <a:lnTo>
                  <a:pt x="1100616" y="323892"/>
                </a:lnTo>
                <a:lnTo>
                  <a:pt x="1100616" y="0"/>
                </a:lnTo>
                <a:lnTo>
                  <a:pt x="0" y="0"/>
                </a:lnTo>
                <a:lnTo>
                  <a:pt x="0" y="323892"/>
                </a:lnTo>
                <a:close/>
              </a:path>
            </a:pathLst>
          </a:custGeom>
          <a:solidFill>
            <a:srgbClr val="FDEFE9"/>
          </a:solidFill>
        </p:spPr>
        <p:txBody>
          <a:bodyPr wrap="square" lIns="0" tIns="0" rIns="0" bIns="0" rtlCol="0"/>
          <a:lstStyle/>
          <a:p>
            <a:endParaRPr/>
          </a:p>
        </p:txBody>
      </p:sp>
      <p:sp>
        <p:nvSpPr>
          <p:cNvPr id="10" name="object 10"/>
          <p:cNvSpPr/>
          <p:nvPr/>
        </p:nvSpPr>
        <p:spPr>
          <a:xfrm>
            <a:off x="6222925" y="5984309"/>
            <a:ext cx="1101090" cy="324485"/>
          </a:xfrm>
          <a:custGeom>
            <a:avLst/>
            <a:gdLst/>
            <a:ahLst/>
            <a:cxnLst/>
            <a:rect l="l" t="t" r="r" b="b"/>
            <a:pathLst>
              <a:path w="1101090" h="324485">
                <a:moveTo>
                  <a:pt x="0" y="323892"/>
                </a:moveTo>
                <a:lnTo>
                  <a:pt x="1100616" y="323892"/>
                </a:lnTo>
                <a:lnTo>
                  <a:pt x="1100616" y="0"/>
                </a:lnTo>
                <a:lnTo>
                  <a:pt x="0" y="0"/>
                </a:lnTo>
                <a:lnTo>
                  <a:pt x="0" y="323892"/>
                </a:lnTo>
                <a:close/>
              </a:path>
            </a:pathLst>
          </a:custGeom>
          <a:solidFill>
            <a:srgbClr val="FDEFE9"/>
          </a:solidFill>
        </p:spPr>
        <p:txBody>
          <a:bodyPr wrap="square" lIns="0" tIns="0" rIns="0" bIns="0" rtlCol="0"/>
          <a:lstStyle/>
          <a:p>
            <a:endParaRPr/>
          </a:p>
        </p:txBody>
      </p:sp>
      <p:sp>
        <p:nvSpPr>
          <p:cNvPr id="11" name="object 11"/>
          <p:cNvSpPr/>
          <p:nvPr/>
        </p:nvSpPr>
        <p:spPr>
          <a:xfrm>
            <a:off x="7323541" y="5984309"/>
            <a:ext cx="1101090" cy="324485"/>
          </a:xfrm>
          <a:custGeom>
            <a:avLst/>
            <a:gdLst/>
            <a:ahLst/>
            <a:cxnLst/>
            <a:rect l="l" t="t" r="r" b="b"/>
            <a:pathLst>
              <a:path w="1101090" h="324485">
                <a:moveTo>
                  <a:pt x="0" y="323892"/>
                </a:moveTo>
                <a:lnTo>
                  <a:pt x="1100616" y="323892"/>
                </a:lnTo>
                <a:lnTo>
                  <a:pt x="1100616" y="0"/>
                </a:lnTo>
                <a:lnTo>
                  <a:pt x="0" y="0"/>
                </a:lnTo>
                <a:lnTo>
                  <a:pt x="0" y="323892"/>
                </a:lnTo>
                <a:close/>
              </a:path>
            </a:pathLst>
          </a:custGeom>
          <a:solidFill>
            <a:srgbClr val="F79646"/>
          </a:solidFill>
        </p:spPr>
        <p:txBody>
          <a:bodyPr wrap="square" lIns="0" tIns="0" rIns="0" bIns="0" rtlCol="0"/>
          <a:lstStyle/>
          <a:p>
            <a:endParaRPr/>
          </a:p>
        </p:txBody>
      </p:sp>
      <p:sp>
        <p:nvSpPr>
          <p:cNvPr id="12" name="object 12"/>
          <p:cNvSpPr/>
          <p:nvPr/>
        </p:nvSpPr>
        <p:spPr>
          <a:xfrm>
            <a:off x="719839" y="6308201"/>
            <a:ext cx="1101090" cy="324485"/>
          </a:xfrm>
          <a:custGeom>
            <a:avLst/>
            <a:gdLst/>
            <a:ahLst/>
            <a:cxnLst/>
            <a:rect l="l" t="t" r="r" b="b"/>
            <a:pathLst>
              <a:path w="1101089" h="324484">
                <a:moveTo>
                  <a:pt x="0" y="323892"/>
                </a:moveTo>
                <a:lnTo>
                  <a:pt x="1100616" y="323892"/>
                </a:lnTo>
                <a:lnTo>
                  <a:pt x="1100616" y="0"/>
                </a:lnTo>
                <a:lnTo>
                  <a:pt x="0" y="0"/>
                </a:lnTo>
                <a:lnTo>
                  <a:pt x="0" y="323892"/>
                </a:lnTo>
                <a:close/>
              </a:path>
            </a:pathLst>
          </a:custGeom>
          <a:solidFill>
            <a:srgbClr val="D9D9D9"/>
          </a:solidFill>
        </p:spPr>
        <p:txBody>
          <a:bodyPr wrap="square" lIns="0" tIns="0" rIns="0" bIns="0" rtlCol="0"/>
          <a:lstStyle/>
          <a:p>
            <a:endParaRPr/>
          </a:p>
        </p:txBody>
      </p:sp>
      <p:sp>
        <p:nvSpPr>
          <p:cNvPr id="13" name="object 13"/>
          <p:cNvSpPr/>
          <p:nvPr/>
        </p:nvSpPr>
        <p:spPr>
          <a:xfrm>
            <a:off x="1820457" y="6308201"/>
            <a:ext cx="1101090" cy="324485"/>
          </a:xfrm>
          <a:custGeom>
            <a:avLst/>
            <a:gdLst/>
            <a:ahLst/>
            <a:cxnLst/>
            <a:rect l="l" t="t" r="r" b="b"/>
            <a:pathLst>
              <a:path w="1101089" h="324484">
                <a:moveTo>
                  <a:pt x="0" y="323892"/>
                </a:moveTo>
                <a:lnTo>
                  <a:pt x="1100616" y="323892"/>
                </a:lnTo>
                <a:lnTo>
                  <a:pt x="1100616" y="0"/>
                </a:lnTo>
                <a:lnTo>
                  <a:pt x="0" y="0"/>
                </a:lnTo>
                <a:lnTo>
                  <a:pt x="0" y="323892"/>
                </a:lnTo>
                <a:close/>
              </a:path>
            </a:pathLst>
          </a:custGeom>
          <a:solidFill>
            <a:srgbClr val="FDEFE9"/>
          </a:solidFill>
        </p:spPr>
        <p:txBody>
          <a:bodyPr wrap="square" lIns="0" tIns="0" rIns="0" bIns="0" rtlCol="0"/>
          <a:lstStyle/>
          <a:p>
            <a:endParaRPr/>
          </a:p>
        </p:txBody>
      </p:sp>
      <p:sp>
        <p:nvSpPr>
          <p:cNvPr id="14" name="object 14"/>
          <p:cNvSpPr/>
          <p:nvPr/>
        </p:nvSpPr>
        <p:spPr>
          <a:xfrm>
            <a:off x="2921073" y="6308201"/>
            <a:ext cx="1101090" cy="324485"/>
          </a:xfrm>
          <a:custGeom>
            <a:avLst/>
            <a:gdLst/>
            <a:ahLst/>
            <a:cxnLst/>
            <a:rect l="l" t="t" r="r" b="b"/>
            <a:pathLst>
              <a:path w="1101089" h="324484">
                <a:moveTo>
                  <a:pt x="0" y="323892"/>
                </a:moveTo>
                <a:lnTo>
                  <a:pt x="1100616" y="323892"/>
                </a:lnTo>
                <a:lnTo>
                  <a:pt x="1100616" y="0"/>
                </a:lnTo>
                <a:lnTo>
                  <a:pt x="0" y="0"/>
                </a:lnTo>
                <a:lnTo>
                  <a:pt x="0" y="323892"/>
                </a:lnTo>
                <a:close/>
              </a:path>
            </a:pathLst>
          </a:custGeom>
          <a:solidFill>
            <a:srgbClr val="FDEFE9"/>
          </a:solidFill>
        </p:spPr>
        <p:txBody>
          <a:bodyPr wrap="square" lIns="0" tIns="0" rIns="0" bIns="0" rtlCol="0"/>
          <a:lstStyle/>
          <a:p>
            <a:endParaRPr/>
          </a:p>
        </p:txBody>
      </p:sp>
      <p:sp>
        <p:nvSpPr>
          <p:cNvPr id="15" name="object 15"/>
          <p:cNvSpPr/>
          <p:nvPr/>
        </p:nvSpPr>
        <p:spPr>
          <a:xfrm>
            <a:off x="4021691" y="6308201"/>
            <a:ext cx="1101090" cy="324485"/>
          </a:xfrm>
          <a:custGeom>
            <a:avLst/>
            <a:gdLst/>
            <a:ahLst/>
            <a:cxnLst/>
            <a:rect l="l" t="t" r="r" b="b"/>
            <a:pathLst>
              <a:path w="1101089" h="324484">
                <a:moveTo>
                  <a:pt x="0" y="323892"/>
                </a:moveTo>
                <a:lnTo>
                  <a:pt x="1100616" y="323892"/>
                </a:lnTo>
                <a:lnTo>
                  <a:pt x="1100616" y="0"/>
                </a:lnTo>
                <a:lnTo>
                  <a:pt x="0" y="0"/>
                </a:lnTo>
                <a:lnTo>
                  <a:pt x="0" y="323892"/>
                </a:lnTo>
                <a:close/>
              </a:path>
            </a:pathLst>
          </a:custGeom>
          <a:solidFill>
            <a:srgbClr val="FDEFE9"/>
          </a:solidFill>
        </p:spPr>
        <p:txBody>
          <a:bodyPr wrap="square" lIns="0" tIns="0" rIns="0" bIns="0" rtlCol="0"/>
          <a:lstStyle/>
          <a:p>
            <a:endParaRPr/>
          </a:p>
        </p:txBody>
      </p:sp>
      <p:sp>
        <p:nvSpPr>
          <p:cNvPr id="16" name="object 16"/>
          <p:cNvSpPr/>
          <p:nvPr/>
        </p:nvSpPr>
        <p:spPr>
          <a:xfrm>
            <a:off x="5122307" y="6308201"/>
            <a:ext cx="1101090" cy="324485"/>
          </a:xfrm>
          <a:custGeom>
            <a:avLst/>
            <a:gdLst/>
            <a:ahLst/>
            <a:cxnLst/>
            <a:rect l="l" t="t" r="r" b="b"/>
            <a:pathLst>
              <a:path w="1101089" h="324484">
                <a:moveTo>
                  <a:pt x="0" y="323892"/>
                </a:moveTo>
                <a:lnTo>
                  <a:pt x="1100616" y="323892"/>
                </a:lnTo>
                <a:lnTo>
                  <a:pt x="1100616" y="0"/>
                </a:lnTo>
                <a:lnTo>
                  <a:pt x="0" y="0"/>
                </a:lnTo>
                <a:lnTo>
                  <a:pt x="0" y="323892"/>
                </a:lnTo>
                <a:close/>
              </a:path>
            </a:pathLst>
          </a:custGeom>
          <a:solidFill>
            <a:srgbClr val="FDEFE9"/>
          </a:solidFill>
        </p:spPr>
        <p:txBody>
          <a:bodyPr wrap="square" lIns="0" tIns="0" rIns="0" bIns="0" rtlCol="0"/>
          <a:lstStyle/>
          <a:p>
            <a:endParaRPr/>
          </a:p>
        </p:txBody>
      </p:sp>
      <p:sp>
        <p:nvSpPr>
          <p:cNvPr id="17" name="object 17"/>
          <p:cNvSpPr/>
          <p:nvPr/>
        </p:nvSpPr>
        <p:spPr>
          <a:xfrm>
            <a:off x="6222925" y="6308201"/>
            <a:ext cx="1101090" cy="324485"/>
          </a:xfrm>
          <a:custGeom>
            <a:avLst/>
            <a:gdLst/>
            <a:ahLst/>
            <a:cxnLst/>
            <a:rect l="l" t="t" r="r" b="b"/>
            <a:pathLst>
              <a:path w="1101090" h="324484">
                <a:moveTo>
                  <a:pt x="0" y="323892"/>
                </a:moveTo>
                <a:lnTo>
                  <a:pt x="1100616" y="323892"/>
                </a:lnTo>
                <a:lnTo>
                  <a:pt x="1100616" y="0"/>
                </a:lnTo>
                <a:lnTo>
                  <a:pt x="0" y="0"/>
                </a:lnTo>
                <a:lnTo>
                  <a:pt x="0" y="323892"/>
                </a:lnTo>
                <a:close/>
              </a:path>
            </a:pathLst>
          </a:custGeom>
          <a:solidFill>
            <a:srgbClr val="FDEFE9"/>
          </a:solidFill>
        </p:spPr>
        <p:txBody>
          <a:bodyPr wrap="square" lIns="0" tIns="0" rIns="0" bIns="0" rtlCol="0"/>
          <a:lstStyle/>
          <a:p>
            <a:endParaRPr/>
          </a:p>
        </p:txBody>
      </p:sp>
      <p:sp>
        <p:nvSpPr>
          <p:cNvPr id="18" name="object 18"/>
          <p:cNvSpPr/>
          <p:nvPr/>
        </p:nvSpPr>
        <p:spPr>
          <a:xfrm>
            <a:off x="7323541" y="6308201"/>
            <a:ext cx="1101090" cy="324485"/>
          </a:xfrm>
          <a:custGeom>
            <a:avLst/>
            <a:gdLst/>
            <a:ahLst/>
            <a:cxnLst/>
            <a:rect l="l" t="t" r="r" b="b"/>
            <a:pathLst>
              <a:path w="1101090" h="324484">
                <a:moveTo>
                  <a:pt x="0" y="323892"/>
                </a:moveTo>
                <a:lnTo>
                  <a:pt x="1100616" y="323892"/>
                </a:lnTo>
                <a:lnTo>
                  <a:pt x="1100616" y="0"/>
                </a:lnTo>
                <a:lnTo>
                  <a:pt x="0" y="0"/>
                </a:lnTo>
                <a:lnTo>
                  <a:pt x="0" y="323892"/>
                </a:lnTo>
                <a:close/>
              </a:path>
            </a:pathLst>
          </a:custGeom>
          <a:solidFill>
            <a:srgbClr val="F79646"/>
          </a:solidFill>
        </p:spPr>
        <p:txBody>
          <a:bodyPr wrap="square" lIns="0" tIns="0" rIns="0" bIns="0" rtlCol="0"/>
          <a:lstStyle/>
          <a:p>
            <a:endParaRPr/>
          </a:p>
        </p:txBody>
      </p:sp>
      <p:sp>
        <p:nvSpPr>
          <p:cNvPr id="19" name="object 19"/>
          <p:cNvSpPr txBox="1"/>
          <p:nvPr/>
        </p:nvSpPr>
        <p:spPr>
          <a:xfrm>
            <a:off x="3536073" y="1733373"/>
            <a:ext cx="2071370" cy="299720"/>
          </a:xfrm>
          <a:prstGeom prst="rect">
            <a:avLst/>
          </a:prstGeom>
        </p:spPr>
        <p:txBody>
          <a:bodyPr vert="horz" wrap="square" lIns="0" tIns="12700" rIns="0" bIns="0" rtlCol="0">
            <a:spAutoFit/>
          </a:bodyPr>
          <a:lstStyle/>
          <a:p>
            <a:pPr marL="12700">
              <a:lnSpc>
                <a:spcPct val="100000"/>
              </a:lnSpc>
              <a:spcBef>
                <a:spcPts val="100"/>
              </a:spcBef>
            </a:pPr>
            <a:r>
              <a:rPr sz="1800" spc="-15" dirty="0">
                <a:latin typeface="Calibri"/>
                <a:cs typeface="Calibri"/>
              </a:rPr>
              <a:t>Features </a:t>
            </a:r>
            <a:r>
              <a:rPr sz="1800" dirty="0">
                <a:latin typeface="Calibri"/>
                <a:cs typeface="Calibri"/>
              </a:rPr>
              <a:t>or</a:t>
            </a:r>
            <a:r>
              <a:rPr sz="1800" spc="-35" dirty="0">
                <a:latin typeface="Calibri"/>
                <a:cs typeface="Calibri"/>
              </a:rPr>
              <a:t> </a:t>
            </a:r>
            <a:r>
              <a:rPr sz="1800" spc="-10" dirty="0">
                <a:latin typeface="Calibri"/>
                <a:cs typeface="Calibri"/>
              </a:rPr>
              <a:t>predictors</a:t>
            </a:r>
            <a:endParaRPr sz="1800">
              <a:latin typeface="Calibri"/>
              <a:cs typeface="Calibri"/>
            </a:endParaRPr>
          </a:p>
        </p:txBody>
      </p:sp>
      <p:sp>
        <p:nvSpPr>
          <p:cNvPr id="20" name="object 20"/>
          <p:cNvSpPr/>
          <p:nvPr/>
        </p:nvSpPr>
        <p:spPr>
          <a:xfrm>
            <a:off x="1872334" y="2080542"/>
            <a:ext cx="5419725" cy="349250"/>
          </a:xfrm>
          <a:custGeom>
            <a:avLst/>
            <a:gdLst/>
            <a:ahLst/>
            <a:cxnLst/>
            <a:rect l="l" t="t" r="r" b="b"/>
            <a:pathLst>
              <a:path w="5419725" h="349250">
                <a:moveTo>
                  <a:pt x="0" y="349175"/>
                </a:moveTo>
                <a:lnTo>
                  <a:pt x="2286" y="281218"/>
                </a:lnTo>
                <a:lnTo>
                  <a:pt x="8522" y="225723"/>
                </a:lnTo>
                <a:lnTo>
                  <a:pt x="17770" y="188307"/>
                </a:lnTo>
                <a:lnTo>
                  <a:pt x="29096" y="174587"/>
                </a:lnTo>
                <a:lnTo>
                  <a:pt x="2715448" y="174587"/>
                </a:lnTo>
                <a:lnTo>
                  <a:pt x="2726773" y="160867"/>
                </a:lnTo>
                <a:lnTo>
                  <a:pt x="2736021" y="123452"/>
                </a:lnTo>
                <a:lnTo>
                  <a:pt x="2742257" y="67957"/>
                </a:lnTo>
                <a:lnTo>
                  <a:pt x="2744544" y="0"/>
                </a:lnTo>
                <a:lnTo>
                  <a:pt x="2746830" y="67957"/>
                </a:lnTo>
                <a:lnTo>
                  <a:pt x="2753065" y="123452"/>
                </a:lnTo>
                <a:lnTo>
                  <a:pt x="2762314" y="160867"/>
                </a:lnTo>
                <a:lnTo>
                  <a:pt x="2773640" y="174587"/>
                </a:lnTo>
                <a:lnTo>
                  <a:pt x="5390621" y="174587"/>
                </a:lnTo>
                <a:lnTo>
                  <a:pt x="5401946" y="188307"/>
                </a:lnTo>
                <a:lnTo>
                  <a:pt x="5411194" y="225723"/>
                </a:lnTo>
                <a:lnTo>
                  <a:pt x="5417430" y="281218"/>
                </a:lnTo>
                <a:lnTo>
                  <a:pt x="5419717" y="349175"/>
                </a:lnTo>
              </a:path>
            </a:pathLst>
          </a:custGeom>
          <a:ln w="25400">
            <a:solidFill>
              <a:srgbClr val="000000"/>
            </a:solidFill>
          </a:ln>
        </p:spPr>
        <p:txBody>
          <a:bodyPr wrap="square" lIns="0" tIns="0" rIns="0" bIns="0" rtlCol="0"/>
          <a:lstStyle/>
          <a:p>
            <a:endParaRPr/>
          </a:p>
        </p:txBody>
      </p:sp>
      <p:sp>
        <p:nvSpPr>
          <p:cNvPr id="21" name="object 21"/>
          <p:cNvSpPr/>
          <p:nvPr/>
        </p:nvSpPr>
        <p:spPr>
          <a:xfrm>
            <a:off x="7292054" y="2080545"/>
            <a:ext cx="1125220" cy="349250"/>
          </a:xfrm>
          <a:custGeom>
            <a:avLst/>
            <a:gdLst/>
            <a:ahLst/>
            <a:cxnLst/>
            <a:rect l="l" t="t" r="r" b="b"/>
            <a:pathLst>
              <a:path w="1125220" h="349250">
                <a:moveTo>
                  <a:pt x="0" y="349173"/>
                </a:moveTo>
                <a:lnTo>
                  <a:pt x="2286" y="281216"/>
                </a:lnTo>
                <a:lnTo>
                  <a:pt x="8522" y="225721"/>
                </a:lnTo>
                <a:lnTo>
                  <a:pt x="17771" y="188306"/>
                </a:lnTo>
                <a:lnTo>
                  <a:pt x="29096" y="174586"/>
                </a:lnTo>
                <a:lnTo>
                  <a:pt x="540531" y="174586"/>
                </a:lnTo>
                <a:lnTo>
                  <a:pt x="551857" y="160866"/>
                </a:lnTo>
                <a:lnTo>
                  <a:pt x="561106" y="123451"/>
                </a:lnTo>
                <a:lnTo>
                  <a:pt x="567342" y="67956"/>
                </a:lnTo>
                <a:lnTo>
                  <a:pt x="569628" y="0"/>
                </a:lnTo>
                <a:lnTo>
                  <a:pt x="571915" y="67956"/>
                </a:lnTo>
                <a:lnTo>
                  <a:pt x="578150" y="123451"/>
                </a:lnTo>
                <a:lnTo>
                  <a:pt x="587399" y="160866"/>
                </a:lnTo>
                <a:lnTo>
                  <a:pt x="598725" y="174586"/>
                </a:lnTo>
                <a:lnTo>
                  <a:pt x="1095760" y="174586"/>
                </a:lnTo>
                <a:lnTo>
                  <a:pt x="1107085" y="188306"/>
                </a:lnTo>
                <a:lnTo>
                  <a:pt x="1116334" y="225721"/>
                </a:lnTo>
                <a:lnTo>
                  <a:pt x="1122570" y="281216"/>
                </a:lnTo>
                <a:lnTo>
                  <a:pt x="1124857" y="349173"/>
                </a:lnTo>
              </a:path>
            </a:pathLst>
          </a:custGeom>
          <a:ln w="25400">
            <a:solidFill>
              <a:srgbClr val="000000"/>
            </a:solidFill>
          </a:ln>
        </p:spPr>
        <p:txBody>
          <a:bodyPr wrap="square" lIns="0" tIns="0" rIns="0" bIns="0" rtlCol="0"/>
          <a:lstStyle/>
          <a:p>
            <a:endParaRPr/>
          </a:p>
        </p:txBody>
      </p:sp>
      <p:sp>
        <p:nvSpPr>
          <p:cNvPr id="22" name="object 22"/>
          <p:cNvSpPr txBox="1"/>
          <p:nvPr/>
        </p:nvSpPr>
        <p:spPr>
          <a:xfrm>
            <a:off x="7398274" y="1732455"/>
            <a:ext cx="882650" cy="299720"/>
          </a:xfrm>
          <a:prstGeom prst="rect">
            <a:avLst/>
          </a:prstGeom>
        </p:spPr>
        <p:txBody>
          <a:bodyPr vert="horz" wrap="square" lIns="0" tIns="12700" rIns="0" bIns="0" rtlCol="0">
            <a:spAutoFit/>
          </a:bodyPr>
          <a:lstStyle/>
          <a:p>
            <a:pPr marL="12700">
              <a:lnSpc>
                <a:spcPct val="100000"/>
              </a:lnSpc>
              <a:spcBef>
                <a:spcPts val="100"/>
              </a:spcBef>
            </a:pPr>
            <a:r>
              <a:rPr sz="1800" spc="-5" dirty="0">
                <a:latin typeface="Calibri"/>
                <a:cs typeface="Calibri"/>
              </a:rPr>
              <a:t>O</a:t>
            </a:r>
            <a:r>
              <a:rPr sz="1800" dirty="0">
                <a:latin typeface="Calibri"/>
                <a:cs typeface="Calibri"/>
              </a:rPr>
              <a:t>u</a:t>
            </a:r>
            <a:r>
              <a:rPr sz="1800" spc="-25" dirty="0">
                <a:latin typeface="Calibri"/>
                <a:cs typeface="Calibri"/>
              </a:rPr>
              <a:t>t</a:t>
            </a:r>
            <a:r>
              <a:rPr sz="1800" spc="-15" dirty="0">
                <a:latin typeface="Calibri"/>
                <a:cs typeface="Calibri"/>
              </a:rPr>
              <a:t>c</a:t>
            </a:r>
            <a:r>
              <a:rPr sz="1800" dirty="0">
                <a:latin typeface="Calibri"/>
                <a:cs typeface="Calibri"/>
              </a:rPr>
              <a:t>o</a:t>
            </a:r>
            <a:r>
              <a:rPr sz="1800" spc="-5" dirty="0">
                <a:latin typeface="Calibri"/>
                <a:cs typeface="Calibri"/>
              </a:rPr>
              <a:t>m</a:t>
            </a:r>
            <a:r>
              <a:rPr sz="1800" dirty="0">
                <a:latin typeface="Calibri"/>
                <a:cs typeface="Calibri"/>
              </a:rPr>
              <a:t>e</a:t>
            </a:r>
            <a:endParaRPr sz="1800">
              <a:latin typeface="Calibri"/>
              <a:cs typeface="Calibri"/>
            </a:endParaRPr>
          </a:p>
        </p:txBody>
      </p:sp>
      <p:graphicFrame>
        <p:nvGraphicFramePr>
          <p:cNvPr id="23" name="object 23"/>
          <p:cNvGraphicFramePr>
            <a:graphicFrameLocks noGrp="1"/>
          </p:cNvGraphicFramePr>
          <p:nvPr/>
        </p:nvGraphicFramePr>
        <p:xfrm>
          <a:off x="713489" y="2423368"/>
          <a:ext cx="7703181" cy="4203700"/>
        </p:xfrm>
        <a:graphic>
          <a:graphicData uri="http://schemas.openxmlformats.org/drawingml/2006/table">
            <a:tbl>
              <a:tblPr firstRow="1" bandRow="1">
                <a:tableStyleId>{2D5ABB26-0587-4C30-8999-92F81FD0307C}</a:tableStyleId>
              </a:tblPr>
              <a:tblGrid>
                <a:gridCol w="1100455">
                  <a:extLst>
                    <a:ext uri="{9D8B030D-6E8A-4147-A177-3AD203B41FA5}">
                      <a16:colId xmlns:a16="http://schemas.microsoft.com/office/drawing/2014/main" val="20000"/>
                    </a:ext>
                  </a:extLst>
                </a:gridCol>
                <a:gridCol w="1100455">
                  <a:extLst>
                    <a:ext uri="{9D8B030D-6E8A-4147-A177-3AD203B41FA5}">
                      <a16:colId xmlns:a16="http://schemas.microsoft.com/office/drawing/2014/main" val="20001"/>
                    </a:ext>
                  </a:extLst>
                </a:gridCol>
                <a:gridCol w="1100455">
                  <a:extLst>
                    <a:ext uri="{9D8B030D-6E8A-4147-A177-3AD203B41FA5}">
                      <a16:colId xmlns:a16="http://schemas.microsoft.com/office/drawing/2014/main" val="20002"/>
                    </a:ext>
                  </a:extLst>
                </a:gridCol>
                <a:gridCol w="1100454">
                  <a:extLst>
                    <a:ext uri="{9D8B030D-6E8A-4147-A177-3AD203B41FA5}">
                      <a16:colId xmlns:a16="http://schemas.microsoft.com/office/drawing/2014/main" val="20003"/>
                    </a:ext>
                  </a:extLst>
                </a:gridCol>
                <a:gridCol w="1100454">
                  <a:extLst>
                    <a:ext uri="{9D8B030D-6E8A-4147-A177-3AD203B41FA5}">
                      <a16:colId xmlns:a16="http://schemas.microsoft.com/office/drawing/2014/main" val="20004"/>
                    </a:ext>
                  </a:extLst>
                </a:gridCol>
                <a:gridCol w="1100454">
                  <a:extLst>
                    <a:ext uri="{9D8B030D-6E8A-4147-A177-3AD203B41FA5}">
                      <a16:colId xmlns:a16="http://schemas.microsoft.com/office/drawing/2014/main" val="20005"/>
                    </a:ext>
                  </a:extLst>
                </a:gridCol>
                <a:gridCol w="1100454">
                  <a:extLst>
                    <a:ext uri="{9D8B030D-6E8A-4147-A177-3AD203B41FA5}">
                      <a16:colId xmlns:a16="http://schemas.microsoft.com/office/drawing/2014/main" val="20006"/>
                    </a:ext>
                  </a:extLst>
                </a:gridCol>
              </a:tblGrid>
              <a:tr h="639445">
                <a:tc>
                  <a:txBody>
                    <a:bodyPr/>
                    <a:lstStyle/>
                    <a:p>
                      <a:pPr>
                        <a:lnSpc>
                          <a:spcPct val="100000"/>
                        </a:lnSpc>
                        <a:spcBef>
                          <a:spcPts val="15"/>
                        </a:spcBef>
                      </a:pPr>
                      <a:endParaRPr sz="2400">
                        <a:latin typeface="Times New Roman"/>
                        <a:cs typeface="Times New Roman"/>
                      </a:endParaRPr>
                    </a:p>
                    <a:p>
                      <a:pPr marL="116839">
                        <a:lnSpc>
                          <a:spcPct val="100000"/>
                        </a:lnSpc>
                      </a:pPr>
                      <a:r>
                        <a:rPr sz="1800" b="1" spc="-5" dirty="0">
                          <a:solidFill>
                            <a:srgbClr val="FFFFFF"/>
                          </a:solidFill>
                          <a:latin typeface="Calibri"/>
                          <a:cs typeface="Calibri"/>
                        </a:rPr>
                        <a:t>Molecule</a:t>
                      </a:r>
                      <a:endParaRPr sz="1800">
                        <a:latin typeface="Calibri"/>
                        <a:cs typeface="Calibri"/>
                      </a:endParaRPr>
                    </a:p>
                  </a:txBody>
                  <a:tcPr marL="0" marR="0" marT="1905" marB="0">
                    <a:lnL w="19050">
                      <a:solidFill>
                        <a:srgbClr val="FFFFFF"/>
                      </a:solidFill>
                      <a:prstDash val="solid"/>
                    </a:lnL>
                    <a:lnR w="19050">
                      <a:solidFill>
                        <a:srgbClr val="FFFFFF"/>
                      </a:solidFill>
                      <a:prstDash val="solid"/>
                    </a:lnR>
                    <a:lnT w="19050">
                      <a:solidFill>
                        <a:srgbClr val="FFFFFF"/>
                      </a:solidFill>
                      <a:prstDash val="solid"/>
                    </a:lnT>
                    <a:lnB w="53975">
                      <a:solidFill>
                        <a:srgbClr val="FFFFFF"/>
                      </a:solidFill>
                      <a:prstDash val="solid"/>
                    </a:lnB>
                    <a:solidFill>
                      <a:srgbClr val="D9D9D9"/>
                    </a:solidFill>
                  </a:tcPr>
                </a:tc>
                <a:tc>
                  <a:txBody>
                    <a:bodyPr/>
                    <a:lstStyle/>
                    <a:p>
                      <a:pPr marL="239395" marR="106045" indent="-113030">
                        <a:lnSpc>
                          <a:spcPts val="2130"/>
                        </a:lnSpc>
                        <a:spcBef>
                          <a:spcPts val="710"/>
                        </a:spcBef>
                      </a:pPr>
                      <a:r>
                        <a:rPr sz="1800" b="1" dirty="0">
                          <a:solidFill>
                            <a:srgbClr val="FFFFFF"/>
                          </a:solidFill>
                          <a:latin typeface="Calibri"/>
                          <a:cs typeface="Calibri"/>
                        </a:rPr>
                        <a:t>D</a:t>
                      </a:r>
                      <a:r>
                        <a:rPr sz="1800" b="1" spc="-10" dirty="0">
                          <a:solidFill>
                            <a:srgbClr val="FFFFFF"/>
                          </a:solidFill>
                          <a:latin typeface="Calibri"/>
                          <a:cs typeface="Calibri"/>
                        </a:rPr>
                        <a:t>i</a:t>
                      </a:r>
                      <a:r>
                        <a:rPr sz="1800" b="1" spc="0" dirty="0">
                          <a:solidFill>
                            <a:srgbClr val="FFFFFF"/>
                          </a:solidFill>
                          <a:latin typeface="Calibri"/>
                          <a:cs typeface="Calibri"/>
                        </a:rPr>
                        <a:t>ff</a:t>
                      </a:r>
                      <a:r>
                        <a:rPr sz="1800" b="1" spc="-5" dirty="0">
                          <a:solidFill>
                            <a:srgbClr val="FFFFFF"/>
                          </a:solidFill>
                          <a:latin typeface="Calibri"/>
                          <a:cs typeface="Calibri"/>
                        </a:rPr>
                        <a:t>u</a:t>
                      </a:r>
                      <a:r>
                        <a:rPr sz="1800" b="1" spc="-10" dirty="0">
                          <a:solidFill>
                            <a:srgbClr val="FFFFFF"/>
                          </a:solidFill>
                          <a:latin typeface="Calibri"/>
                          <a:cs typeface="Calibri"/>
                        </a:rPr>
                        <a:t>s</a:t>
                      </a:r>
                      <a:r>
                        <a:rPr sz="1800" b="1" spc="-5" dirty="0">
                          <a:solidFill>
                            <a:srgbClr val="FFFFFF"/>
                          </a:solidFill>
                          <a:latin typeface="Calibri"/>
                          <a:cs typeface="Calibri"/>
                        </a:rPr>
                        <a:t>io</a:t>
                      </a:r>
                      <a:r>
                        <a:rPr sz="1800" b="1" dirty="0">
                          <a:solidFill>
                            <a:srgbClr val="FFFFFF"/>
                          </a:solidFill>
                          <a:latin typeface="Calibri"/>
                          <a:cs typeface="Calibri"/>
                        </a:rPr>
                        <a:t>n  </a:t>
                      </a:r>
                      <a:r>
                        <a:rPr sz="1800" b="1" spc="-15" dirty="0">
                          <a:solidFill>
                            <a:srgbClr val="FFFFFF"/>
                          </a:solidFill>
                          <a:latin typeface="Calibri"/>
                          <a:cs typeface="Calibri"/>
                        </a:rPr>
                        <a:t>(nm/s)</a:t>
                      </a:r>
                      <a:endParaRPr sz="1800">
                        <a:latin typeface="Calibri"/>
                        <a:cs typeface="Calibri"/>
                      </a:endParaRPr>
                    </a:p>
                  </a:txBody>
                  <a:tcPr marL="0" marR="0" marT="90170" marB="0">
                    <a:lnL w="19050">
                      <a:solidFill>
                        <a:srgbClr val="FFFFFF"/>
                      </a:solidFill>
                      <a:prstDash val="solid"/>
                    </a:lnL>
                    <a:lnR w="19050">
                      <a:solidFill>
                        <a:srgbClr val="FFFFFF"/>
                      </a:solidFill>
                      <a:prstDash val="solid"/>
                    </a:lnR>
                    <a:lnT w="19050">
                      <a:solidFill>
                        <a:srgbClr val="FFFFFF"/>
                      </a:solidFill>
                      <a:prstDash val="solid"/>
                    </a:lnT>
                    <a:lnB w="53975">
                      <a:solidFill>
                        <a:srgbClr val="FFFFFF"/>
                      </a:solidFill>
                      <a:prstDash val="solid"/>
                    </a:lnB>
                    <a:solidFill>
                      <a:srgbClr val="F79646"/>
                    </a:solidFill>
                  </a:tcPr>
                </a:tc>
                <a:tc>
                  <a:txBody>
                    <a:bodyPr/>
                    <a:lstStyle/>
                    <a:p>
                      <a:pPr marL="217804" marR="55880" indent="-140970">
                        <a:lnSpc>
                          <a:spcPts val="2130"/>
                        </a:lnSpc>
                        <a:spcBef>
                          <a:spcPts val="710"/>
                        </a:spcBef>
                      </a:pPr>
                      <a:r>
                        <a:rPr sz="1800" b="1" dirty="0">
                          <a:solidFill>
                            <a:srgbClr val="FFFFFF"/>
                          </a:solidFill>
                          <a:latin typeface="Calibri"/>
                          <a:cs typeface="Calibri"/>
                        </a:rPr>
                        <a:t>M</a:t>
                      </a:r>
                      <a:r>
                        <a:rPr sz="1800" b="1" spc="-10" dirty="0">
                          <a:solidFill>
                            <a:srgbClr val="FFFFFF"/>
                          </a:solidFill>
                          <a:latin typeface="Calibri"/>
                          <a:cs typeface="Calibri"/>
                        </a:rPr>
                        <a:t>o</a:t>
                      </a:r>
                      <a:r>
                        <a:rPr sz="1800" b="1" spc="-5" dirty="0">
                          <a:solidFill>
                            <a:srgbClr val="FFFFFF"/>
                          </a:solidFill>
                          <a:latin typeface="Calibri"/>
                          <a:cs typeface="Calibri"/>
                        </a:rPr>
                        <a:t>l</a:t>
                      </a:r>
                      <a:r>
                        <a:rPr sz="1800" b="1" spc="-10" dirty="0">
                          <a:solidFill>
                            <a:srgbClr val="FFFFFF"/>
                          </a:solidFill>
                          <a:latin typeface="Calibri"/>
                          <a:cs typeface="Calibri"/>
                        </a:rPr>
                        <a:t>e</a:t>
                      </a:r>
                      <a:r>
                        <a:rPr sz="1800" b="1" spc="-5" dirty="0">
                          <a:solidFill>
                            <a:srgbClr val="FFFFFF"/>
                          </a:solidFill>
                          <a:latin typeface="Calibri"/>
                          <a:cs typeface="Calibri"/>
                        </a:rPr>
                        <a:t>cula</a:t>
                      </a:r>
                      <a:r>
                        <a:rPr sz="1800" b="1" dirty="0">
                          <a:solidFill>
                            <a:srgbClr val="FFFFFF"/>
                          </a:solidFill>
                          <a:latin typeface="Calibri"/>
                          <a:cs typeface="Calibri"/>
                        </a:rPr>
                        <a:t>r  </a:t>
                      </a:r>
                      <a:r>
                        <a:rPr sz="1800" b="1" spc="-20" dirty="0">
                          <a:solidFill>
                            <a:srgbClr val="FFFFFF"/>
                          </a:solidFill>
                          <a:latin typeface="Calibri"/>
                          <a:cs typeface="Calibri"/>
                        </a:rPr>
                        <a:t>Weight</a:t>
                      </a:r>
                      <a:endParaRPr sz="1800">
                        <a:latin typeface="Calibri"/>
                        <a:cs typeface="Calibri"/>
                      </a:endParaRPr>
                    </a:p>
                  </a:txBody>
                  <a:tcPr marL="0" marR="0" marT="90170" marB="0">
                    <a:lnL w="19050">
                      <a:solidFill>
                        <a:srgbClr val="FFFFFF"/>
                      </a:solidFill>
                      <a:prstDash val="solid"/>
                    </a:lnL>
                    <a:lnR w="19050">
                      <a:solidFill>
                        <a:srgbClr val="FFFFFF"/>
                      </a:solidFill>
                      <a:prstDash val="solid"/>
                    </a:lnR>
                    <a:lnT w="19050">
                      <a:solidFill>
                        <a:srgbClr val="FFFFFF"/>
                      </a:solidFill>
                      <a:prstDash val="solid"/>
                    </a:lnT>
                    <a:lnB w="53975">
                      <a:solidFill>
                        <a:srgbClr val="FFFFFF"/>
                      </a:solidFill>
                      <a:prstDash val="solid"/>
                    </a:lnB>
                    <a:solidFill>
                      <a:srgbClr val="F79646"/>
                    </a:solidFill>
                  </a:tcPr>
                </a:tc>
                <a:tc>
                  <a:txBody>
                    <a:bodyPr/>
                    <a:lstStyle/>
                    <a:p>
                      <a:pPr>
                        <a:lnSpc>
                          <a:spcPct val="100000"/>
                        </a:lnSpc>
                        <a:spcBef>
                          <a:spcPts val="15"/>
                        </a:spcBef>
                      </a:pPr>
                      <a:endParaRPr sz="2400">
                        <a:latin typeface="Times New Roman"/>
                        <a:cs typeface="Times New Roman"/>
                      </a:endParaRPr>
                    </a:p>
                    <a:p>
                      <a:pPr marL="62865">
                        <a:lnSpc>
                          <a:spcPct val="100000"/>
                        </a:lnSpc>
                      </a:pPr>
                      <a:r>
                        <a:rPr sz="1800" b="1" spc="-5" dirty="0">
                          <a:solidFill>
                            <a:srgbClr val="FFFFFF"/>
                          </a:solidFill>
                          <a:latin typeface="Calibri"/>
                          <a:cs typeface="Calibri"/>
                        </a:rPr>
                        <a:t>C=C</a:t>
                      </a:r>
                      <a:r>
                        <a:rPr sz="1800" b="1" spc="-45" dirty="0">
                          <a:solidFill>
                            <a:srgbClr val="FFFFFF"/>
                          </a:solidFill>
                          <a:latin typeface="Calibri"/>
                          <a:cs typeface="Calibri"/>
                        </a:rPr>
                        <a:t> </a:t>
                      </a:r>
                      <a:r>
                        <a:rPr sz="1800" b="1" spc="-5" dirty="0">
                          <a:solidFill>
                            <a:srgbClr val="FFFFFF"/>
                          </a:solidFill>
                          <a:latin typeface="Calibri"/>
                          <a:cs typeface="Calibri"/>
                        </a:rPr>
                        <a:t>bonds</a:t>
                      </a:r>
                      <a:endParaRPr sz="1800">
                        <a:latin typeface="Calibri"/>
                        <a:cs typeface="Calibri"/>
                      </a:endParaRPr>
                    </a:p>
                  </a:txBody>
                  <a:tcPr marL="0" marR="0" marT="1905" marB="0">
                    <a:lnL w="19050">
                      <a:solidFill>
                        <a:srgbClr val="FFFFFF"/>
                      </a:solidFill>
                      <a:prstDash val="solid"/>
                    </a:lnL>
                    <a:lnR w="19050">
                      <a:solidFill>
                        <a:srgbClr val="FFFFFF"/>
                      </a:solidFill>
                      <a:prstDash val="solid"/>
                    </a:lnR>
                    <a:lnT w="19050">
                      <a:solidFill>
                        <a:srgbClr val="FFFFFF"/>
                      </a:solidFill>
                      <a:prstDash val="solid"/>
                    </a:lnT>
                    <a:lnB w="53975">
                      <a:solidFill>
                        <a:srgbClr val="FFFFFF"/>
                      </a:solidFill>
                      <a:prstDash val="solid"/>
                    </a:lnB>
                    <a:solidFill>
                      <a:srgbClr val="F79646"/>
                    </a:solidFill>
                  </a:tcPr>
                </a:tc>
                <a:tc>
                  <a:txBody>
                    <a:bodyPr/>
                    <a:lstStyle/>
                    <a:p>
                      <a:pPr marL="227965" marR="183515" indent="-22860">
                        <a:lnSpc>
                          <a:spcPts val="2130"/>
                        </a:lnSpc>
                        <a:spcBef>
                          <a:spcPts val="710"/>
                        </a:spcBef>
                      </a:pPr>
                      <a:r>
                        <a:rPr sz="1800" b="1" dirty="0">
                          <a:solidFill>
                            <a:srgbClr val="FFFFFF"/>
                          </a:solidFill>
                          <a:latin typeface="Calibri"/>
                          <a:cs typeface="Calibri"/>
                        </a:rPr>
                        <a:t>H</a:t>
                      </a:r>
                      <a:r>
                        <a:rPr sz="1800" b="1" spc="-5" dirty="0">
                          <a:solidFill>
                            <a:srgbClr val="FFFFFF"/>
                          </a:solidFill>
                          <a:latin typeface="Calibri"/>
                          <a:cs typeface="Calibri"/>
                        </a:rPr>
                        <a:t>-b</a:t>
                      </a:r>
                      <a:r>
                        <a:rPr sz="1800" b="1" spc="-10" dirty="0">
                          <a:solidFill>
                            <a:srgbClr val="FFFFFF"/>
                          </a:solidFill>
                          <a:latin typeface="Calibri"/>
                          <a:cs typeface="Calibri"/>
                        </a:rPr>
                        <a:t>o</a:t>
                      </a:r>
                      <a:r>
                        <a:rPr sz="1800" b="1" spc="-5" dirty="0">
                          <a:solidFill>
                            <a:srgbClr val="FFFFFF"/>
                          </a:solidFill>
                          <a:latin typeface="Calibri"/>
                          <a:cs typeface="Calibri"/>
                        </a:rPr>
                        <a:t>nd  </a:t>
                      </a:r>
                      <a:r>
                        <a:rPr sz="1800" b="1" spc="-10" dirty="0">
                          <a:solidFill>
                            <a:srgbClr val="FFFFFF"/>
                          </a:solidFill>
                          <a:latin typeface="Calibri"/>
                          <a:cs typeface="Calibri"/>
                        </a:rPr>
                        <a:t>donors</a:t>
                      </a:r>
                      <a:endParaRPr sz="1800">
                        <a:latin typeface="Calibri"/>
                        <a:cs typeface="Calibri"/>
                      </a:endParaRPr>
                    </a:p>
                  </a:txBody>
                  <a:tcPr marL="0" marR="0" marT="90170" marB="0">
                    <a:lnL w="19050">
                      <a:solidFill>
                        <a:srgbClr val="FFFFFF"/>
                      </a:solidFill>
                      <a:prstDash val="solid"/>
                    </a:lnL>
                    <a:lnR w="19050">
                      <a:solidFill>
                        <a:srgbClr val="FFFFFF"/>
                      </a:solidFill>
                      <a:prstDash val="solid"/>
                    </a:lnR>
                    <a:lnT w="19050">
                      <a:solidFill>
                        <a:srgbClr val="FFFFFF"/>
                      </a:solidFill>
                      <a:prstDash val="solid"/>
                    </a:lnT>
                    <a:lnB w="53975">
                      <a:solidFill>
                        <a:srgbClr val="FFFFFF"/>
                      </a:solidFill>
                      <a:prstDash val="solid"/>
                    </a:lnB>
                    <a:solidFill>
                      <a:srgbClr val="F79646"/>
                    </a:solidFill>
                  </a:tcPr>
                </a:tc>
                <a:tc>
                  <a:txBody>
                    <a:bodyPr/>
                    <a:lstStyle/>
                    <a:p>
                      <a:pPr marL="103505" marR="80010" indent="101600">
                        <a:lnSpc>
                          <a:spcPts val="2130"/>
                        </a:lnSpc>
                        <a:spcBef>
                          <a:spcPts val="710"/>
                        </a:spcBef>
                      </a:pPr>
                      <a:r>
                        <a:rPr sz="1800" b="1" spc="-5" dirty="0">
                          <a:solidFill>
                            <a:srgbClr val="FFFFFF"/>
                          </a:solidFill>
                          <a:latin typeface="Calibri"/>
                          <a:cs typeface="Calibri"/>
                        </a:rPr>
                        <a:t>H-bond  acce</a:t>
                      </a:r>
                      <a:r>
                        <a:rPr sz="1800" b="1" spc="-10" dirty="0">
                          <a:solidFill>
                            <a:srgbClr val="FFFFFF"/>
                          </a:solidFill>
                          <a:latin typeface="Calibri"/>
                          <a:cs typeface="Calibri"/>
                        </a:rPr>
                        <a:t>p</a:t>
                      </a:r>
                      <a:r>
                        <a:rPr sz="1800" b="1" spc="-20" dirty="0">
                          <a:solidFill>
                            <a:srgbClr val="FFFFFF"/>
                          </a:solidFill>
                          <a:latin typeface="Calibri"/>
                          <a:cs typeface="Calibri"/>
                        </a:rPr>
                        <a:t>t</a:t>
                      </a:r>
                      <a:r>
                        <a:rPr sz="1800" b="1" spc="-5" dirty="0">
                          <a:solidFill>
                            <a:srgbClr val="FFFFFF"/>
                          </a:solidFill>
                          <a:latin typeface="Calibri"/>
                          <a:cs typeface="Calibri"/>
                        </a:rPr>
                        <a:t>o</a:t>
                      </a:r>
                      <a:r>
                        <a:rPr sz="1800" b="1" spc="-25" dirty="0">
                          <a:solidFill>
                            <a:srgbClr val="FFFFFF"/>
                          </a:solidFill>
                          <a:latin typeface="Calibri"/>
                          <a:cs typeface="Calibri"/>
                        </a:rPr>
                        <a:t>r</a:t>
                      </a:r>
                      <a:r>
                        <a:rPr sz="1800" b="1" dirty="0">
                          <a:solidFill>
                            <a:srgbClr val="FFFFFF"/>
                          </a:solidFill>
                          <a:latin typeface="Calibri"/>
                          <a:cs typeface="Calibri"/>
                        </a:rPr>
                        <a:t>s</a:t>
                      </a:r>
                      <a:endParaRPr sz="1800">
                        <a:latin typeface="Calibri"/>
                        <a:cs typeface="Calibri"/>
                      </a:endParaRPr>
                    </a:p>
                  </a:txBody>
                  <a:tcPr marL="0" marR="0" marT="90170" marB="0">
                    <a:lnL w="19050">
                      <a:solidFill>
                        <a:srgbClr val="FFFFFF"/>
                      </a:solidFill>
                      <a:prstDash val="solid"/>
                    </a:lnL>
                    <a:lnR w="19050">
                      <a:solidFill>
                        <a:srgbClr val="FFFFFF"/>
                      </a:solidFill>
                      <a:prstDash val="solid"/>
                    </a:lnR>
                    <a:lnT w="19050">
                      <a:solidFill>
                        <a:srgbClr val="FFFFFF"/>
                      </a:solidFill>
                      <a:prstDash val="solid"/>
                    </a:lnT>
                    <a:lnB w="53975">
                      <a:solidFill>
                        <a:srgbClr val="FFFFFF"/>
                      </a:solidFill>
                      <a:prstDash val="solid"/>
                    </a:lnB>
                    <a:solidFill>
                      <a:srgbClr val="F79646"/>
                    </a:solidFill>
                  </a:tcPr>
                </a:tc>
                <a:tc>
                  <a:txBody>
                    <a:bodyPr/>
                    <a:lstStyle/>
                    <a:p>
                      <a:pPr>
                        <a:lnSpc>
                          <a:spcPct val="100000"/>
                        </a:lnSpc>
                        <a:spcBef>
                          <a:spcPts val="5"/>
                        </a:spcBef>
                      </a:pPr>
                      <a:endParaRPr sz="2350">
                        <a:latin typeface="Times New Roman"/>
                        <a:cs typeface="Times New Roman"/>
                      </a:endParaRPr>
                    </a:p>
                    <a:p>
                      <a:pPr marL="201295">
                        <a:lnSpc>
                          <a:spcPct val="100000"/>
                        </a:lnSpc>
                      </a:pPr>
                      <a:r>
                        <a:rPr sz="1800" b="1" spc="-15" dirty="0">
                          <a:solidFill>
                            <a:srgbClr val="FFFFFF"/>
                          </a:solidFill>
                          <a:latin typeface="Calibri"/>
                          <a:cs typeface="Calibri"/>
                        </a:rPr>
                        <a:t>Kd</a:t>
                      </a:r>
                      <a:r>
                        <a:rPr sz="1800" b="1" spc="-25" dirty="0">
                          <a:solidFill>
                            <a:srgbClr val="FFFFFF"/>
                          </a:solidFill>
                          <a:latin typeface="Calibri"/>
                          <a:cs typeface="Calibri"/>
                        </a:rPr>
                        <a:t> </a:t>
                      </a:r>
                      <a:r>
                        <a:rPr sz="1800" b="1" dirty="0">
                          <a:solidFill>
                            <a:srgbClr val="FFFFFF"/>
                          </a:solidFill>
                          <a:latin typeface="Calibri"/>
                          <a:cs typeface="Calibri"/>
                        </a:rPr>
                        <a:t>(fM)</a:t>
                      </a:r>
                      <a:endParaRPr sz="1800">
                        <a:latin typeface="Calibri"/>
                        <a:cs typeface="Calibri"/>
                      </a:endParaRPr>
                    </a:p>
                  </a:txBody>
                  <a:tcPr marL="0" marR="0" marT="635" marB="0">
                    <a:lnL w="19050">
                      <a:solidFill>
                        <a:srgbClr val="FFFFFF"/>
                      </a:solidFill>
                      <a:prstDash val="solid"/>
                    </a:lnL>
                    <a:lnR w="19050">
                      <a:solidFill>
                        <a:srgbClr val="FFFFFF"/>
                      </a:solidFill>
                      <a:prstDash val="solid"/>
                    </a:lnR>
                    <a:lnT w="19050">
                      <a:solidFill>
                        <a:srgbClr val="FFFFFF"/>
                      </a:solidFill>
                      <a:prstDash val="solid"/>
                    </a:lnT>
                    <a:lnB w="53975">
                      <a:solidFill>
                        <a:srgbClr val="FFFFFF"/>
                      </a:solidFill>
                      <a:prstDash val="solid"/>
                    </a:lnB>
                    <a:solidFill>
                      <a:srgbClr val="F79646"/>
                    </a:solidFill>
                  </a:tcPr>
                </a:tc>
                <a:extLst>
                  <a:ext uri="{0D108BD9-81ED-4DB2-BD59-A6C34878D82A}">
                    <a16:rowId xmlns:a16="http://schemas.microsoft.com/office/drawing/2014/main" val="10000"/>
                  </a:ext>
                </a:extLst>
              </a:tr>
              <a:tr h="323850">
                <a:tc>
                  <a:txBody>
                    <a:bodyPr/>
                    <a:lstStyle/>
                    <a:p>
                      <a:pPr algn="r">
                        <a:lnSpc>
                          <a:spcPct val="100000"/>
                        </a:lnSpc>
                        <a:spcBef>
                          <a:spcPts val="290"/>
                        </a:spcBef>
                      </a:pPr>
                      <a:r>
                        <a:rPr sz="1800" dirty="0">
                          <a:latin typeface="Calibri"/>
                          <a:cs typeface="Calibri"/>
                        </a:rPr>
                        <a:t>1</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53975">
                      <a:solidFill>
                        <a:srgbClr val="FFFFFF"/>
                      </a:solidFill>
                      <a:prstDash val="solid"/>
                    </a:lnT>
                    <a:lnB w="19050">
                      <a:solidFill>
                        <a:srgbClr val="FFFFFF"/>
                      </a:solidFill>
                      <a:prstDash val="solid"/>
                    </a:lnB>
                    <a:solidFill>
                      <a:srgbClr val="D9D9D9"/>
                    </a:solidFill>
                  </a:tcPr>
                </a:tc>
                <a:tc>
                  <a:txBody>
                    <a:bodyPr/>
                    <a:lstStyle/>
                    <a:p>
                      <a:pPr algn="r">
                        <a:lnSpc>
                          <a:spcPct val="100000"/>
                        </a:lnSpc>
                        <a:spcBef>
                          <a:spcPts val="290"/>
                        </a:spcBef>
                      </a:pPr>
                      <a:r>
                        <a:rPr sz="1800" dirty="0">
                          <a:latin typeface="Calibri"/>
                          <a:cs typeface="Calibri"/>
                        </a:rPr>
                        <a:t>8</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53975">
                      <a:solidFill>
                        <a:srgbClr val="FFFFFF"/>
                      </a:solidFill>
                      <a:prstDash val="solid"/>
                    </a:lnT>
                    <a:lnB w="19050">
                      <a:solidFill>
                        <a:srgbClr val="FFFFFF"/>
                      </a:solidFill>
                      <a:prstDash val="solid"/>
                    </a:lnB>
                    <a:solidFill>
                      <a:srgbClr val="FDEFE9"/>
                    </a:solidFill>
                  </a:tcPr>
                </a:tc>
                <a:tc>
                  <a:txBody>
                    <a:bodyPr/>
                    <a:lstStyle/>
                    <a:p>
                      <a:pPr algn="r">
                        <a:lnSpc>
                          <a:spcPct val="100000"/>
                        </a:lnSpc>
                        <a:spcBef>
                          <a:spcPts val="290"/>
                        </a:spcBef>
                      </a:pPr>
                      <a:r>
                        <a:rPr sz="1800" dirty="0">
                          <a:latin typeface="Calibri"/>
                          <a:cs typeface="Calibri"/>
                        </a:rPr>
                        <a:t>66</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53975">
                      <a:solidFill>
                        <a:srgbClr val="FFFFFF"/>
                      </a:solidFill>
                      <a:prstDash val="solid"/>
                    </a:lnT>
                    <a:lnB w="19050">
                      <a:solidFill>
                        <a:srgbClr val="FFFFFF"/>
                      </a:solidFill>
                      <a:prstDash val="solid"/>
                    </a:lnB>
                    <a:solidFill>
                      <a:srgbClr val="FDEFE9"/>
                    </a:solidFill>
                  </a:tcPr>
                </a:tc>
                <a:tc>
                  <a:txBody>
                    <a:bodyPr/>
                    <a:lstStyle/>
                    <a:p>
                      <a:pPr algn="r">
                        <a:lnSpc>
                          <a:spcPct val="100000"/>
                        </a:lnSpc>
                        <a:spcBef>
                          <a:spcPts val="290"/>
                        </a:spcBef>
                      </a:pPr>
                      <a:r>
                        <a:rPr sz="1800" dirty="0">
                          <a:latin typeface="Calibri"/>
                          <a:cs typeface="Calibri"/>
                        </a:rPr>
                        <a:t>1</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53975">
                      <a:solidFill>
                        <a:srgbClr val="FFFFFF"/>
                      </a:solidFill>
                      <a:prstDash val="solid"/>
                    </a:lnT>
                    <a:lnB w="19050">
                      <a:solidFill>
                        <a:srgbClr val="FFFFFF"/>
                      </a:solidFill>
                      <a:prstDash val="solid"/>
                    </a:lnB>
                    <a:solidFill>
                      <a:srgbClr val="FDEFE9"/>
                    </a:solidFill>
                  </a:tcPr>
                </a:tc>
                <a:tc>
                  <a:txBody>
                    <a:bodyPr/>
                    <a:lstStyle/>
                    <a:p>
                      <a:pPr algn="r">
                        <a:lnSpc>
                          <a:spcPct val="100000"/>
                        </a:lnSpc>
                        <a:spcBef>
                          <a:spcPts val="290"/>
                        </a:spcBef>
                      </a:pPr>
                      <a:r>
                        <a:rPr sz="1800" dirty="0">
                          <a:latin typeface="Calibri"/>
                          <a:cs typeface="Calibri"/>
                        </a:rPr>
                        <a:t>0</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53975">
                      <a:solidFill>
                        <a:srgbClr val="FFFFFF"/>
                      </a:solidFill>
                      <a:prstDash val="solid"/>
                    </a:lnT>
                    <a:lnB w="19050">
                      <a:solidFill>
                        <a:srgbClr val="FFFFFF"/>
                      </a:solidFill>
                      <a:prstDash val="solid"/>
                    </a:lnB>
                    <a:solidFill>
                      <a:srgbClr val="FDEFE9"/>
                    </a:solidFill>
                  </a:tcPr>
                </a:tc>
                <a:tc>
                  <a:txBody>
                    <a:bodyPr/>
                    <a:lstStyle/>
                    <a:p>
                      <a:pPr algn="r">
                        <a:lnSpc>
                          <a:spcPct val="100000"/>
                        </a:lnSpc>
                        <a:spcBef>
                          <a:spcPts val="290"/>
                        </a:spcBef>
                      </a:pPr>
                      <a:r>
                        <a:rPr sz="1800" dirty="0">
                          <a:latin typeface="Calibri"/>
                          <a:cs typeface="Calibri"/>
                        </a:rPr>
                        <a:t>0</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53975">
                      <a:solidFill>
                        <a:srgbClr val="FFFFFF"/>
                      </a:solidFill>
                      <a:prstDash val="solid"/>
                    </a:lnT>
                    <a:lnB w="19050">
                      <a:solidFill>
                        <a:srgbClr val="FFFFFF"/>
                      </a:solidFill>
                      <a:prstDash val="solid"/>
                    </a:lnB>
                    <a:solidFill>
                      <a:srgbClr val="FDEFE9"/>
                    </a:solidFill>
                  </a:tcPr>
                </a:tc>
                <a:tc>
                  <a:txBody>
                    <a:bodyPr/>
                    <a:lstStyle/>
                    <a:p>
                      <a:pPr algn="r">
                        <a:lnSpc>
                          <a:spcPct val="100000"/>
                        </a:lnSpc>
                        <a:spcBef>
                          <a:spcPts val="290"/>
                        </a:spcBef>
                      </a:pPr>
                      <a:r>
                        <a:rPr sz="1800" b="1" dirty="0">
                          <a:solidFill>
                            <a:srgbClr val="FFFFFF"/>
                          </a:solidFill>
                          <a:latin typeface="Calibri"/>
                          <a:cs typeface="Calibri"/>
                        </a:rPr>
                        <a:t>1</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53975">
                      <a:solidFill>
                        <a:srgbClr val="FFFFFF"/>
                      </a:solidFill>
                      <a:prstDash val="solid"/>
                    </a:lnT>
                    <a:lnB w="19050">
                      <a:solidFill>
                        <a:srgbClr val="FFFFFF"/>
                      </a:solidFill>
                      <a:prstDash val="solid"/>
                    </a:lnB>
                    <a:solidFill>
                      <a:srgbClr val="F79646"/>
                    </a:solidFill>
                  </a:tcPr>
                </a:tc>
                <a:extLst>
                  <a:ext uri="{0D108BD9-81ED-4DB2-BD59-A6C34878D82A}">
                    <a16:rowId xmlns:a16="http://schemas.microsoft.com/office/drawing/2014/main" val="10001"/>
                  </a:ext>
                </a:extLst>
              </a:tr>
              <a:tr h="323850">
                <a:tc>
                  <a:txBody>
                    <a:bodyPr/>
                    <a:lstStyle/>
                    <a:p>
                      <a:pPr algn="r">
                        <a:lnSpc>
                          <a:spcPct val="100000"/>
                        </a:lnSpc>
                        <a:spcBef>
                          <a:spcPts val="290"/>
                        </a:spcBef>
                      </a:pPr>
                      <a:r>
                        <a:rPr sz="1800" dirty="0">
                          <a:latin typeface="Calibri"/>
                          <a:cs typeface="Calibri"/>
                        </a:rPr>
                        <a:t>2</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D9D9D9"/>
                    </a:solidFill>
                  </a:tcPr>
                </a:tc>
                <a:tc>
                  <a:txBody>
                    <a:bodyPr/>
                    <a:lstStyle/>
                    <a:p>
                      <a:pPr algn="r">
                        <a:lnSpc>
                          <a:spcPct val="100000"/>
                        </a:lnSpc>
                        <a:spcBef>
                          <a:spcPts val="290"/>
                        </a:spcBef>
                      </a:pPr>
                      <a:r>
                        <a:rPr sz="1800" dirty="0">
                          <a:latin typeface="Calibri"/>
                          <a:cs typeface="Calibri"/>
                        </a:rPr>
                        <a:t>5</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ct val="100000"/>
                        </a:lnSpc>
                        <a:spcBef>
                          <a:spcPts val="290"/>
                        </a:spcBef>
                      </a:pPr>
                      <a:r>
                        <a:rPr sz="1800" dirty="0">
                          <a:latin typeface="Calibri"/>
                          <a:cs typeface="Calibri"/>
                        </a:rPr>
                        <a:t>44</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ct val="100000"/>
                        </a:lnSpc>
                        <a:spcBef>
                          <a:spcPts val="290"/>
                        </a:spcBef>
                      </a:pPr>
                      <a:r>
                        <a:rPr sz="1800" dirty="0">
                          <a:latin typeface="Calibri"/>
                          <a:cs typeface="Calibri"/>
                        </a:rPr>
                        <a:t>2</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ct val="100000"/>
                        </a:lnSpc>
                        <a:spcBef>
                          <a:spcPts val="290"/>
                        </a:spcBef>
                      </a:pPr>
                      <a:r>
                        <a:rPr sz="1800" dirty="0">
                          <a:latin typeface="Calibri"/>
                          <a:cs typeface="Calibri"/>
                        </a:rPr>
                        <a:t>1</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ct val="100000"/>
                        </a:lnSpc>
                        <a:spcBef>
                          <a:spcPts val="290"/>
                        </a:spcBef>
                      </a:pPr>
                      <a:r>
                        <a:rPr sz="1800" dirty="0">
                          <a:latin typeface="Calibri"/>
                          <a:cs typeface="Calibri"/>
                        </a:rPr>
                        <a:t>0</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ct val="100000"/>
                        </a:lnSpc>
                        <a:spcBef>
                          <a:spcPts val="290"/>
                        </a:spcBef>
                      </a:pPr>
                      <a:r>
                        <a:rPr sz="1800" b="1" dirty="0">
                          <a:solidFill>
                            <a:srgbClr val="FFFFFF"/>
                          </a:solidFill>
                          <a:latin typeface="Calibri"/>
                          <a:cs typeface="Calibri"/>
                        </a:rPr>
                        <a:t>12</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79646"/>
                    </a:solidFill>
                  </a:tcPr>
                </a:tc>
                <a:extLst>
                  <a:ext uri="{0D108BD9-81ED-4DB2-BD59-A6C34878D82A}">
                    <a16:rowId xmlns:a16="http://schemas.microsoft.com/office/drawing/2014/main" val="10002"/>
                  </a:ext>
                </a:extLst>
              </a:tr>
              <a:tr h="323850">
                <a:tc>
                  <a:txBody>
                    <a:bodyPr/>
                    <a:lstStyle/>
                    <a:p>
                      <a:pPr algn="r">
                        <a:lnSpc>
                          <a:spcPct val="100000"/>
                        </a:lnSpc>
                        <a:spcBef>
                          <a:spcPts val="290"/>
                        </a:spcBef>
                      </a:pPr>
                      <a:r>
                        <a:rPr sz="1800" dirty="0">
                          <a:latin typeface="Calibri"/>
                          <a:cs typeface="Calibri"/>
                        </a:rPr>
                        <a:t>3</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D9D9D9"/>
                    </a:solidFill>
                  </a:tcPr>
                </a:tc>
                <a:tc>
                  <a:txBody>
                    <a:bodyPr/>
                    <a:lstStyle/>
                    <a:p>
                      <a:pPr algn="r">
                        <a:lnSpc>
                          <a:spcPct val="100000"/>
                        </a:lnSpc>
                        <a:spcBef>
                          <a:spcPts val="290"/>
                        </a:spcBef>
                      </a:pPr>
                      <a:r>
                        <a:rPr sz="1800" dirty="0">
                          <a:latin typeface="Calibri"/>
                          <a:cs typeface="Calibri"/>
                        </a:rPr>
                        <a:t>6</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ct val="100000"/>
                        </a:lnSpc>
                        <a:spcBef>
                          <a:spcPts val="290"/>
                        </a:spcBef>
                      </a:pPr>
                      <a:r>
                        <a:rPr sz="1800" dirty="0">
                          <a:latin typeface="Calibri"/>
                          <a:cs typeface="Calibri"/>
                        </a:rPr>
                        <a:t>95</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ct val="100000"/>
                        </a:lnSpc>
                        <a:spcBef>
                          <a:spcPts val="290"/>
                        </a:spcBef>
                      </a:pPr>
                      <a:r>
                        <a:rPr sz="1800" dirty="0">
                          <a:latin typeface="Calibri"/>
                          <a:cs typeface="Calibri"/>
                        </a:rPr>
                        <a:t>0</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ct val="100000"/>
                        </a:lnSpc>
                        <a:spcBef>
                          <a:spcPts val="290"/>
                        </a:spcBef>
                      </a:pPr>
                      <a:r>
                        <a:rPr sz="1800" dirty="0">
                          <a:latin typeface="Calibri"/>
                          <a:cs typeface="Calibri"/>
                        </a:rPr>
                        <a:t>2</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ct val="100000"/>
                        </a:lnSpc>
                        <a:spcBef>
                          <a:spcPts val="290"/>
                        </a:spcBef>
                      </a:pPr>
                      <a:r>
                        <a:rPr sz="1800" dirty="0">
                          <a:latin typeface="Calibri"/>
                          <a:cs typeface="Calibri"/>
                        </a:rPr>
                        <a:t>0</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ct val="100000"/>
                        </a:lnSpc>
                        <a:spcBef>
                          <a:spcPts val="290"/>
                        </a:spcBef>
                      </a:pPr>
                      <a:r>
                        <a:rPr sz="1800" b="1" dirty="0">
                          <a:solidFill>
                            <a:srgbClr val="FFFFFF"/>
                          </a:solidFill>
                          <a:latin typeface="Calibri"/>
                          <a:cs typeface="Calibri"/>
                        </a:rPr>
                        <a:t>14</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79646"/>
                    </a:solidFill>
                  </a:tcPr>
                </a:tc>
                <a:extLst>
                  <a:ext uri="{0D108BD9-81ED-4DB2-BD59-A6C34878D82A}">
                    <a16:rowId xmlns:a16="http://schemas.microsoft.com/office/drawing/2014/main" val="10003"/>
                  </a:ext>
                </a:extLst>
              </a:tr>
              <a:tr h="323850">
                <a:tc>
                  <a:txBody>
                    <a:bodyPr/>
                    <a:lstStyle/>
                    <a:p>
                      <a:pPr algn="r">
                        <a:lnSpc>
                          <a:spcPct val="100000"/>
                        </a:lnSpc>
                        <a:spcBef>
                          <a:spcPts val="290"/>
                        </a:spcBef>
                      </a:pPr>
                      <a:r>
                        <a:rPr sz="1800" dirty="0">
                          <a:latin typeface="Calibri"/>
                          <a:cs typeface="Calibri"/>
                        </a:rPr>
                        <a:t>4</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D9D9D9"/>
                    </a:solidFill>
                  </a:tcPr>
                </a:tc>
                <a:tc>
                  <a:txBody>
                    <a:bodyPr/>
                    <a:lstStyle/>
                    <a:p>
                      <a:pPr algn="r">
                        <a:lnSpc>
                          <a:spcPct val="100000"/>
                        </a:lnSpc>
                        <a:spcBef>
                          <a:spcPts val="290"/>
                        </a:spcBef>
                      </a:pPr>
                      <a:r>
                        <a:rPr sz="1800" dirty="0">
                          <a:latin typeface="Calibri"/>
                          <a:cs typeface="Calibri"/>
                        </a:rPr>
                        <a:t>7</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ct val="100000"/>
                        </a:lnSpc>
                        <a:spcBef>
                          <a:spcPts val="290"/>
                        </a:spcBef>
                      </a:pPr>
                      <a:r>
                        <a:rPr sz="1800" dirty="0">
                          <a:latin typeface="Calibri"/>
                          <a:cs typeface="Calibri"/>
                        </a:rPr>
                        <a:t>63</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ct val="100000"/>
                        </a:lnSpc>
                        <a:spcBef>
                          <a:spcPts val="290"/>
                        </a:spcBef>
                      </a:pPr>
                      <a:r>
                        <a:rPr sz="1800" dirty="0">
                          <a:latin typeface="Calibri"/>
                          <a:cs typeface="Calibri"/>
                        </a:rPr>
                        <a:t>4</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ct val="100000"/>
                        </a:lnSpc>
                        <a:spcBef>
                          <a:spcPts val="290"/>
                        </a:spcBef>
                      </a:pPr>
                      <a:r>
                        <a:rPr sz="1800" dirty="0">
                          <a:latin typeface="Calibri"/>
                          <a:cs typeface="Calibri"/>
                        </a:rPr>
                        <a:t>0</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ct val="100000"/>
                        </a:lnSpc>
                        <a:spcBef>
                          <a:spcPts val="290"/>
                        </a:spcBef>
                      </a:pPr>
                      <a:r>
                        <a:rPr sz="1800" dirty="0">
                          <a:latin typeface="Calibri"/>
                          <a:cs typeface="Calibri"/>
                        </a:rPr>
                        <a:t>0</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ct val="100000"/>
                        </a:lnSpc>
                        <a:spcBef>
                          <a:spcPts val="290"/>
                        </a:spcBef>
                      </a:pPr>
                      <a:r>
                        <a:rPr sz="1800" b="1" dirty="0">
                          <a:solidFill>
                            <a:srgbClr val="FFFFFF"/>
                          </a:solidFill>
                          <a:latin typeface="Calibri"/>
                          <a:cs typeface="Calibri"/>
                        </a:rPr>
                        <a:t>1</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79646"/>
                    </a:solidFill>
                  </a:tcPr>
                </a:tc>
                <a:extLst>
                  <a:ext uri="{0D108BD9-81ED-4DB2-BD59-A6C34878D82A}">
                    <a16:rowId xmlns:a16="http://schemas.microsoft.com/office/drawing/2014/main" val="10004"/>
                  </a:ext>
                </a:extLst>
              </a:tr>
              <a:tr h="323850">
                <a:tc>
                  <a:txBody>
                    <a:bodyPr/>
                    <a:lstStyle/>
                    <a:p>
                      <a:pPr algn="r">
                        <a:lnSpc>
                          <a:spcPct val="100000"/>
                        </a:lnSpc>
                        <a:spcBef>
                          <a:spcPts val="290"/>
                        </a:spcBef>
                      </a:pPr>
                      <a:r>
                        <a:rPr sz="1800" dirty="0">
                          <a:latin typeface="Calibri"/>
                          <a:cs typeface="Calibri"/>
                        </a:rPr>
                        <a:t>5</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D9D9D9"/>
                    </a:solidFill>
                  </a:tcPr>
                </a:tc>
                <a:tc>
                  <a:txBody>
                    <a:bodyPr/>
                    <a:lstStyle/>
                    <a:p>
                      <a:pPr algn="r">
                        <a:lnSpc>
                          <a:spcPct val="100000"/>
                        </a:lnSpc>
                        <a:spcBef>
                          <a:spcPts val="290"/>
                        </a:spcBef>
                      </a:pPr>
                      <a:r>
                        <a:rPr sz="1800" dirty="0">
                          <a:latin typeface="Calibri"/>
                          <a:cs typeface="Calibri"/>
                        </a:rPr>
                        <a:t>8</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ct val="100000"/>
                        </a:lnSpc>
                        <a:spcBef>
                          <a:spcPts val="290"/>
                        </a:spcBef>
                      </a:pPr>
                      <a:r>
                        <a:rPr sz="1800" dirty="0">
                          <a:latin typeface="Calibri"/>
                          <a:cs typeface="Calibri"/>
                        </a:rPr>
                        <a:t>65</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ct val="100000"/>
                        </a:lnSpc>
                        <a:spcBef>
                          <a:spcPts val="290"/>
                        </a:spcBef>
                      </a:pPr>
                      <a:r>
                        <a:rPr sz="1800" dirty="0">
                          <a:latin typeface="Calibri"/>
                          <a:cs typeface="Calibri"/>
                        </a:rPr>
                        <a:t>1</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ct val="100000"/>
                        </a:lnSpc>
                        <a:spcBef>
                          <a:spcPts val="290"/>
                        </a:spcBef>
                      </a:pPr>
                      <a:r>
                        <a:rPr sz="1800" dirty="0">
                          <a:latin typeface="Calibri"/>
                          <a:cs typeface="Calibri"/>
                        </a:rPr>
                        <a:t>0</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ct val="100000"/>
                        </a:lnSpc>
                        <a:spcBef>
                          <a:spcPts val="290"/>
                        </a:spcBef>
                      </a:pPr>
                      <a:r>
                        <a:rPr sz="1800" dirty="0">
                          <a:latin typeface="Calibri"/>
                          <a:cs typeface="Calibri"/>
                        </a:rPr>
                        <a:t>1</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ct val="100000"/>
                        </a:lnSpc>
                        <a:spcBef>
                          <a:spcPts val="290"/>
                        </a:spcBef>
                      </a:pPr>
                      <a:r>
                        <a:rPr sz="1800" b="1" dirty="0">
                          <a:solidFill>
                            <a:srgbClr val="FFFFFF"/>
                          </a:solidFill>
                          <a:latin typeface="Calibri"/>
                          <a:cs typeface="Calibri"/>
                        </a:rPr>
                        <a:t>4</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79646"/>
                    </a:solidFill>
                  </a:tcPr>
                </a:tc>
                <a:extLst>
                  <a:ext uri="{0D108BD9-81ED-4DB2-BD59-A6C34878D82A}">
                    <a16:rowId xmlns:a16="http://schemas.microsoft.com/office/drawing/2014/main" val="10005"/>
                  </a:ext>
                </a:extLst>
              </a:tr>
              <a:tr h="323850">
                <a:tc>
                  <a:txBody>
                    <a:bodyPr/>
                    <a:lstStyle/>
                    <a:p>
                      <a:pPr algn="r">
                        <a:lnSpc>
                          <a:spcPct val="100000"/>
                        </a:lnSpc>
                        <a:spcBef>
                          <a:spcPts val="290"/>
                        </a:spcBef>
                      </a:pPr>
                      <a:r>
                        <a:rPr sz="1800" dirty="0">
                          <a:latin typeface="Calibri"/>
                          <a:cs typeface="Calibri"/>
                        </a:rPr>
                        <a:t>6</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D9D9D9"/>
                    </a:solidFill>
                  </a:tcPr>
                </a:tc>
                <a:tc>
                  <a:txBody>
                    <a:bodyPr/>
                    <a:lstStyle/>
                    <a:p>
                      <a:pPr algn="r">
                        <a:lnSpc>
                          <a:spcPct val="100000"/>
                        </a:lnSpc>
                        <a:spcBef>
                          <a:spcPts val="290"/>
                        </a:spcBef>
                      </a:pPr>
                      <a:r>
                        <a:rPr sz="1800" dirty="0">
                          <a:latin typeface="Calibri"/>
                          <a:cs typeface="Calibri"/>
                        </a:rPr>
                        <a:t>3</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ct val="100000"/>
                        </a:lnSpc>
                        <a:spcBef>
                          <a:spcPts val="290"/>
                        </a:spcBef>
                      </a:pPr>
                      <a:r>
                        <a:rPr sz="1800" dirty="0">
                          <a:latin typeface="Calibri"/>
                          <a:cs typeface="Calibri"/>
                        </a:rPr>
                        <a:t>91</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ct val="100000"/>
                        </a:lnSpc>
                        <a:spcBef>
                          <a:spcPts val="290"/>
                        </a:spcBef>
                      </a:pPr>
                      <a:r>
                        <a:rPr sz="1800" dirty="0">
                          <a:latin typeface="Calibri"/>
                          <a:cs typeface="Calibri"/>
                        </a:rPr>
                        <a:t>1</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ct val="100000"/>
                        </a:lnSpc>
                        <a:spcBef>
                          <a:spcPts val="290"/>
                        </a:spcBef>
                      </a:pPr>
                      <a:r>
                        <a:rPr sz="1800" dirty="0">
                          <a:latin typeface="Calibri"/>
                          <a:cs typeface="Calibri"/>
                        </a:rPr>
                        <a:t>1</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ct val="100000"/>
                        </a:lnSpc>
                        <a:spcBef>
                          <a:spcPts val="290"/>
                        </a:spcBef>
                      </a:pPr>
                      <a:r>
                        <a:rPr sz="1800" dirty="0">
                          <a:latin typeface="Calibri"/>
                          <a:cs typeface="Calibri"/>
                        </a:rPr>
                        <a:t>1</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ct val="100000"/>
                        </a:lnSpc>
                        <a:spcBef>
                          <a:spcPts val="290"/>
                        </a:spcBef>
                      </a:pPr>
                      <a:r>
                        <a:rPr sz="1800" b="1" dirty="0">
                          <a:solidFill>
                            <a:srgbClr val="FFFFFF"/>
                          </a:solidFill>
                          <a:latin typeface="Calibri"/>
                          <a:cs typeface="Calibri"/>
                        </a:rPr>
                        <a:t>3</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79646"/>
                    </a:solidFill>
                  </a:tcPr>
                </a:tc>
                <a:extLst>
                  <a:ext uri="{0D108BD9-81ED-4DB2-BD59-A6C34878D82A}">
                    <a16:rowId xmlns:a16="http://schemas.microsoft.com/office/drawing/2014/main" val="10006"/>
                  </a:ext>
                </a:extLst>
              </a:tr>
              <a:tr h="323850">
                <a:tc>
                  <a:txBody>
                    <a:bodyPr/>
                    <a:lstStyle/>
                    <a:p>
                      <a:pPr algn="r">
                        <a:lnSpc>
                          <a:spcPct val="100000"/>
                        </a:lnSpc>
                        <a:spcBef>
                          <a:spcPts val="290"/>
                        </a:spcBef>
                      </a:pPr>
                      <a:r>
                        <a:rPr sz="1800" dirty="0">
                          <a:latin typeface="Calibri"/>
                          <a:cs typeface="Calibri"/>
                        </a:rPr>
                        <a:t>7</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D9D9D9"/>
                    </a:solidFill>
                  </a:tcPr>
                </a:tc>
                <a:tc>
                  <a:txBody>
                    <a:bodyPr/>
                    <a:lstStyle/>
                    <a:p>
                      <a:pPr algn="r">
                        <a:lnSpc>
                          <a:spcPct val="100000"/>
                        </a:lnSpc>
                        <a:spcBef>
                          <a:spcPts val="290"/>
                        </a:spcBef>
                      </a:pPr>
                      <a:r>
                        <a:rPr sz="1800" dirty="0">
                          <a:latin typeface="Calibri"/>
                          <a:cs typeface="Calibri"/>
                        </a:rPr>
                        <a:t>6</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ct val="100000"/>
                        </a:lnSpc>
                        <a:spcBef>
                          <a:spcPts val="290"/>
                        </a:spcBef>
                      </a:pPr>
                      <a:r>
                        <a:rPr sz="1800" dirty="0">
                          <a:latin typeface="Calibri"/>
                          <a:cs typeface="Calibri"/>
                        </a:rPr>
                        <a:t>94</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ct val="100000"/>
                        </a:lnSpc>
                        <a:spcBef>
                          <a:spcPts val="290"/>
                        </a:spcBef>
                      </a:pPr>
                      <a:r>
                        <a:rPr sz="1800" dirty="0">
                          <a:latin typeface="Calibri"/>
                          <a:cs typeface="Calibri"/>
                        </a:rPr>
                        <a:t>2</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ct val="100000"/>
                        </a:lnSpc>
                        <a:spcBef>
                          <a:spcPts val="290"/>
                        </a:spcBef>
                      </a:pPr>
                      <a:r>
                        <a:rPr sz="1800" dirty="0">
                          <a:latin typeface="Calibri"/>
                          <a:cs typeface="Calibri"/>
                        </a:rPr>
                        <a:t>0</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ct val="100000"/>
                        </a:lnSpc>
                        <a:spcBef>
                          <a:spcPts val="290"/>
                        </a:spcBef>
                      </a:pPr>
                      <a:r>
                        <a:rPr sz="1800" dirty="0">
                          <a:latin typeface="Calibri"/>
                          <a:cs typeface="Calibri"/>
                        </a:rPr>
                        <a:t>1</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ct val="100000"/>
                        </a:lnSpc>
                        <a:spcBef>
                          <a:spcPts val="290"/>
                        </a:spcBef>
                      </a:pPr>
                      <a:r>
                        <a:rPr sz="1800" b="1" dirty="0">
                          <a:solidFill>
                            <a:srgbClr val="FFFFFF"/>
                          </a:solidFill>
                          <a:latin typeface="Calibri"/>
                          <a:cs typeface="Calibri"/>
                        </a:rPr>
                        <a:t>2</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79646"/>
                    </a:solidFill>
                  </a:tcPr>
                </a:tc>
                <a:extLst>
                  <a:ext uri="{0D108BD9-81ED-4DB2-BD59-A6C34878D82A}">
                    <a16:rowId xmlns:a16="http://schemas.microsoft.com/office/drawing/2014/main" val="10007"/>
                  </a:ext>
                </a:extLst>
              </a:tr>
              <a:tr h="323850">
                <a:tc>
                  <a:txBody>
                    <a:bodyPr/>
                    <a:lstStyle/>
                    <a:p>
                      <a:pPr algn="r">
                        <a:lnSpc>
                          <a:spcPct val="100000"/>
                        </a:lnSpc>
                        <a:spcBef>
                          <a:spcPts val="290"/>
                        </a:spcBef>
                      </a:pPr>
                      <a:r>
                        <a:rPr sz="1800" dirty="0">
                          <a:latin typeface="Calibri"/>
                          <a:cs typeface="Calibri"/>
                        </a:rPr>
                        <a:t>8</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D9D9D9"/>
                    </a:solidFill>
                  </a:tcPr>
                </a:tc>
                <a:tc>
                  <a:txBody>
                    <a:bodyPr/>
                    <a:lstStyle/>
                    <a:p>
                      <a:pPr algn="r">
                        <a:lnSpc>
                          <a:spcPct val="100000"/>
                        </a:lnSpc>
                        <a:spcBef>
                          <a:spcPts val="290"/>
                        </a:spcBef>
                      </a:pPr>
                      <a:r>
                        <a:rPr sz="1800" dirty="0">
                          <a:latin typeface="Calibri"/>
                          <a:cs typeface="Calibri"/>
                        </a:rPr>
                        <a:t>3</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ct val="100000"/>
                        </a:lnSpc>
                        <a:spcBef>
                          <a:spcPts val="290"/>
                        </a:spcBef>
                      </a:pPr>
                      <a:r>
                        <a:rPr sz="1800" dirty="0">
                          <a:latin typeface="Calibri"/>
                          <a:cs typeface="Calibri"/>
                        </a:rPr>
                        <a:t>96</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ct val="100000"/>
                        </a:lnSpc>
                        <a:spcBef>
                          <a:spcPts val="290"/>
                        </a:spcBef>
                      </a:pPr>
                      <a:r>
                        <a:rPr sz="1800" dirty="0">
                          <a:latin typeface="Calibri"/>
                          <a:cs typeface="Calibri"/>
                        </a:rPr>
                        <a:t>1</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ct val="100000"/>
                        </a:lnSpc>
                        <a:spcBef>
                          <a:spcPts val="290"/>
                        </a:spcBef>
                      </a:pPr>
                      <a:r>
                        <a:rPr sz="1800" dirty="0">
                          <a:latin typeface="Calibri"/>
                          <a:cs typeface="Calibri"/>
                        </a:rPr>
                        <a:t>2</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ct val="100000"/>
                        </a:lnSpc>
                        <a:spcBef>
                          <a:spcPts val="290"/>
                        </a:spcBef>
                      </a:pPr>
                      <a:r>
                        <a:rPr sz="1800" dirty="0">
                          <a:latin typeface="Calibri"/>
                          <a:cs typeface="Calibri"/>
                        </a:rPr>
                        <a:t>1</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ct val="100000"/>
                        </a:lnSpc>
                        <a:spcBef>
                          <a:spcPts val="290"/>
                        </a:spcBef>
                      </a:pPr>
                      <a:r>
                        <a:rPr sz="1800" b="1" dirty="0">
                          <a:solidFill>
                            <a:srgbClr val="FFFFFF"/>
                          </a:solidFill>
                          <a:latin typeface="Calibri"/>
                          <a:cs typeface="Calibri"/>
                        </a:rPr>
                        <a:t>2</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79646"/>
                    </a:solidFill>
                  </a:tcPr>
                </a:tc>
                <a:extLst>
                  <a:ext uri="{0D108BD9-81ED-4DB2-BD59-A6C34878D82A}">
                    <a16:rowId xmlns:a16="http://schemas.microsoft.com/office/drawing/2014/main" val="10008"/>
                  </a:ext>
                </a:extLst>
              </a:tr>
              <a:tr h="323850">
                <a:tc>
                  <a:txBody>
                    <a:bodyPr/>
                    <a:lstStyle/>
                    <a:p>
                      <a:pPr algn="r">
                        <a:lnSpc>
                          <a:spcPct val="100000"/>
                        </a:lnSpc>
                        <a:spcBef>
                          <a:spcPts val="290"/>
                        </a:spcBef>
                      </a:pPr>
                      <a:r>
                        <a:rPr sz="1800" dirty="0">
                          <a:latin typeface="Calibri"/>
                          <a:cs typeface="Calibri"/>
                        </a:rPr>
                        <a:t>9</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D9D9D9"/>
                    </a:solidFill>
                  </a:tcPr>
                </a:tc>
                <a:tc>
                  <a:txBody>
                    <a:bodyPr/>
                    <a:lstStyle/>
                    <a:p>
                      <a:pPr algn="r">
                        <a:lnSpc>
                          <a:spcPct val="100000"/>
                        </a:lnSpc>
                        <a:spcBef>
                          <a:spcPts val="290"/>
                        </a:spcBef>
                      </a:pPr>
                      <a:r>
                        <a:rPr sz="1800" dirty="0">
                          <a:latin typeface="Calibri"/>
                          <a:cs typeface="Calibri"/>
                        </a:rPr>
                        <a:t>7</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ct val="100000"/>
                        </a:lnSpc>
                        <a:spcBef>
                          <a:spcPts val="290"/>
                        </a:spcBef>
                      </a:pPr>
                      <a:r>
                        <a:rPr sz="1800" dirty="0">
                          <a:latin typeface="Calibri"/>
                          <a:cs typeface="Calibri"/>
                        </a:rPr>
                        <a:t>57</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ct val="100000"/>
                        </a:lnSpc>
                        <a:spcBef>
                          <a:spcPts val="290"/>
                        </a:spcBef>
                      </a:pPr>
                      <a:r>
                        <a:rPr sz="1800" dirty="0">
                          <a:latin typeface="Calibri"/>
                          <a:cs typeface="Calibri"/>
                        </a:rPr>
                        <a:t>3</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ct val="100000"/>
                        </a:lnSpc>
                        <a:spcBef>
                          <a:spcPts val="290"/>
                        </a:spcBef>
                      </a:pPr>
                      <a:r>
                        <a:rPr sz="1800" dirty="0">
                          <a:latin typeface="Calibri"/>
                          <a:cs typeface="Calibri"/>
                        </a:rPr>
                        <a:t>1</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ct val="100000"/>
                        </a:lnSpc>
                        <a:spcBef>
                          <a:spcPts val="290"/>
                        </a:spcBef>
                      </a:pPr>
                      <a:r>
                        <a:rPr sz="1800" dirty="0">
                          <a:latin typeface="Calibri"/>
                          <a:cs typeface="Calibri"/>
                        </a:rPr>
                        <a:t>1</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ct val="100000"/>
                        </a:lnSpc>
                        <a:spcBef>
                          <a:spcPts val="290"/>
                        </a:spcBef>
                      </a:pPr>
                      <a:r>
                        <a:rPr sz="1800" b="1" dirty="0">
                          <a:solidFill>
                            <a:srgbClr val="FFFFFF"/>
                          </a:solidFill>
                          <a:latin typeface="Calibri"/>
                          <a:cs typeface="Calibri"/>
                        </a:rPr>
                        <a:t>6</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79646"/>
                    </a:solidFill>
                  </a:tcPr>
                </a:tc>
                <a:extLst>
                  <a:ext uri="{0D108BD9-81ED-4DB2-BD59-A6C34878D82A}">
                    <a16:rowId xmlns:a16="http://schemas.microsoft.com/office/drawing/2014/main" val="10009"/>
                  </a:ext>
                </a:extLst>
              </a:tr>
              <a:tr h="311785">
                <a:tc>
                  <a:txBody>
                    <a:bodyPr/>
                    <a:lstStyle/>
                    <a:p>
                      <a:pPr algn="r">
                        <a:lnSpc>
                          <a:spcPts val="2065"/>
                        </a:lnSpc>
                        <a:spcBef>
                          <a:spcPts val="290"/>
                        </a:spcBef>
                      </a:pPr>
                      <a:r>
                        <a:rPr sz="1800" dirty="0">
                          <a:latin typeface="Calibri"/>
                          <a:cs typeface="Calibri"/>
                        </a:rPr>
                        <a:t>10</a:t>
                      </a:r>
                      <a:endParaRPr sz="1800">
                        <a:latin typeface="Calibri"/>
                        <a:cs typeface="Calibri"/>
                      </a:endParaRPr>
                    </a:p>
                  </a:txBody>
                  <a:tcPr marL="0" marR="0" marT="36830" marB="0">
                    <a:lnL w="19050">
                      <a:solidFill>
                        <a:srgbClr val="FFFFFF"/>
                      </a:solidFill>
                      <a:prstDash val="solid"/>
                    </a:lnL>
                    <a:lnR w="19050">
                      <a:solidFill>
                        <a:srgbClr val="000000"/>
                      </a:solidFill>
                      <a:prstDash val="solid"/>
                    </a:lnR>
                    <a:lnT w="19050">
                      <a:solidFill>
                        <a:srgbClr val="FFFFFF"/>
                      </a:solidFill>
                      <a:prstDash val="solid"/>
                    </a:lnT>
                    <a:lnB w="19050">
                      <a:solidFill>
                        <a:srgbClr val="FFFFFF"/>
                      </a:solidFill>
                      <a:prstDash val="solid"/>
                    </a:lnB>
                  </a:tcPr>
                </a:tc>
                <a:tc>
                  <a:txBody>
                    <a:bodyPr/>
                    <a:lstStyle/>
                    <a:p>
                      <a:pPr algn="r">
                        <a:lnSpc>
                          <a:spcPts val="2065"/>
                        </a:lnSpc>
                        <a:spcBef>
                          <a:spcPts val="290"/>
                        </a:spcBef>
                      </a:pPr>
                      <a:r>
                        <a:rPr sz="1800" dirty="0">
                          <a:latin typeface="Calibri"/>
                          <a:cs typeface="Calibri"/>
                        </a:rPr>
                        <a:t>6</a:t>
                      </a:r>
                      <a:endParaRPr sz="1800">
                        <a:latin typeface="Calibri"/>
                        <a:cs typeface="Calibri"/>
                      </a:endParaRPr>
                    </a:p>
                  </a:txBody>
                  <a:tcPr marL="0" marR="0" marT="36830" marB="0">
                    <a:lnL w="19050">
                      <a:solidFill>
                        <a:srgbClr val="000000"/>
                      </a:solidFill>
                      <a:prstDash val="solid"/>
                    </a:lnL>
                    <a:lnR w="19050">
                      <a:solidFill>
                        <a:srgbClr val="FFFFFF"/>
                      </a:solidFill>
                      <a:prstDash val="solid"/>
                    </a:lnR>
                    <a:lnT w="19050">
                      <a:solidFill>
                        <a:srgbClr val="FFFFFF"/>
                      </a:solidFill>
                      <a:prstDash val="solid"/>
                    </a:lnT>
                    <a:lnB w="76200">
                      <a:solidFill>
                        <a:srgbClr val="000000"/>
                      </a:solidFill>
                      <a:prstDash val="solid"/>
                    </a:lnB>
                    <a:solidFill>
                      <a:srgbClr val="FDEFE9"/>
                    </a:solidFill>
                  </a:tcPr>
                </a:tc>
                <a:tc>
                  <a:txBody>
                    <a:bodyPr/>
                    <a:lstStyle/>
                    <a:p>
                      <a:pPr algn="r">
                        <a:lnSpc>
                          <a:spcPts val="2065"/>
                        </a:lnSpc>
                        <a:spcBef>
                          <a:spcPts val="290"/>
                        </a:spcBef>
                      </a:pPr>
                      <a:r>
                        <a:rPr sz="1800" dirty="0">
                          <a:latin typeface="Calibri"/>
                          <a:cs typeface="Calibri"/>
                        </a:rPr>
                        <a:t>121</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76200">
                      <a:solidFill>
                        <a:srgbClr val="000000"/>
                      </a:solidFill>
                      <a:prstDash val="solid"/>
                    </a:lnB>
                    <a:solidFill>
                      <a:srgbClr val="FDEFE9"/>
                    </a:solidFill>
                  </a:tcPr>
                </a:tc>
                <a:tc>
                  <a:txBody>
                    <a:bodyPr/>
                    <a:lstStyle/>
                    <a:p>
                      <a:pPr algn="r">
                        <a:lnSpc>
                          <a:spcPts val="2065"/>
                        </a:lnSpc>
                        <a:spcBef>
                          <a:spcPts val="290"/>
                        </a:spcBef>
                      </a:pPr>
                      <a:r>
                        <a:rPr sz="1800" dirty="0">
                          <a:latin typeface="Calibri"/>
                          <a:cs typeface="Calibri"/>
                        </a:rPr>
                        <a:t>1</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76200">
                      <a:solidFill>
                        <a:srgbClr val="000000"/>
                      </a:solidFill>
                      <a:prstDash val="solid"/>
                    </a:lnB>
                    <a:solidFill>
                      <a:srgbClr val="FDEFE9"/>
                    </a:solidFill>
                  </a:tcPr>
                </a:tc>
                <a:tc>
                  <a:txBody>
                    <a:bodyPr/>
                    <a:lstStyle/>
                    <a:p>
                      <a:pPr algn="r">
                        <a:lnSpc>
                          <a:spcPts val="2065"/>
                        </a:lnSpc>
                        <a:spcBef>
                          <a:spcPts val="290"/>
                        </a:spcBef>
                      </a:pPr>
                      <a:r>
                        <a:rPr sz="1800" dirty="0">
                          <a:latin typeface="Calibri"/>
                          <a:cs typeface="Calibri"/>
                        </a:rPr>
                        <a:t>0</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76200">
                      <a:solidFill>
                        <a:srgbClr val="000000"/>
                      </a:solidFill>
                      <a:prstDash val="solid"/>
                    </a:lnB>
                    <a:solidFill>
                      <a:srgbClr val="FDEFE9"/>
                    </a:solidFill>
                  </a:tcPr>
                </a:tc>
                <a:tc>
                  <a:txBody>
                    <a:bodyPr/>
                    <a:lstStyle/>
                    <a:p>
                      <a:pPr algn="r">
                        <a:lnSpc>
                          <a:spcPts val="2065"/>
                        </a:lnSpc>
                        <a:spcBef>
                          <a:spcPts val="290"/>
                        </a:spcBef>
                      </a:pPr>
                      <a:r>
                        <a:rPr sz="1800" dirty="0">
                          <a:latin typeface="Calibri"/>
                          <a:cs typeface="Calibri"/>
                        </a:rPr>
                        <a:t>0</a:t>
                      </a:r>
                      <a:endParaRPr sz="1800">
                        <a:latin typeface="Calibri"/>
                        <a:cs typeface="Calibri"/>
                      </a:endParaRPr>
                    </a:p>
                  </a:txBody>
                  <a:tcPr marL="0" marR="0" marT="36830" marB="0">
                    <a:lnL w="19050">
                      <a:solidFill>
                        <a:srgbClr val="FFFFFF"/>
                      </a:solidFill>
                      <a:prstDash val="solid"/>
                    </a:lnL>
                    <a:lnR w="19050">
                      <a:solidFill>
                        <a:srgbClr val="000000"/>
                      </a:solidFill>
                      <a:prstDash val="solid"/>
                    </a:lnR>
                    <a:lnT w="19050">
                      <a:solidFill>
                        <a:srgbClr val="FFFFFF"/>
                      </a:solidFill>
                      <a:prstDash val="solid"/>
                    </a:lnT>
                    <a:lnB w="76200">
                      <a:solidFill>
                        <a:srgbClr val="000000"/>
                      </a:solidFill>
                      <a:prstDash val="solid"/>
                    </a:lnB>
                    <a:solidFill>
                      <a:srgbClr val="FDEFE9"/>
                    </a:solidFill>
                  </a:tcPr>
                </a:tc>
                <a:tc>
                  <a:txBody>
                    <a:bodyPr/>
                    <a:lstStyle/>
                    <a:p>
                      <a:pPr algn="r">
                        <a:lnSpc>
                          <a:spcPts val="2065"/>
                        </a:lnSpc>
                        <a:spcBef>
                          <a:spcPts val="290"/>
                        </a:spcBef>
                      </a:pPr>
                      <a:r>
                        <a:rPr sz="1800" b="1" dirty="0">
                          <a:solidFill>
                            <a:srgbClr val="FFFFFF"/>
                          </a:solidFill>
                          <a:latin typeface="Calibri"/>
                          <a:cs typeface="Calibri"/>
                        </a:rPr>
                        <a:t>8</a:t>
                      </a:r>
                      <a:endParaRPr sz="1800">
                        <a:latin typeface="Calibri"/>
                        <a:cs typeface="Calibri"/>
                      </a:endParaRPr>
                    </a:p>
                  </a:txBody>
                  <a:tcPr marL="0" marR="0" marT="36830" marB="0">
                    <a:lnL w="19050">
                      <a:solidFill>
                        <a:srgbClr val="000000"/>
                      </a:solidFill>
                      <a:prstDash val="solid"/>
                    </a:lnL>
                    <a:lnR w="19050">
                      <a:solidFill>
                        <a:srgbClr val="FFFFFF"/>
                      </a:solidFill>
                      <a:prstDash val="solid"/>
                    </a:lnR>
                    <a:lnT w="19050">
                      <a:solidFill>
                        <a:srgbClr val="FFFFFF"/>
                      </a:solidFill>
                      <a:prstDash val="solid"/>
                    </a:lnT>
                    <a:lnB w="76200">
                      <a:solidFill>
                        <a:srgbClr val="000000"/>
                      </a:solidFill>
                      <a:prstDash val="solid"/>
                    </a:lnB>
                    <a:solidFill>
                      <a:srgbClr val="F79646"/>
                    </a:solidFill>
                  </a:tcPr>
                </a:tc>
                <a:extLst>
                  <a:ext uri="{0D108BD9-81ED-4DB2-BD59-A6C34878D82A}">
                    <a16:rowId xmlns:a16="http://schemas.microsoft.com/office/drawing/2014/main" val="10010"/>
                  </a:ext>
                </a:extLst>
              </a:tr>
              <a:tr h="335280">
                <a:tc>
                  <a:txBody>
                    <a:bodyPr/>
                    <a:lstStyle/>
                    <a:p>
                      <a:pPr algn="r">
                        <a:lnSpc>
                          <a:spcPct val="100000"/>
                        </a:lnSpc>
                        <a:spcBef>
                          <a:spcPts val="380"/>
                        </a:spcBef>
                      </a:pPr>
                      <a:r>
                        <a:rPr sz="1800" dirty="0">
                          <a:latin typeface="Calibri"/>
                          <a:cs typeface="Calibri"/>
                        </a:rPr>
                        <a:t>11</a:t>
                      </a:r>
                      <a:endParaRPr sz="1800">
                        <a:latin typeface="Calibri"/>
                        <a:cs typeface="Calibri"/>
                      </a:endParaRPr>
                    </a:p>
                  </a:txBody>
                  <a:tcPr marL="0" marR="0" marT="48260" marB="0">
                    <a:lnL w="19050">
                      <a:solidFill>
                        <a:srgbClr val="FFFFFF"/>
                      </a:solidFill>
                      <a:prstDash val="solid"/>
                    </a:lnL>
                    <a:lnR w="19050">
                      <a:solidFill>
                        <a:srgbClr val="000000"/>
                      </a:solidFill>
                      <a:prstDash val="solid"/>
                    </a:lnR>
                    <a:lnT w="19050">
                      <a:solidFill>
                        <a:srgbClr val="FFFFFF"/>
                      </a:solidFill>
                      <a:prstDash val="solid"/>
                    </a:lnT>
                    <a:lnB w="19050">
                      <a:solidFill>
                        <a:srgbClr val="FFFFFF"/>
                      </a:solidFill>
                      <a:prstDash val="solid"/>
                    </a:lnB>
                  </a:tcPr>
                </a:tc>
                <a:tc>
                  <a:txBody>
                    <a:bodyPr/>
                    <a:lstStyle/>
                    <a:p>
                      <a:pPr algn="r">
                        <a:lnSpc>
                          <a:spcPct val="100000"/>
                        </a:lnSpc>
                        <a:spcBef>
                          <a:spcPts val="380"/>
                        </a:spcBef>
                      </a:pPr>
                      <a:r>
                        <a:rPr sz="1800" dirty="0">
                          <a:latin typeface="Calibri"/>
                          <a:cs typeface="Calibri"/>
                        </a:rPr>
                        <a:t>4</a:t>
                      </a:r>
                      <a:endParaRPr sz="1800">
                        <a:latin typeface="Calibri"/>
                        <a:cs typeface="Calibri"/>
                      </a:endParaRPr>
                    </a:p>
                  </a:txBody>
                  <a:tcPr marL="0" marR="0" marT="48260" marB="0">
                    <a:lnL w="19050">
                      <a:solidFill>
                        <a:srgbClr val="000000"/>
                      </a:solidFill>
                      <a:prstDash val="solid"/>
                    </a:lnL>
                    <a:lnR w="19050">
                      <a:solidFill>
                        <a:srgbClr val="FFFFFF"/>
                      </a:solidFill>
                      <a:prstDash val="solid"/>
                    </a:lnR>
                    <a:lnT w="76200">
                      <a:solidFill>
                        <a:srgbClr val="000000"/>
                      </a:solidFill>
                      <a:prstDash val="solid"/>
                    </a:lnT>
                    <a:lnB w="76200">
                      <a:solidFill>
                        <a:srgbClr val="000000"/>
                      </a:solidFill>
                      <a:prstDash val="solid"/>
                    </a:lnB>
                  </a:tcPr>
                </a:tc>
                <a:tc>
                  <a:txBody>
                    <a:bodyPr/>
                    <a:lstStyle/>
                    <a:p>
                      <a:pPr algn="r">
                        <a:lnSpc>
                          <a:spcPct val="100000"/>
                        </a:lnSpc>
                        <a:spcBef>
                          <a:spcPts val="380"/>
                        </a:spcBef>
                      </a:pPr>
                      <a:r>
                        <a:rPr sz="1800" dirty="0">
                          <a:latin typeface="Calibri"/>
                          <a:cs typeface="Calibri"/>
                        </a:rPr>
                        <a:t>98</a:t>
                      </a:r>
                      <a:endParaRPr sz="1800">
                        <a:latin typeface="Calibri"/>
                        <a:cs typeface="Calibri"/>
                      </a:endParaRPr>
                    </a:p>
                  </a:txBody>
                  <a:tcPr marL="0" marR="0" marT="48260" marB="0">
                    <a:lnL w="19050">
                      <a:solidFill>
                        <a:srgbClr val="FFFFFF"/>
                      </a:solidFill>
                      <a:prstDash val="solid"/>
                    </a:lnL>
                    <a:lnR w="19050">
                      <a:solidFill>
                        <a:srgbClr val="FFFFFF"/>
                      </a:solidFill>
                      <a:prstDash val="solid"/>
                    </a:lnR>
                    <a:lnT w="76200">
                      <a:solidFill>
                        <a:srgbClr val="000000"/>
                      </a:solidFill>
                      <a:prstDash val="solid"/>
                    </a:lnT>
                    <a:lnB w="76200">
                      <a:solidFill>
                        <a:srgbClr val="000000"/>
                      </a:solidFill>
                      <a:prstDash val="solid"/>
                    </a:lnB>
                  </a:tcPr>
                </a:tc>
                <a:tc>
                  <a:txBody>
                    <a:bodyPr/>
                    <a:lstStyle/>
                    <a:p>
                      <a:pPr algn="r">
                        <a:lnSpc>
                          <a:spcPct val="100000"/>
                        </a:lnSpc>
                        <a:spcBef>
                          <a:spcPts val="380"/>
                        </a:spcBef>
                      </a:pPr>
                      <a:r>
                        <a:rPr sz="1800" dirty="0">
                          <a:latin typeface="Calibri"/>
                          <a:cs typeface="Calibri"/>
                        </a:rPr>
                        <a:t>2</a:t>
                      </a:r>
                      <a:endParaRPr sz="1800">
                        <a:latin typeface="Calibri"/>
                        <a:cs typeface="Calibri"/>
                      </a:endParaRPr>
                    </a:p>
                  </a:txBody>
                  <a:tcPr marL="0" marR="0" marT="48260" marB="0">
                    <a:lnL w="19050">
                      <a:solidFill>
                        <a:srgbClr val="FFFFFF"/>
                      </a:solidFill>
                      <a:prstDash val="solid"/>
                    </a:lnL>
                    <a:lnR w="19050">
                      <a:solidFill>
                        <a:srgbClr val="FFFFFF"/>
                      </a:solidFill>
                      <a:prstDash val="solid"/>
                    </a:lnR>
                    <a:lnT w="76200">
                      <a:solidFill>
                        <a:srgbClr val="000000"/>
                      </a:solidFill>
                      <a:prstDash val="solid"/>
                    </a:lnT>
                    <a:lnB w="76200">
                      <a:solidFill>
                        <a:srgbClr val="000000"/>
                      </a:solidFill>
                      <a:prstDash val="solid"/>
                    </a:lnB>
                  </a:tcPr>
                </a:tc>
                <a:tc>
                  <a:txBody>
                    <a:bodyPr/>
                    <a:lstStyle/>
                    <a:p>
                      <a:pPr algn="r">
                        <a:lnSpc>
                          <a:spcPct val="100000"/>
                        </a:lnSpc>
                        <a:spcBef>
                          <a:spcPts val="380"/>
                        </a:spcBef>
                      </a:pPr>
                      <a:r>
                        <a:rPr sz="1800" dirty="0">
                          <a:latin typeface="Calibri"/>
                          <a:cs typeface="Calibri"/>
                        </a:rPr>
                        <a:t>1</a:t>
                      </a:r>
                      <a:endParaRPr sz="1800">
                        <a:latin typeface="Calibri"/>
                        <a:cs typeface="Calibri"/>
                      </a:endParaRPr>
                    </a:p>
                  </a:txBody>
                  <a:tcPr marL="0" marR="0" marT="48260" marB="0">
                    <a:lnL w="19050">
                      <a:solidFill>
                        <a:srgbClr val="FFFFFF"/>
                      </a:solidFill>
                      <a:prstDash val="solid"/>
                    </a:lnL>
                    <a:lnR w="19050">
                      <a:solidFill>
                        <a:srgbClr val="FFFFFF"/>
                      </a:solidFill>
                      <a:prstDash val="solid"/>
                    </a:lnR>
                    <a:lnT w="76200">
                      <a:solidFill>
                        <a:srgbClr val="000000"/>
                      </a:solidFill>
                      <a:prstDash val="solid"/>
                    </a:lnT>
                    <a:lnB w="76200">
                      <a:solidFill>
                        <a:srgbClr val="000000"/>
                      </a:solidFill>
                      <a:prstDash val="solid"/>
                    </a:lnB>
                  </a:tcPr>
                </a:tc>
                <a:tc>
                  <a:txBody>
                    <a:bodyPr/>
                    <a:lstStyle/>
                    <a:p>
                      <a:pPr algn="r">
                        <a:lnSpc>
                          <a:spcPct val="100000"/>
                        </a:lnSpc>
                        <a:spcBef>
                          <a:spcPts val="380"/>
                        </a:spcBef>
                      </a:pPr>
                      <a:r>
                        <a:rPr sz="1800" dirty="0">
                          <a:latin typeface="Calibri"/>
                          <a:cs typeface="Calibri"/>
                        </a:rPr>
                        <a:t>1</a:t>
                      </a:r>
                      <a:endParaRPr sz="1800">
                        <a:latin typeface="Calibri"/>
                        <a:cs typeface="Calibri"/>
                      </a:endParaRPr>
                    </a:p>
                  </a:txBody>
                  <a:tcPr marL="0" marR="0" marT="48260" marB="0">
                    <a:lnL w="19050">
                      <a:solidFill>
                        <a:srgbClr val="FFFFFF"/>
                      </a:solidFill>
                      <a:prstDash val="solid"/>
                    </a:lnL>
                    <a:lnR w="19050">
                      <a:solidFill>
                        <a:srgbClr val="000000"/>
                      </a:solidFill>
                      <a:prstDash val="solid"/>
                    </a:lnR>
                    <a:lnT w="76200">
                      <a:solidFill>
                        <a:srgbClr val="000000"/>
                      </a:solidFill>
                      <a:prstDash val="solid"/>
                    </a:lnT>
                    <a:lnB w="76200">
                      <a:solidFill>
                        <a:srgbClr val="000000"/>
                      </a:solidFill>
                      <a:prstDash val="solid"/>
                    </a:lnB>
                  </a:tcPr>
                </a:tc>
                <a:tc>
                  <a:txBody>
                    <a:bodyPr/>
                    <a:lstStyle/>
                    <a:p>
                      <a:pPr algn="r">
                        <a:lnSpc>
                          <a:spcPct val="100000"/>
                        </a:lnSpc>
                        <a:spcBef>
                          <a:spcPts val="380"/>
                        </a:spcBef>
                      </a:pPr>
                      <a:r>
                        <a:rPr sz="1800" b="1" dirty="0">
                          <a:latin typeface="Calibri"/>
                          <a:cs typeface="Calibri"/>
                        </a:rPr>
                        <a:t>????????</a:t>
                      </a:r>
                      <a:endParaRPr sz="1800">
                        <a:latin typeface="Calibri"/>
                        <a:cs typeface="Calibri"/>
                      </a:endParaRPr>
                    </a:p>
                  </a:txBody>
                  <a:tcPr marL="0" marR="0" marT="48260" marB="0">
                    <a:lnL w="19050">
                      <a:solidFill>
                        <a:srgbClr val="000000"/>
                      </a:solidFill>
                      <a:prstDash val="solid"/>
                    </a:lnL>
                    <a:lnR w="19050">
                      <a:solidFill>
                        <a:srgbClr val="FFFFFF"/>
                      </a:solidFill>
                      <a:prstDash val="solid"/>
                    </a:lnR>
                    <a:lnT w="76200">
                      <a:solidFill>
                        <a:srgbClr val="000000"/>
                      </a:solidFill>
                      <a:prstDash val="solid"/>
                    </a:lnT>
                    <a:lnB w="76200">
                      <a:solidFill>
                        <a:srgbClr val="000000"/>
                      </a:solidFill>
                      <a:prstDash val="solid"/>
                    </a:lnB>
                  </a:tcPr>
                </a:tc>
                <a:extLst>
                  <a:ext uri="{0D108BD9-81ED-4DB2-BD59-A6C34878D82A}">
                    <a16:rowId xmlns:a16="http://schemas.microsoft.com/office/drawing/2014/main" val="10011"/>
                  </a:ext>
                </a:extLst>
              </a:tr>
            </a:tbl>
          </a:graphicData>
        </a:graphic>
      </p:graphicFrame>
      <p:sp>
        <p:nvSpPr>
          <p:cNvPr id="24" name="object 24"/>
          <p:cNvSpPr/>
          <p:nvPr/>
        </p:nvSpPr>
        <p:spPr>
          <a:xfrm>
            <a:off x="1799167" y="6239933"/>
            <a:ext cx="5638800" cy="495300"/>
          </a:xfrm>
          <a:prstGeom prst="rect">
            <a:avLst/>
          </a:prstGeom>
          <a:blipFill>
            <a:blip r:embed="rId2" cstate="print"/>
            <a:stretch>
              <a:fillRect/>
            </a:stretch>
          </a:blipFill>
        </p:spPr>
        <p:txBody>
          <a:bodyPr wrap="square" lIns="0" tIns="0" rIns="0" bIns="0" rtlCol="0"/>
          <a:lstStyle/>
          <a:p>
            <a:endParaRPr/>
          </a:p>
        </p:txBody>
      </p:sp>
      <p:sp>
        <p:nvSpPr>
          <p:cNvPr id="25" name="object 25"/>
          <p:cNvSpPr/>
          <p:nvPr/>
        </p:nvSpPr>
        <p:spPr>
          <a:xfrm>
            <a:off x="262124" y="6163990"/>
            <a:ext cx="1099787" cy="600541"/>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object 3"/>
          <p:cNvSpPr txBox="1">
            <a:spLocks noGrp="1"/>
          </p:cNvSpPr>
          <p:nvPr>
            <p:ph type="title"/>
          </p:nvPr>
        </p:nvSpPr>
        <p:spPr>
          <a:prstGeom prst="rect">
            <a:avLst/>
          </a:prstGeom>
        </p:spPr>
        <p:txBody>
          <a:bodyPr vert="horz" wrap="square" lIns="0" tIns="12700" rIns="0" bIns="0" rtlCol="0">
            <a:spAutoFit/>
          </a:bodyPr>
          <a:lstStyle/>
          <a:p>
            <a:pPr marL="13970">
              <a:lnSpc>
                <a:spcPct val="100000"/>
              </a:lnSpc>
              <a:spcBef>
                <a:spcPts val="100"/>
              </a:spcBef>
            </a:pPr>
            <a:r>
              <a:rPr dirty="0"/>
              <a:t>Machine</a:t>
            </a:r>
            <a:r>
              <a:rPr spc="-50" dirty="0"/>
              <a:t> </a:t>
            </a:r>
            <a:r>
              <a:rPr spc="-5" dirty="0"/>
              <a:t>learning</a:t>
            </a:r>
          </a:p>
        </p:txBody>
      </p:sp>
      <p:sp>
        <p:nvSpPr>
          <p:cNvPr id="4" name="object 4"/>
          <p:cNvSpPr txBox="1"/>
          <p:nvPr/>
        </p:nvSpPr>
        <p:spPr>
          <a:xfrm>
            <a:off x="535938" y="1507188"/>
            <a:ext cx="7872730" cy="2519680"/>
          </a:xfrm>
          <a:prstGeom prst="rect">
            <a:avLst/>
          </a:prstGeom>
        </p:spPr>
        <p:txBody>
          <a:bodyPr vert="horz" wrap="square" lIns="0" tIns="113030" rIns="0" bIns="0" rtlCol="0">
            <a:spAutoFit/>
          </a:bodyPr>
          <a:lstStyle/>
          <a:p>
            <a:pPr marL="355600" indent="-342900">
              <a:lnSpc>
                <a:spcPct val="100000"/>
              </a:lnSpc>
              <a:spcBef>
                <a:spcPts val="890"/>
              </a:spcBef>
              <a:buFont typeface="Arial"/>
              <a:buChar char="•"/>
              <a:tabLst>
                <a:tab pos="354965" algn="l"/>
                <a:tab pos="355600" algn="l"/>
              </a:tabLst>
            </a:pPr>
            <a:r>
              <a:rPr sz="3200" spc="-15" dirty="0">
                <a:latin typeface="Calibri"/>
                <a:cs typeface="Calibri"/>
              </a:rPr>
              <a:t>Regression</a:t>
            </a:r>
            <a:endParaRPr sz="3200" dirty="0">
              <a:latin typeface="Calibri"/>
              <a:cs typeface="Calibri"/>
            </a:endParaRPr>
          </a:p>
          <a:p>
            <a:pPr marL="755650" lvl="1" indent="-285750">
              <a:lnSpc>
                <a:spcPct val="100000"/>
              </a:lnSpc>
              <a:spcBef>
                <a:spcPts val="695"/>
              </a:spcBef>
              <a:buFont typeface="Arial"/>
              <a:buChar char="–"/>
              <a:tabLst>
                <a:tab pos="755650" algn="l"/>
              </a:tabLst>
            </a:pPr>
            <a:r>
              <a:rPr sz="2800" spc="-5" dirty="0">
                <a:latin typeface="Calibri"/>
                <a:cs typeface="Calibri"/>
              </a:rPr>
              <a:t>Linear</a:t>
            </a:r>
            <a:r>
              <a:rPr sz="2800" dirty="0">
                <a:latin typeface="Calibri"/>
                <a:cs typeface="Calibri"/>
              </a:rPr>
              <a:t> </a:t>
            </a:r>
            <a:r>
              <a:rPr sz="2800" spc="-15" dirty="0">
                <a:latin typeface="Calibri"/>
                <a:cs typeface="Calibri"/>
              </a:rPr>
              <a:t>regression</a:t>
            </a:r>
            <a:endParaRPr sz="2800" dirty="0">
              <a:latin typeface="Calibri"/>
              <a:cs typeface="Calibri"/>
            </a:endParaRPr>
          </a:p>
          <a:p>
            <a:pPr marL="755650" lvl="1" indent="-285750">
              <a:lnSpc>
                <a:spcPct val="100000"/>
              </a:lnSpc>
              <a:spcBef>
                <a:spcPts val="675"/>
              </a:spcBef>
              <a:buFont typeface="Arial"/>
              <a:buChar char="–"/>
              <a:tabLst>
                <a:tab pos="755650" algn="l"/>
              </a:tabLst>
            </a:pPr>
            <a:r>
              <a:rPr sz="2800" spc="-5" dirty="0">
                <a:latin typeface="Calibri"/>
                <a:cs typeface="Calibri"/>
              </a:rPr>
              <a:t>LASSO </a:t>
            </a:r>
            <a:r>
              <a:rPr sz="2800" spc="-15" dirty="0">
                <a:latin typeface="Calibri"/>
                <a:cs typeface="Calibri"/>
              </a:rPr>
              <a:t>regression </a:t>
            </a:r>
            <a:r>
              <a:rPr sz="1800" spc="-5" dirty="0">
                <a:latin typeface="Calibri"/>
                <a:cs typeface="Calibri"/>
              </a:rPr>
              <a:t>(least absolute </a:t>
            </a:r>
            <a:r>
              <a:rPr sz="1800" spc="-10" dirty="0">
                <a:latin typeface="Calibri"/>
                <a:cs typeface="Calibri"/>
              </a:rPr>
              <a:t>shrinkage </a:t>
            </a:r>
            <a:r>
              <a:rPr sz="1800" dirty="0">
                <a:latin typeface="Calibri"/>
                <a:cs typeface="Calibri"/>
              </a:rPr>
              <a:t>and </a:t>
            </a:r>
            <a:r>
              <a:rPr sz="1800" spc="-5" dirty="0">
                <a:latin typeface="Calibri"/>
                <a:cs typeface="Calibri"/>
              </a:rPr>
              <a:t>selection</a:t>
            </a:r>
            <a:r>
              <a:rPr sz="1800" spc="90" dirty="0">
                <a:latin typeface="Calibri"/>
                <a:cs typeface="Calibri"/>
              </a:rPr>
              <a:t> </a:t>
            </a:r>
            <a:r>
              <a:rPr sz="1800" spc="-10" dirty="0">
                <a:latin typeface="Calibri"/>
                <a:cs typeface="Calibri"/>
              </a:rPr>
              <a:t>operator)</a:t>
            </a:r>
            <a:endParaRPr sz="1800" dirty="0">
              <a:latin typeface="Calibri"/>
              <a:cs typeface="Calibri"/>
            </a:endParaRPr>
          </a:p>
          <a:p>
            <a:pPr marL="1155700" lvl="2" indent="-228600">
              <a:lnSpc>
                <a:spcPct val="100000"/>
              </a:lnSpc>
              <a:spcBef>
                <a:spcPts val="605"/>
              </a:spcBef>
              <a:buFont typeface="Arial"/>
              <a:buChar char="•"/>
              <a:tabLst>
                <a:tab pos="1155700" algn="l"/>
              </a:tabLst>
            </a:pPr>
            <a:r>
              <a:rPr sz="2400" spc="-20" dirty="0">
                <a:latin typeface="Calibri"/>
                <a:cs typeface="Calibri"/>
              </a:rPr>
              <a:t>Variable </a:t>
            </a:r>
            <a:r>
              <a:rPr sz="2400" spc="-5" dirty="0">
                <a:latin typeface="Calibri"/>
                <a:cs typeface="Calibri"/>
              </a:rPr>
              <a:t>selection (which </a:t>
            </a:r>
            <a:r>
              <a:rPr sz="2400" spc="-15" dirty="0">
                <a:latin typeface="Calibri"/>
                <a:cs typeface="Calibri"/>
              </a:rPr>
              <a:t>features are </a:t>
            </a:r>
            <a:r>
              <a:rPr sz="2400" spc="-5" dirty="0">
                <a:latin typeface="Calibri"/>
                <a:cs typeface="Calibri"/>
              </a:rPr>
              <a:t>actually</a:t>
            </a:r>
            <a:r>
              <a:rPr sz="2400" spc="35" dirty="0">
                <a:latin typeface="Calibri"/>
                <a:cs typeface="Calibri"/>
              </a:rPr>
              <a:t> </a:t>
            </a:r>
            <a:r>
              <a:rPr sz="2400" spc="-5" dirty="0">
                <a:latin typeface="Calibri"/>
                <a:cs typeface="Calibri"/>
              </a:rPr>
              <a:t>useful)</a:t>
            </a:r>
            <a:endParaRPr sz="2400" dirty="0">
              <a:latin typeface="Calibri"/>
              <a:cs typeface="Calibri"/>
            </a:endParaRPr>
          </a:p>
          <a:p>
            <a:pPr marL="1155700" lvl="2" indent="-228600">
              <a:lnSpc>
                <a:spcPct val="100000"/>
              </a:lnSpc>
              <a:spcBef>
                <a:spcPts val="555"/>
              </a:spcBef>
              <a:buFont typeface="Arial"/>
              <a:buChar char="•"/>
              <a:tabLst>
                <a:tab pos="1155700" algn="l"/>
              </a:tabLst>
            </a:pPr>
            <a:r>
              <a:rPr sz="2400" spc="-10" dirty="0">
                <a:latin typeface="Calibri"/>
                <a:cs typeface="Calibri"/>
              </a:rPr>
              <a:t>Regularization </a:t>
            </a:r>
            <a:r>
              <a:rPr sz="2400" spc="-15" dirty="0">
                <a:latin typeface="Calibri"/>
                <a:cs typeface="Calibri"/>
              </a:rPr>
              <a:t>(avoid </a:t>
            </a:r>
            <a:r>
              <a:rPr sz="2400" spc="-10" dirty="0">
                <a:latin typeface="Calibri"/>
                <a:cs typeface="Calibri"/>
              </a:rPr>
              <a:t>overfitting </a:t>
            </a:r>
            <a:r>
              <a:rPr sz="2400" spc="-15" dirty="0">
                <a:latin typeface="Calibri"/>
                <a:cs typeface="Calibri"/>
              </a:rPr>
              <a:t>to </a:t>
            </a:r>
            <a:r>
              <a:rPr sz="2400" spc="-10" dirty="0">
                <a:latin typeface="Calibri"/>
                <a:cs typeface="Calibri"/>
              </a:rPr>
              <a:t>your training</a:t>
            </a:r>
            <a:r>
              <a:rPr sz="2400" spc="0" dirty="0">
                <a:latin typeface="Calibri"/>
                <a:cs typeface="Calibri"/>
              </a:rPr>
              <a:t> </a:t>
            </a:r>
            <a:r>
              <a:rPr sz="2400" spc="-15" dirty="0">
                <a:latin typeface="Calibri"/>
                <a:cs typeface="Calibri"/>
              </a:rPr>
              <a:t>data)</a:t>
            </a:r>
            <a:endParaRPr sz="2400" dirty="0">
              <a:latin typeface="Calibri"/>
              <a:cs typeface="Calibri"/>
            </a:endParaRPr>
          </a:p>
        </p:txBody>
      </p:sp>
      <p:sp>
        <p:nvSpPr>
          <p:cNvPr id="5" name="object 5"/>
          <p:cNvSpPr/>
          <p:nvPr/>
        </p:nvSpPr>
        <p:spPr>
          <a:xfrm>
            <a:off x="4507936" y="1829282"/>
            <a:ext cx="2870200" cy="844550"/>
          </a:xfrm>
          <a:prstGeom prst="rect">
            <a:avLst/>
          </a:prstGeom>
          <a:blipFill>
            <a:blip r:embed="rId3" cstate="print"/>
            <a:stretch>
              <a:fillRect/>
            </a:stretch>
          </a:blipFill>
        </p:spPr>
        <p:txBody>
          <a:bodyPr wrap="square" lIns="0" tIns="0" rIns="0" bIns="0" rtlCol="0"/>
          <a:lstStyle/>
          <a:p>
            <a:endParaRPr/>
          </a:p>
        </p:txBody>
      </p:sp>
      <p:graphicFrame>
        <p:nvGraphicFramePr>
          <p:cNvPr id="6" name="object 6"/>
          <p:cNvGraphicFramePr>
            <a:graphicFrameLocks noGrp="1"/>
          </p:cNvGraphicFramePr>
          <p:nvPr/>
        </p:nvGraphicFramePr>
        <p:xfrm>
          <a:off x="2685868" y="4230263"/>
          <a:ext cx="4107176" cy="2189480"/>
        </p:xfrm>
        <a:graphic>
          <a:graphicData uri="http://schemas.openxmlformats.org/drawingml/2006/table">
            <a:tbl>
              <a:tblPr firstRow="1" bandRow="1">
                <a:tableStyleId>{2D5ABB26-0587-4C30-8999-92F81FD0307C}</a:tableStyleId>
              </a:tblPr>
              <a:tblGrid>
                <a:gridCol w="586740">
                  <a:extLst>
                    <a:ext uri="{9D8B030D-6E8A-4147-A177-3AD203B41FA5}">
                      <a16:colId xmlns:a16="http://schemas.microsoft.com/office/drawing/2014/main" val="20000"/>
                    </a:ext>
                  </a:extLst>
                </a:gridCol>
                <a:gridCol w="586740">
                  <a:extLst>
                    <a:ext uri="{9D8B030D-6E8A-4147-A177-3AD203B41FA5}">
                      <a16:colId xmlns:a16="http://schemas.microsoft.com/office/drawing/2014/main" val="20001"/>
                    </a:ext>
                  </a:extLst>
                </a:gridCol>
                <a:gridCol w="586740">
                  <a:extLst>
                    <a:ext uri="{9D8B030D-6E8A-4147-A177-3AD203B41FA5}">
                      <a16:colId xmlns:a16="http://schemas.microsoft.com/office/drawing/2014/main" val="20002"/>
                    </a:ext>
                  </a:extLst>
                </a:gridCol>
                <a:gridCol w="586739">
                  <a:extLst>
                    <a:ext uri="{9D8B030D-6E8A-4147-A177-3AD203B41FA5}">
                      <a16:colId xmlns:a16="http://schemas.microsoft.com/office/drawing/2014/main" val="20003"/>
                    </a:ext>
                  </a:extLst>
                </a:gridCol>
                <a:gridCol w="586739">
                  <a:extLst>
                    <a:ext uri="{9D8B030D-6E8A-4147-A177-3AD203B41FA5}">
                      <a16:colId xmlns:a16="http://schemas.microsoft.com/office/drawing/2014/main" val="20004"/>
                    </a:ext>
                  </a:extLst>
                </a:gridCol>
                <a:gridCol w="586739">
                  <a:extLst>
                    <a:ext uri="{9D8B030D-6E8A-4147-A177-3AD203B41FA5}">
                      <a16:colId xmlns:a16="http://schemas.microsoft.com/office/drawing/2014/main" val="20005"/>
                    </a:ext>
                  </a:extLst>
                </a:gridCol>
                <a:gridCol w="586739">
                  <a:extLst>
                    <a:ext uri="{9D8B030D-6E8A-4147-A177-3AD203B41FA5}">
                      <a16:colId xmlns:a16="http://schemas.microsoft.com/office/drawing/2014/main" val="20006"/>
                    </a:ext>
                  </a:extLst>
                </a:gridCol>
              </a:tblGrid>
              <a:tr h="525145">
                <a:tc>
                  <a:txBody>
                    <a:bodyPr/>
                    <a:lstStyle/>
                    <a:p>
                      <a:pPr>
                        <a:lnSpc>
                          <a:spcPct val="100000"/>
                        </a:lnSpc>
                      </a:pPr>
                      <a:endParaRPr sz="1300">
                        <a:latin typeface="Times New Roman"/>
                        <a:cs typeface="Times New Roman"/>
                      </a:endParaRPr>
                    </a:p>
                    <a:p>
                      <a:pPr>
                        <a:lnSpc>
                          <a:spcPct val="100000"/>
                        </a:lnSpc>
                        <a:spcBef>
                          <a:spcPts val="10"/>
                        </a:spcBef>
                      </a:pPr>
                      <a:endParaRPr sz="1150">
                        <a:latin typeface="Times New Roman"/>
                        <a:cs typeface="Times New Roman"/>
                      </a:endParaRPr>
                    </a:p>
                    <a:p>
                      <a:pPr marR="20320" algn="r">
                        <a:lnSpc>
                          <a:spcPts val="1210"/>
                        </a:lnSpc>
                      </a:pPr>
                      <a:r>
                        <a:rPr sz="1050" b="1" spc="-20" dirty="0">
                          <a:solidFill>
                            <a:srgbClr val="FFFFFF"/>
                          </a:solidFill>
                          <a:latin typeface="Calibri"/>
                          <a:cs typeface="Calibri"/>
                        </a:rPr>
                        <a:t>M</a:t>
                      </a:r>
                      <a:r>
                        <a:rPr sz="1050" b="1" spc="-15" dirty="0">
                          <a:solidFill>
                            <a:srgbClr val="FFFFFF"/>
                          </a:solidFill>
                          <a:latin typeface="Calibri"/>
                          <a:cs typeface="Calibri"/>
                        </a:rPr>
                        <a:t>o</a:t>
                      </a:r>
                      <a:r>
                        <a:rPr sz="1050" b="1" dirty="0">
                          <a:solidFill>
                            <a:srgbClr val="FFFFFF"/>
                          </a:solidFill>
                          <a:latin typeface="Calibri"/>
                          <a:cs typeface="Calibri"/>
                        </a:rPr>
                        <a:t>l</a:t>
                      </a:r>
                      <a:r>
                        <a:rPr sz="1050" b="1" spc="-15" dirty="0">
                          <a:solidFill>
                            <a:srgbClr val="FFFFFF"/>
                          </a:solidFill>
                          <a:latin typeface="Calibri"/>
                          <a:cs typeface="Calibri"/>
                        </a:rPr>
                        <a:t>e</a:t>
                      </a:r>
                      <a:r>
                        <a:rPr sz="1050" b="1" spc="-10" dirty="0">
                          <a:solidFill>
                            <a:srgbClr val="FFFFFF"/>
                          </a:solidFill>
                          <a:latin typeface="Calibri"/>
                          <a:cs typeface="Calibri"/>
                        </a:rPr>
                        <a:t>cu</a:t>
                      </a:r>
                      <a:r>
                        <a:rPr sz="1050" b="1" dirty="0">
                          <a:solidFill>
                            <a:srgbClr val="FFFFFF"/>
                          </a:solidFill>
                          <a:latin typeface="Calibri"/>
                          <a:cs typeface="Calibri"/>
                        </a:rPr>
                        <a:t>le</a:t>
                      </a:r>
                      <a:endParaRPr sz="1050">
                        <a:latin typeface="Calibri"/>
                        <a:cs typeface="Calibri"/>
                      </a:endParaRPr>
                    </a:p>
                  </a:txBody>
                  <a:tcPr marL="0" marR="0" marT="0" marB="0">
                    <a:lnL w="19050">
                      <a:solidFill>
                        <a:srgbClr val="FFFFFF"/>
                      </a:solidFill>
                      <a:prstDash val="solid"/>
                    </a:lnL>
                    <a:lnR w="19050">
                      <a:solidFill>
                        <a:srgbClr val="FFFFFF"/>
                      </a:solidFill>
                      <a:prstDash val="solid"/>
                    </a:lnR>
                    <a:lnT w="19050">
                      <a:solidFill>
                        <a:srgbClr val="FFFFFF"/>
                      </a:solidFill>
                      <a:prstDash val="solid"/>
                    </a:lnT>
                    <a:lnB w="53975">
                      <a:solidFill>
                        <a:srgbClr val="FFFFFF"/>
                      </a:solidFill>
                      <a:prstDash val="solid"/>
                    </a:lnB>
                    <a:solidFill>
                      <a:srgbClr val="D9D9D9"/>
                    </a:solidFill>
                  </a:tcPr>
                </a:tc>
                <a:tc>
                  <a:txBody>
                    <a:bodyPr/>
                    <a:lstStyle/>
                    <a:p>
                      <a:pPr>
                        <a:lnSpc>
                          <a:spcPct val="100000"/>
                        </a:lnSpc>
                        <a:spcBef>
                          <a:spcPts val="20"/>
                        </a:spcBef>
                      </a:pPr>
                      <a:endParaRPr sz="1400">
                        <a:latin typeface="Times New Roman"/>
                        <a:cs typeface="Times New Roman"/>
                      </a:endParaRPr>
                    </a:p>
                    <a:p>
                      <a:pPr marL="113030" marR="26034" indent="-66040">
                        <a:lnSpc>
                          <a:spcPts val="1230"/>
                        </a:lnSpc>
                        <a:spcBef>
                          <a:spcPts val="5"/>
                        </a:spcBef>
                      </a:pPr>
                      <a:r>
                        <a:rPr sz="1050" b="1" spc="-10" dirty="0">
                          <a:solidFill>
                            <a:srgbClr val="FFFFFF"/>
                          </a:solidFill>
                          <a:latin typeface="Calibri"/>
                          <a:cs typeface="Calibri"/>
                        </a:rPr>
                        <a:t>D</a:t>
                      </a:r>
                      <a:r>
                        <a:rPr sz="1050" b="1" spc="-5" dirty="0">
                          <a:solidFill>
                            <a:srgbClr val="FFFFFF"/>
                          </a:solidFill>
                          <a:latin typeface="Calibri"/>
                          <a:cs typeface="Calibri"/>
                        </a:rPr>
                        <a:t>iff</a:t>
                      </a:r>
                      <a:r>
                        <a:rPr sz="1050" b="1" spc="-15" dirty="0">
                          <a:solidFill>
                            <a:srgbClr val="FFFFFF"/>
                          </a:solidFill>
                          <a:latin typeface="Calibri"/>
                          <a:cs typeface="Calibri"/>
                        </a:rPr>
                        <a:t>u</a:t>
                      </a:r>
                      <a:r>
                        <a:rPr sz="1050" b="1" spc="-5" dirty="0">
                          <a:solidFill>
                            <a:srgbClr val="FFFFFF"/>
                          </a:solidFill>
                          <a:latin typeface="Calibri"/>
                          <a:cs typeface="Calibri"/>
                        </a:rPr>
                        <a:t>s</a:t>
                      </a:r>
                      <a:r>
                        <a:rPr sz="1050" b="1" dirty="0">
                          <a:solidFill>
                            <a:srgbClr val="FFFFFF"/>
                          </a:solidFill>
                          <a:latin typeface="Calibri"/>
                          <a:cs typeface="Calibri"/>
                        </a:rPr>
                        <a:t>i</a:t>
                      </a:r>
                      <a:r>
                        <a:rPr sz="1050" b="1" spc="-15" dirty="0">
                          <a:solidFill>
                            <a:srgbClr val="FFFFFF"/>
                          </a:solidFill>
                          <a:latin typeface="Calibri"/>
                          <a:cs typeface="Calibri"/>
                        </a:rPr>
                        <a:t>o</a:t>
                      </a:r>
                      <a:r>
                        <a:rPr sz="1050" b="1" dirty="0">
                          <a:solidFill>
                            <a:srgbClr val="FFFFFF"/>
                          </a:solidFill>
                          <a:latin typeface="Calibri"/>
                          <a:cs typeface="Calibri"/>
                        </a:rPr>
                        <a:t>n  </a:t>
                      </a:r>
                      <a:r>
                        <a:rPr sz="1050" b="1" spc="-5" dirty="0">
                          <a:solidFill>
                            <a:srgbClr val="FFFFFF"/>
                          </a:solidFill>
                          <a:latin typeface="Calibri"/>
                          <a:cs typeface="Calibri"/>
                        </a:rPr>
                        <a:t>(nm/s)</a:t>
                      </a:r>
                      <a:endParaRPr sz="1050">
                        <a:latin typeface="Calibri"/>
                        <a:cs typeface="Calibri"/>
                      </a:endParaRPr>
                    </a:p>
                  </a:txBody>
                  <a:tcPr marL="0" marR="0" marT="2540" marB="0">
                    <a:lnL w="19050">
                      <a:solidFill>
                        <a:srgbClr val="FFFFFF"/>
                      </a:solidFill>
                      <a:prstDash val="solid"/>
                    </a:lnL>
                    <a:lnR w="19050">
                      <a:solidFill>
                        <a:srgbClr val="FFFFFF"/>
                      </a:solidFill>
                      <a:prstDash val="solid"/>
                    </a:lnR>
                    <a:lnT w="19050">
                      <a:solidFill>
                        <a:srgbClr val="FFFFFF"/>
                      </a:solidFill>
                      <a:prstDash val="solid"/>
                    </a:lnT>
                    <a:lnB w="53975">
                      <a:solidFill>
                        <a:srgbClr val="FFFFFF"/>
                      </a:solidFill>
                      <a:prstDash val="solid"/>
                    </a:lnB>
                    <a:solidFill>
                      <a:srgbClr val="F79646"/>
                    </a:solidFill>
                  </a:tcPr>
                </a:tc>
                <a:tc>
                  <a:txBody>
                    <a:bodyPr/>
                    <a:lstStyle/>
                    <a:p>
                      <a:pPr>
                        <a:lnSpc>
                          <a:spcPct val="100000"/>
                        </a:lnSpc>
                        <a:spcBef>
                          <a:spcPts val="20"/>
                        </a:spcBef>
                      </a:pPr>
                      <a:endParaRPr sz="1400">
                        <a:latin typeface="Times New Roman"/>
                        <a:cs typeface="Times New Roman"/>
                      </a:endParaRPr>
                    </a:p>
                    <a:p>
                      <a:pPr marL="98425" indent="-79375">
                        <a:lnSpc>
                          <a:spcPts val="1230"/>
                        </a:lnSpc>
                        <a:spcBef>
                          <a:spcPts val="5"/>
                        </a:spcBef>
                      </a:pPr>
                      <a:r>
                        <a:rPr sz="1050" b="1" spc="-20" dirty="0">
                          <a:solidFill>
                            <a:srgbClr val="FFFFFF"/>
                          </a:solidFill>
                          <a:latin typeface="Calibri"/>
                          <a:cs typeface="Calibri"/>
                        </a:rPr>
                        <a:t>M</a:t>
                      </a:r>
                      <a:r>
                        <a:rPr sz="1050" b="1" spc="-15" dirty="0">
                          <a:solidFill>
                            <a:srgbClr val="FFFFFF"/>
                          </a:solidFill>
                          <a:latin typeface="Calibri"/>
                          <a:cs typeface="Calibri"/>
                        </a:rPr>
                        <a:t>o</a:t>
                      </a:r>
                      <a:r>
                        <a:rPr sz="1050" b="1" dirty="0">
                          <a:solidFill>
                            <a:srgbClr val="FFFFFF"/>
                          </a:solidFill>
                          <a:latin typeface="Calibri"/>
                          <a:cs typeface="Calibri"/>
                        </a:rPr>
                        <a:t>l</a:t>
                      </a:r>
                      <a:r>
                        <a:rPr sz="1050" b="1" spc="-15" dirty="0">
                          <a:solidFill>
                            <a:srgbClr val="FFFFFF"/>
                          </a:solidFill>
                          <a:latin typeface="Calibri"/>
                          <a:cs typeface="Calibri"/>
                        </a:rPr>
                        <a:t>e</a:t>
                      </a:r>
                      <a:r>
                        <a:rPr sz="1050" b="1" spc="-10" dirty="0">
                          <a:solidFill>
                            <a:srgbClr val="FFFFFF"/>
                          </a:solidFill>
                          <a:latin typeface="Calibri"/>
                          <a:cs typeface="Calibri"/>
                        </a:rPr>
                        <a:t>cu</a:t>
                      </a:r>
                      <a:r>
                        <a:rPr sz="1050" b="1" dirty="0">
                          <a:solidFill>
                            <a:srgbClr val="FFFFFF"/>
                          </a:solidFill>
                          <a:latin typeface="Calibri"/>
                          <a:cs typeface="Calibri"/>
                        </a:rPr>
                        <a:t>l</a:t>
                      </a:r>
                      <a:r>
                        <a:rPr sz="1050" b="1" spc="-15" dirty="0">
                          <a:solidFill>
                            <a:srgbClr val="FFFFFF"/>
                          </a:solidFill>
                          <a:latin typeface="Calibri"/>
                          <a:cs typeface="Calibri"/>
                        </a:rPr>
                        <a:t>a</a:t>
                      </a:r>
                      <a:r>
                        <a:rPr sz="1050" b="1" dirty="0">
                          <a:solidFill>
                            <a:srgbClr val="FFFFFF"/>
                          </a:solidFill>
                          <a:latin typeface="Calibri"/>
                          <a:cs typeface="Calibri"/>
                        </a:rPr>
                        <a:t>r  </a:t>
                      </a:r>
                      <a:r>
                        <a:rPr sz="1050" b="1" spc="-5" dirty="0">
                          <a:solidFill>
                            <a:srgbClr val="FFFFFF"/>
                          </a:solidFill>
                          <a:latin typeface="Calibri"/>
                          <a:cs typeface="Calibri"/>
                        </a:rPr>
                        <a:t>Weight</a:t>
                      </a:r>
                      <a:endParaRPr sz="1050">
                        <a:latin typeface="Calibri"/>
                        <a:cs typeface="Calibri"/>
                      </a:endParaRPr>
                    </a:p>
                  </a:txBody>
                  <a:tcPr marL="0" marR="0" marT="2540" marB="0">
                    <a:lnL w="19050">
                      <a:solidFill>
                        <a:srgbClr val="FFFFFF"/>
                      </a:solidFill>
                      <a:prstDash val="solid"/>
                    </a:lnL>
                    <a:lnR w="19050">
                      <a:solidFill>
                        <a:srgbClr val="FFFFFF"/>
                      </a:solidFill>
                      <a:prstDash val="solid"/>
                    </a:lnR>
                    <a:lnT w="19050">
                      <a:solidFill>
                        <a:srgbClr val="FFFFFF"/>
                      </a:solidFill>
                      <a:prstDash val="solid"/>
                    </a:lnT>
                    <a:lnB w="53975">
                      <a:solidFill>
                        <a:srgbClr val="FFFFFF"/>
                      </a:solidFill>
                      <a:prstDash val="solid"/>
                    </a:lnB>
                    <a:solidFill>
                      <a:srgbClr val="F79646"/>
                    </a:solidFill>
                  </a:tcPr>
                </a:tc>
                <a:tc>
                  <a:txBody>
                    <a:bodyPr/>
                    <a:lstStyle/>
                    <a:p>
                      <a:pPr>
                        <a:lnSpc>
                          <a:spcPct val="100000"/>
                        </a:lnSpc>
                        <a:spcBef>
                          <a:spcPts val="15"/>
                        </a:spcBef>
                      </a:pPr>
                      <a:endParaRPr sz="1350">
                        <a:latin typeface="Times New Roman"/>
                        <a:cs typeface="Times New Roman"/>
                      </a:endParaRPr>
                    </a:p>
                    <a:p>
                      <a:pPr marL="13970" algn="ctr">
                        <a:lnSpc>
                          <a:spcPts val="1245"/>
                        </a:lnSpc>
                      </a:pPr>
                      <a:r>
                        <a:rPr sz="1050" b="1" dirty="0">
                          <a:latin typeface="Calibri"/>
                          <a:cs typeface="Calibri"/>
                        </a:rPr>
                        <a:t>C=C</a:t>
                      </a:r>
                      <a:endParaRPr sz="1050">
                        <a:latin typeface="Calibri"/>
                        <a:cs typeface="Calibri"/>
                      </a:endParaRPr>
                    </a:p>
                    <a:p>
                      <a:pPr marL="10795" algn="ctr">
                        <a:lnSpc>
                          <a:spcPts val="1225"/>
                        </a:lnSpc>
                      </a:pPr>
                      <a:r>
                        <a:rPr sz="1050" b="1" spc="-5" dirty="0">
                          <a:latin typeface="Calibri"/>
                          <a:cs typeface="Calibri"/>
                        </a:rPr>
                        <a:t>bonds</a:t>
                      </a:r>
                      <a:endParaRPr sz="1050">
                        <a:latin typeface="Calibri"/>
                        <a:cs typeface="Calibri"/>
                      </a:endParaRPr>
                    </a:p>
                  </a:txBody>
                  <a:tcPr marL="0" marR="0" marT="1905" marB="0">
                    <a:lnL w="19050">
                      <a:solidFill>
                        <a:srgbClr val="FFFFFF"/>
                      </a:solidFill>
                      <a:prstDash val="solid"/>
                    </a:lnL>
                    <a:lnR w="19050">
                      <a:solidFill>
                        <a:srgbClr val="FFFFFF"/>
                      </a:solidFill>
                      <a:prstDash val="solid"/>
                    </a:lnR>
                    <a:lnT w="19050">
                      <a:solidFill>
                        <a:srgbClr val="FFFFFF"/>
                      </a:solidFill>
                      <a:prstDash val="solid"/>
                    </a:lnT>
                    <a:lnB w="53975">
                      <a:solidFill>
                        <a:srgbClr val="FFFFFF"/>
                      </a:solidFill>
                      <a:prstDash val="solid"/>
                    </a:lnB>
                    <a:solidFill>
                      <a:srgbClr val="D9D9D9"/>
                    </a:solidFill>
                  </a:tcPr>
                </a:tc>
                <a:tc>
                  <a:txBody>
                    <a:bodyPr/>
                    <a:lstStyle/>
                    <a:p>
                      <a:pPr>
                        <a:lnSpc>
                          <a:spcPct val="100000"/>
                        </a:lnSpc>
                        <a:spcBef>
                          <a:spcPts val="20"/>
                        </a:spcBef>
                      </a:pPr>
                      <a:endParaRPr sz="1400">
                        <a:latin typeface="Times New Roman"/>
                        <a:cs typeface="Times New Roman"/>
                      </a:endParaRPr>
                    </a:p>
                    <a:p>
                      <a:pPr marL="105410" marR="73660" indent="-12065">
                        <a:lnSpc>
                          <a:spcPts val="1230"/>
                        </a:lnSpc>
                        <a:spcBef>
                          <a:spcPts val="5"/>
                        </a:spcBef>
                      </a:pPr>
                      <a:r>
                        <a:rPr sz="1050" b="1" spc="-15" dirty="0">
                          <a:latin typeface="Calibri"/>
                          <a:cs typeface="Calibri"/>
                        </a:rPr>
                        <a:t>H</a:t>
                      </a:r>
                      <a:r>
                        <a:rPr sz="1050" b="1" spc="-5" dirty="0">
                          <a:latin typeface="Calibri"/>
                          <a:cs typeface="Calibri"/>
                        </a:rPr>
                        <a:t>-</a:t>
                      </a:r>
                      <a:r>
                        <a:rPr sz="1050" b="1" spc="-10" dirty="0">
                          <a:latin typeface="Calibri"/>
                          <a:cs typeface="Calibri"/>
                        </a:rPr>
                        <a:t>b</a:t>
                      </a:r>
                      <a:r>
                        <a:rPr sz="1050" b="1" spc="-15" dirty="0">
                          <a:latin typeface="Calibri"/>
                          <a:cs typeface="Calibri"/>
                        </a:rPr>
                        <a:t>o</a:t>
                      </a:r>
                      <a:r>
                        <a:rPr sz="1050" b="1" spc="-10" dirty="0">
                          <a:latin typeface="Calibri"/>
                          <a:cs typeface="Calibri"/>
                        </a:rPr>
                        <a:t>nd  </a:t>
                      </a:r>
                      <a:r>
                        <a:rPr sz="1050" b="1" spc="-5" dirty="0">
                          <a:latin typeface="Calibri"/>
                          <a:cs typeface="Calibri"/>
                        </a:rPr>
                        <a:t>donors</a:t>
                      </a:r>
                      <a:endParaRPr sz="1050">
                        <a:latin typeface="Calibri"/>
                        <a:cs typeface="Calibri"/>
                      </a:endParaRPr>
                    </a:p>
                  </a:txBody>
                  <a:tcPr marL="0" marR="0" marT="2540" marB="0">
                    <a:lnL w="19050">
                      <a:solidFill>
                        <a:srgbClr val="FFFFFF"/>
                      </a:solidFill>
                      <a:prstDash val="solid"/>
                    </a:lnL>
                    <a:lnR w="19050">
                      <a:solidFill>
                        <a:srgbClr val="FFFFFF"/>
                      </a:solidFill>
                      <a:prstDash val="solid"/>
                    </a:lnR>
                    <a:lnT w="19050">
                      <a:solidFill>
                        <a:srgbClr val="FFFFFF"/>
                      </a:solidFill>
                      <a:prstDash val="solid"/>
                    </a:lnT>
                    <a:lnB w="53975">
                      <a:solidFill>
                        <a:srgbClr val="FFFFFF"/>
                      </a:solidFill>
                      <a:prstDash val="solid"/>
                    </a:lnB>
                    <a:solidFill>
                      <a:srgbClr val="D9D9D9"/>
                    </a:solidFill>
                  </a:tcPr>
                </a:tc>
                <a:tc>
                  <a:txBody>
                    <a:bodyPr/>
                    <a:lstStyle/>
                    <a:p>
                      <a:pPr>
                        <a:lnSpc>
                          <a:spcPct val="100000"/>
                        </a:lnSpc>
                        <a:spcBef>
                          <a:spcPts val="20"/>
                        </a:spcBef>
                      </a:pPr>
                      <a:endParaRPr sz="1400">
                        <a:latin typeface="Times New Roman"/>
                        <a:cs typeface="Times New Roman"/>
                      </a:endParaRPr>
                    </a:p>
                    <a:p>
                      <a:pPr marL="32384" marR="12065" indent="60960">
                        <a:lnSpc>
                          <a:spcPts val="1230"/>
                        </a:lnSpc>
                        <a:spcBef>
                          <a:spcPts val="5"/>
                        </a:spcBef>
                      </a:pPr>
                      <a:r>
                        <a:rPr sz="1050" b="1" spc="-5" dirty="0">
                          <a:solidFill>
                            <a:srgbClr val="FFFFFF"/>
                          </a:solidFill>
                          <a:latin typeface="Calibri"/>
                          <a:cs typeface="Calibri"/>
                        </a:rPr>
                        <a:t>H-bond  </a:t>
                      </a:r>
                      <a:r>
                        <a:rPr sz="1050" b="1" spc="-15" dirty="0">
                          <a:solidFill>
                            <a:srgbClr val="FFFFFF"/>
                          </a:solidFill>
                          <a:latin typeface="Calibri"/>
                          <a:cs typeface="Calibri"/>
                        </a:rPr>
                        <a:t>a</a:t>
                      </a:r>
                      <a:r>
                        <a:rPr sz="1050" b="1" spc="-10" dirty="0">
                          <a:solidFill>
                            <a:srgbClr val="FFFFFF"/>
                          </a:solidFill>
                          <a:latin typeface="Calibri"/>
                          <a:cs typeface="Calibri"/>
                        </a:rPr>
                        <a:t>cc</a:t>
                      </a:r>
                      <a:r>
                        <a:rPr sz="1050" b="1" spc="-15" dirty="0">
                          <a:solidFill>
                            <a:srgbClr val="FFFFFF"/>
                          </a:solidFill>
                          <a:latin typeface="Calibri"/>
                          <a:cs typeface="Calibri"/>
                        </a:rPr>
                        <a:t>e</a:t>
                      </a:r>
                      <a:r>
                        <a:rPr sz="1050" b="1" spc="-10" dirty="0">
                          <a:solidFill>
                            <a:srgbClr val="FFFFFF"/>
                          </a:solidFill>
                          <a:latin typeface="Calibri"/>
                          <a:cs typeface="Calibri"/>
                        </a:rPr>
                        <a:t>pt</a:t>
                      </a:r>
                      <a:r>
                        <a:rPr sz="1050" b="1" spc="-15" dirty="0">
                          <a:solidFill>
                            <a:srgbClr val="FFFFFF"/>
                          </a:solidFill>
                          <a:latin typeface="Calibri"/>
                          <a:cs typeface="Calibri"/>
                        </a:rPr>
                        <a:t>o</a:t>
                      </a:r>
                      <a:r>
                        <a:rPr sz="1050" b="1" spc="-5" dirty="0">
                          <a:solidFill>
                            <a:srgbClr val="FFFFFF"/>
                          </a:solidFill>
                          <a:latin typeface="Calibri"/>
                          <a:cs typeface="Calibri"/>
                        </a:rPr>
                        <a:t>r</a:t>
                      </a:r>
                      <a:r>
                        <a:rPr sz="1050" b="1" dirty="0">
                          <a:solidFill>
                            <a:srgbClr val="FFFFFF"/>
                          </a:solidFill>
                          <a:latin typeface="Calibri"/>
                          <a:cs typeface="Calibri"/>
                        </a:rPr>
                        <a:t>s</a:t>
                      </a:r>
                      <a:endParaRPr sz="1050">
                        <a:latin typeface="Calibri"/>
                        <a:cs typeface="Calibri"/>
                      </a:endParaRPr>
                    </a:p>
                  </a:txBody>
                  <a:tcPr marL="0" marR="0" marT="2540" marB="0">
                    <a:lnL w="19050">
                      <a:solidFill>
                        <a:srgbClr val="FFFFFF"/>
                      </a:solidFill>
                      <a:prstDash val="solid"/>
                    </a:lnL>
                    <a:lnR w="19050">
                      <a:solidFill>
                        <a:srgbClr val="FFFFFF"/>
                      </a:solidFill>
                      <a:prstDash val="solid"/>
                    </a:lnR>
                    <a:lnT w="19050">
                      <a:solidFill>
                        <a:srgbClr val="FFFFFF"/>
                      </a:solidFill>
                      <a:prstDash val="solid"/>
                    </a:lnT>
                    <a:lnB w="53975">
                      <a:solidFill>
                        <a:srgbClr val="FFFFFF"/>
                      </a:solidFill>
                      <a:prstDash val="solid"/>
                    </a:lnB>
                    <a:solidFill>
                      <a:srgbClr val="F79646"/>
                    </a:solidFill>
                  </a:tcPr>
                </a:tc>
                <a:tc>
                  <a:txBody>
                    <a:bodyPr/>
                    <a:lstStyle/>
                    <a:p>
                      <a:pPr>
                        <a:lnSpc>
                          <a:spcPct val="100000"/>
                        </a:lnSpc>
                      </a:pPr>
                      <a:endParaRPr sz="1300">
                        <a:latin typeface="Times New Roman"/>
                        <a:cs typeface="Times New Roman"/>
                      </a:endParaRPr>
                    </a:p>
                    <a:p>
                      <a:pPr>
                        <a:lnSpc>
                          <a:spcPct val="100000"/>
                        </a:lnSpc>
                        <a:spcBef>
                          <a:spcPts val="35"/>
                        </a:spcBef>
                      </a:pPr>
                      <a:endParaRPr sz="1100">
                        <a:latin typeface="Times New Roman"/>
                        <a:cs typeface="Times New Roman"/>
                      </a:endParaRPr>
                    </a:p>
                    <a:p>
                      <a:pPr marL="90805">
                        <a:lnSpc>
                          <a:spcPts val="1245"/>
                        </a:lnSpc>
                      </a:pPr>
                      <a:r>
                        <a:rPr sz="1050" b="1" dirty="0">
                          <a:solidFill>
                            <a:srgbClr val="FFFFFF"/>
                          </a:solidFill>
                          <a:latin typeface="Calibri"/>
                          <a:cs typeface="Calibri"/>
                        </a:rPr>
                        <a:t>Kd</a:t>
                      </a:r>
                      <a:r>
                        <a:rPr sz="1050" b="1" spc="-35" dirty="0">
                          <a:solidFill>
                            <a:srgbClr val="FFFFFF"/>
                          </a:solidFill>
                          <a:latin typeface="Calibri"/>
                          <a:cs typeface="Calibri"/>
                        </a:rPr>
                        <a:t> </a:t>
                      </a:r>
                      <a:r>
                        <a:rPr sz="1050" b="1" spc="-5" dirty="0">
                          <a:solidFill>
                            <a:srgbClr val="FFFFFF"/>
                          </a:solidFill>
                          <a:latin typeface="Calibri"/>
                          <a:cs typeface="Calibri"/>
                        </a:rPr>
                        <a:t>(fM)</a:t>
                      </a:r>
                      <a:endParaRPr sz="1050">
                        <a:latin typeface="Calibri"/>
                        <a:cs typeface="Calibri"/>
                      </a:endParaRPr>
                    </a:p>
                  </a:txBody>
                  <a:tcPr marL="0" marR="0" marT="0" marB="0">
                    <a:lnL w="19050">
                      <a:solidFill>
                        <a:srgbClr val="FFFFFF"/>
                      </a:solidFill>
                      <a:prstDash val="solid"/>
                    </a:lnL>
                    <a:lnR w="19050">
                      <a:solidFill>
                        <a:srgbClr val="FFFFFF"/>
                      </a:solidFill>
                      <a:prstDash val="solid"/>
                    </a:lnR>
                    <a:lnT w="19050">
                      <a:solidFill>
                        <a:srgbClr val="FFFFFF"/>
                      </a:solidFill>
                      <a:prstDash val="solid"/>
                    </a:lnT>
                    <a:lnB w="53975">
                      <a:solidFill>
                        <a:srgbClr val="FFFFFF"/>
                      </a:solidFill>
                      <a:prstDash val="solid"/>
                    </a:lnB>
                    <a:solidFill>
                      <a:srgbClr val="F79646"/>
                    </a:solidFill>
                  </a:tcPr>
                </a:tc>
                <a:extLst>
                  <a:ext uri="{0D108BD9-81ED-4DB2-BD59-A6C34878D82A}">
                    <a16:rowId xmlns:a16="http://schemas.microsoft.com/office/drawing/2014/main" val="10000"/>
                  </a:ext>
                </a:extLst>
              </a:tr>
              <a:tr h="166370">
                <a:tc>
                  <a:txBody>
                    <a:bodyPr/>
                    <a:lstStyle/>
                    <a:p>
                      <a:pPr algn="r">
                        <a:lnSpc>
                          <a:spcPts val="1210"/>
                        </a:lnSpc>
                      </a:pPr>
                      <a:r>
                        <a:rPr sz="1050" dirty="0">
                          <a:latin typeface="Calibri"/>
                          <a:cs typeface="Calibri"/>
                        </a:rPr>
                        <a:t>1</a:t>
                      </a:r>
                      <a:endParaRPr sz="1050">
                        <a:latin typeface="Calibri"/>
                        <a:cs typeface="Calibri"/>
                      </a:endParaRPr>
                    </a:p>
                  </a:txBody>
                  <a:tcPr marL="0" marR="0" marT="0" marB="0">
                    <a:lnL w="19050">
                      <a:solidFill>
                        <a:srgbClr val="FFFFFF"/>
                      </a:solidFill>
                      <a:prstDash val="solid"/>
                    </a:lnL>
                    <a:lnR w="19050">
                      <a:solidFill>
                        <a:srgbClr val="FFFFFF"/>
                      </a:solidFill>
                      <a:prstDash val="solid"/>
                    </a:lnR>
                    <a:lnT w="53975">
                      <a:solidFill>
                        <a:srgbClr val="FFFFFF"/>
                      </a:solidFill>
                      <a:prstDash val="solid"/>
                    </a:lnT>
                    <a:lnB w="19050">
                      <a:solidFill>
                        <a:srgbClr val="FFFFFF"/>
                      </a:solidFill>
                      <a:prstDash val="solid"/>
                    </a:lnB>
                    <a:solidFill>
                      <a:srgbClr val="D9D9D9"/>
                    </a:solidFill>
                  </a:tcPr>
                </a:tc>
                <a:tc>
                  <a:txBody>
                    <a:bodyPr/>
                    <a:lstStyle/>
                    <a:p>
                      <a:pPr algn="r">
                        <a:lnSpc>
                          <a:spcPts val="1210"/>
                        </a:lnSpc>
                      </a:pPr>
                      <a:r>
                        <a:rPr sz="1050" dirty="0">
                          <a:latin typeface="Calibri"/>
                          <a:cs typeface="Calibri"/>
                        </a:rPr>
                        <a:t>8</a:t>
                      </a:r>
                      <a:endParaRPr sz="1050">
                        <a:latin typeface="Calibri"/>
                        <a:cs typeface="Calibri"/>
                      </a:endParaRPr>
                    </a:p>
                  </a:txBody>
                  <a:tcPr marL="0" marR="0" marT="0" marB="0">
                    <a:lnL w="19050">
                      <a:solidFill>
                        <a:srgbClr val="FFFFFF"/>
                      </a:solidFill>
                      <a:prstDash val="solid"/>
                    </a:lnL>
                    <a:lnR w="19050">
                      <a:solidFill>
                        <a:srgbClr val="FFFFFF"/>
                      </a:solidFill>
                      <a:prstDash val="solid"/>
                    </a:lnR>
                    <a:lnT w="53975">
                      <a:solidFill>
                        <a:srgbClr val="FFFFFF"/>
                      </a:solidFill>
                      <a:prstDash val="solid"/>
                    </a:lnT>
                    <a:lnB w="19050">
                      <a:solidFill>
                        <a:srgbClr val="FFFFFF"/>
                      </a:solidFill>
                      <a:prstDash val="solid"/>
                    </a:lnB>
                    <a:solidFill>
                      <a:srgbClr val="FDEFE9"/>
                    </a:solidFill>
                  </a:tcPr>
                </a:tc>
                <a:tc>
                  <a:txBody>
                    <a:bodyPr/>
                    <a:lstStyle/>
                    <a:p>
                      <a:pPr algn="r">
                        <a:lnSpc>
                          <a:spcPts val="1210"/>
                        </a:lnSpc>
                      </a:pPr>
                      <a:r>
                        <a:rPr sz="1050" spc="-5" dirty="0">
                          <a:latin typeface="Calibri"/>
                          <a:cs typeface="Calibri"/>
                        </a:rPr>
                        <a:t>66</a:t>
                      </a:r>
                      <a:endParaRPr sz="1050">
                        <a:latin typeface="Calibri"/>
                        <a:cs typeface="Calibri"/>
                      </a:endParaRPr>
                    </a:p>
                  </a:txBody>
                  <a:tcPr marL="0" marR="0" marT="0" marB="0">
                    <a:lnL w="19050">
                      <a:solidFill>
                        <a:srgbClr val="FFFFFF"/>
                      </a:solidFill>
                      <a:prstDash val="solid"/>
                    </a:lnL>
                    <a:lnR w="19050">
                      <a:solidFill>
                        <a:srgbClr val="FFFFFF"/>
                      </a:solidFill>
                      <a:prstDash val="solid"/>
                    </a:lnR>
                    <a:lnT w="53975">
                      <a:solidFill>
                        <a:srgbClr val="FFFFFF"/>
                      </a:solidFill>
                      <a:prstDash val="solid"/>
                    </a:lnT>
                    <a:lnB w="19050">
                      <a:solidFill>
                        <a:srgbClr val="FFFFFF"/>
                      </a:solidFill>
                      <a:prstDash val="solid"/>
                    </a:lnB>
                    <a:solidFill>
                      <a:srgbClr val="FDEFE9"/>
                    </a:solidFill>
                  </a:tcPr>
                </a:tc>
                <a:tc>
                  <a:txBody>
                    <a:bodyPr/>
                    <a:lstStyle/>
                    <a:p>
                      <a:pPr algn="r">
                        <a:lnSpc>
                          <a:spcPts val="1210"/>
                        </a:lnSpc>
                      </a:pPr>
                      <a:r>
                        <a:rPr sz="1050" dirty="0">
                          <a:latin typeface="Calibri"/>
                          <a:cs typeface="Calibri"/>
                        </a:rPr>
                        <a:t>1</a:t>
                      </a:r>
                      <a:endParaRPr sz="1050">
                        <a:latin typeface="Calibri"/>
                        <a:cs typeface="Calibri"/>
                      </a:endParaRPr>
                    </a:p>
                  </a:txBody>
                  <a:tcPr marL="0" marR="0" marT="0" marB="0">
                    <a:lnL w="19050">
                      <a:solidFill>
                        <a:srgbClr val="FFFFFF"/>
                      </a:solidFill>
                      <a:prstDash val="solid"/>
                    </a:lnL>
                    <a:lnR w="19050">
                      <a:solidFill>
                        <a:srgbClr val="FFFFFF"/>
                      </a:solidFill>
                      <a:prstDash val="solid"/>
                    </a:lnR>
                    <a:lnT w="53975">
                      <a:solidFill>
                        <a:srgbClr val="FFFFFF"/>
                      </a:solidFill>
                      <a:prstDash val="solid"/>
                    </a:lnT>
                    <a:lnB w="19050">
                      <a:solidFill>
                        <a:srgbClr val="FFFFFF"/>
                      </a:solidFill>
                      <a:prstDash val="solid"/>
                    </a:lnB>
                    <a:solidFill>
                      <a:srgbClr val="D9D9D9"/>
                    </a:solidFill>
                  </a:tcPr>
                </a:tc>
                <a:tc>
                  <a:txBody>
                    <a:bodyPr/>
                    <a:lstStyle/>
                    <a:p>
                      <a:pPr algn="r">
                        <a:lnSpc>
                          <a:spcPts val="1210"/>
                        </a:lnSpc>
                      </a:pPr>
                      <a:r>
                        <a:rPr sz="1050" dirty="0">
                          <a:latin typeface="Calibri"/>
                          <a:cs typeface="Calibri"/>
                        </a:rPr>
                        <a:t>0</a:t>
                      </a:r>
                      <a:endParaRPr sz="1050">
                        <a:latin typeface="Calibri"/>
                        <a:cs typeface="Calibri"/>
                      </a:endParaRPr>
                    </a:p>
                  </a:txBody>
                  <a:tcPr marL="0" marR="0" marT="0" marB="0">
                    <a:lnL w="19050">
                      <a:solidFill>
                        <a:srgbClr val="FFFFFF"/>
                      </a:solidFill>
                      <a:prstDash val="solid"/>
                    </a:lnL>
                    <a:lnR w="19050">
                      <a:solidFill>
                        <a:srgbClr val="FFFFFF"/>
                      </a:solidFill>
                      <a:prstDash val="solid"/>
                    </a:lnR>
                    <a:lnT w="53975">
                      <a:solidFill>
                        <a:srgbClr val="FFFFFF"/>
                      </a:solidFill>
                      <a:prstDash val="solid"/>
                    </a:lnT>
                    <a:lnB w="19050">
                      <a:solidFill>
                        <a:srgbClr val="FFFFFF"/>
                      </a:solidFill>
                      <a:prstDash val="solid"/>
                    </a:lnB>
                    <a:solidFill>
                      <a:srgbClr val="D9D9D9"/>
                    </a:solidFill>
                  </a:tcPr>
                </a:tc>
                <a:tc>
                  <a:txBody>
                    <a:bodyPr/>
                    <a:lstStyle/>
                    <a:p>
                      <a:pPr algn="r">
                        <a:lnSpc>
                          <a:spcPts val="1210"/>
                        </a:lnSpc>
                      </a:pPr>
                      <a:r>
                        <a:rPr sz="1050" dirty="0">
                          <a:latin typeface="Calibri"/>
                          <a:cs typeface="Calibri"/>
                        </a:rPr>
                        <a:t>0</a:t>
                      </a:r>
                      <a:endParaRPr sz="1050">
                        <a:latin typeface="Calibri"/>
                        <a:cs typeface="Calibri"/>
                      </a:endParaRPr>
                    </a:p>
                  </a:txBody>
                  <a:tcPr marL="0" marR="0" marT="0" marB="0">
                    <a:lnL w="19050">
                      <a:solidFill>
                        <a:srgbClr val="FFFFFF"/>
                      </a:solidFill>
                      <a:prstDash val="solid"/>
                    </a:lnL>
                    <a:lnR w="19050">
                      <a:solidFill>
                        <a:srgbClr val="FFFFFF"/>
                      </a:solidFill>
                      <a:prstDash val="solid"/>
                    </a:lnR>
                    <a:lnT w="53975">
                      <a:solidFill>
                        <a:srgbClr val="FFFFFF"/>
                      </a:solidFill>
                      <a:prstDash val="solid"/>
                    </a:lnT>
                    <a:lnB w="19050">
                      <a:solidFill>
                        <a:srgbClr val="FFFFFF"/>
                      </a:solidFill>
                      <a:prstDash val="solid"/>
                    </a:lnB>
                    <a:solidFill>
                      <a:srgbClr val="FDEFE9"/>
                    </a:solidFill>
                  </a:tcPr>
                </a:tc>
                <a:tc>
                  <a:txBody>
                    <a:bodyPr/>
                    <a:lstStyle/>
                    <a:p>
                      <a:pPr algn="r">
                        <a:lnSpc>
                          <a:spcPts val="1210"/>
                        </a:lnSpc>
                      </a:pPr>
                      <a:r>
                        <a:rPr sz="1050" b="1" dirty="0">
                          <a:solidFill>
                            <a:srgbClr val="FFFFFF"/>
                          </a:solidFill>
                          <a:latin typeface="Calibri"/>
                          <a:cs typeface="Calibri"/>
                        </a:rPr>
                        <a:t>1</a:t>
                      </a:r>
                      <a:endParaRPr sz="1050">
                        <a:latin typeface="Calibri"/>
                        <a:cs typeface="Calibri"/>
                      </a:endParaRPr>
                    </a:p>
                  </a:txBody>
                  <a:tcPr marL="0" marR="0" marT="0" marB="0">
                    <a:lnL w="19050">
                      <a:solidFill>
                        <a:srgbClr val="FFFFFF"/>
                      </a:solidFill>
                      <a:prstDash val="solid"/>
                    </a:lnL>
                    <a:lnR w="19050">
                      <a:solidFill>
                        <a:srgbClr val="FFFFFF"/>
                      </a:solidFill>
                      <a:prstDash val="solid"/>
                    </a:lnR>
                    <a:lnT w="53975">
                      <a:solidFill>
                        <a:srgbClr val="FFFFFF"/>
                      </a:solidFill>
                      <a:prstDash val="solid"/>
                    </a:lnT>
                    <a:lnB w="19050">
                      <a:solidFill>
                        <a:srgbClr val="FFFFFF"/>
                      </a:solidFill>
                      <a:prstDash val="solid"/>
                    </a:lnB>
                    <a:solidFill>
                      <a:srgbClr val="F79646"/>
                    </a:solidFill>
                  </a:tcPr>
                </a:tc>
                <a:extLst>
                  <a:ext uri="{0D108BD9-81ED-4DB2-BD59-A6C34878D82A}">
                    <a16:rowId xmlns:a16="http://schemas.microsoft.com/office/drawing/2014/main" val="10001"/>
                  </a:ext>
                </a:extLst>
              </a:tr>
              <a:tr h="166370">
                <a:tc>
                  <a:txBody>
                    <a:bodyPr/>
                    <a:lstStyle/>
                    <a:p>
                      <a:pPr algn="r">
                        <a:lnSpc>
                          <a:spcPts val="1210"/>
                        </a:lnSpc>
                      </a:pPr>
                      <a:r>
                        <a:rPr sz="1050" dirty="0">
                          <a:latin typeface="Calibri"/>
                          <a:cs typeface="Calibri"/>
                        </a:rPr>
                        <a:t>2</a:t>
                      </a:r>
                      <a:endParaRPr sz="1050">
                        <a:latin typeface="Calibri"/>
                        <a:cs typeface="Calibri"/>
                      </a:endParaRPr>
                    </a:p>
                  </a:txBody>
                  <a:tcPr marL="0" marR="0" marT="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D9D9D9"/>
                    </a:solidFill>
                  </a:tcPr>
                </a:tc>
                <a:tc>
                  <a:txBody>
                    <a:bodyPr/>
                    <a:lstStyle/>
                    <a:p>
                      <a:pPr algn="r">
                        <a:lnSpc>
                          <a:spcPts val="1210"/>
                        </a:lnSpc>
                      </a:pPr>
                      <a:r>
                        <a:rPr sz="1050" dirty="0">
                          <a:latin typeface="Calibri"/>
                          <a:cs typeface="Calibri"/>
                        </a:rPr>
                        <a:t>5</a:t>
                      </a:r>
                      <a:endParaRPr sz="1050">
                        <a:latin typeface="Calibri"/>
                        <a:cs typeface="Calibri"/>
                      </a:endParaRPr>
                    </a:p>
                  </a:txBody>
                  <a:tcPr marL="0" marR="0" marT="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ts val="1210"/>
                        </a:lnSpc>
                      </a:pPr>
                      <a:r>
                        <a:rPr sz="1050" spc="-5" dirty="0">
                          <a:latin typeface="Calibri"/>
                          <a:cs typeface="Calibri"/>
                        </a:rPr>
                        <a:t>44</a:t>
                      </a:r>
                      <a:endParaRPr sz="1050">
                        <a:latin typeface="Calibri"/>
                        <a:cs typeface="Calibri"/>
                      </a:endParaRPr>
                    </a:p>
                  </a:txBody>
                  <a:tcPr marL="0" marR="0" marT="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ts val="1210"/>
                        </a:lnSpc>
                      </a:pPr>
                      <a:r>
                        <a:rPr sz="1050" dirty="0">
                          <a:latin typeface="Calibri"/>
                          <a:cs typeface="Calibri"/>
                        </a:rPr>
                        <a:t>2</a:t>
                      </a:r>
                      <a:endParaRPr sz="1050">
                        <a:latin typeface="Calibri"/>
                        <a:cs typeface="Calibri"/>
                      </a:endParaRPr>
                    </a:p>
                  </a:txBody>
                  <a:tcPr marL="0" marR="0" marT="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D9D9D9"/>
                    </a:solidFill>
                  </a:tcPr>
                </a:tc>
                <a:tc>
                  <a:txBody>
                    <a:bodyPr/>
                    <a:lstStyle/>
                    <a:p>
                      <a:pPr algn="r">
                        <a:lnSpc>
                          <a:spcPts val="1210"/>
                        </a:lnSpc>
                      </a:pPr>
                      <a:r>
                        <a:rPr sz="1050" dirty="0">
                          <a:latin typeface="Calibri"/>
                          <a:cs typeface="Calibri"/>
                        </a:rPr>
                        <a:t>1</a:t>
                      </a:r>
                      <a:endParaRPr sz="1050">
                        <a:latin typeface="Calibri"/>
                        <a:cs typeface="Calibri"/>
                      </a:endParaRPr>
                    </a:p>
                  </a:txBody>
                  <a:tcPr marL="0" marR="0" marT="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D9D9D9"/>
                    </a:solidFill>
                  </a:tcPr>
                </a:tc>
                <a:tc>
                  <a:txBody>
                    <a:bodyPr/>
                    <a:lstStyle/>
                    <a:p>
                      <a:pPr algn="r">
                        <a:lnSpc>
                          <a:spcPts val="1210"/>
                        </a:lnSpc>
                      </a:pPr>
                      <a:r>
                        <a:rPr sz="1050" dirty="0">
                          <a:latin typeface="Calibri"/>
                          <a:cs typeface="Calibri"/>
                        </a:rPr>
                        <a:t>0</a:t>
                      </a:r>
                      <a:endParaRPr sz="1050">
                        <a:latin typeface="Calibri"/>
                        <a:cs typeface="Calibri"/>
                      </a:endParaRPr>
                    </a:p>
                  </a:txBody>
                  <a:tcPr marL="0" marR="0" marT="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ts val="1210"/>
                        </a:lnSpc>
                      </a:pPr>
                      <a:r>
                        <a:rPr sz="1050" b="1" spc="-5" dirty="0">
                          <a:solidFill>
                            <a:srgbClr val="FFFFFF"/>
                          </a:solidFill>
                          <a:latin typeface="Calibri"/>
                          <a:cs typeface="Calibri"/>
                        </a:rPr>
                        <a:t>12</a:t>
                      </a:r>
                      <a:endParaRPr sz="1050">
                        <a:latin typeface="Calibri"/>
                        <a:cs typeface="Calibri"/>
                      </a:endParaRPr>
                    </a:p>
                  </a:txBody>
                  <a:tcPr marL="0" marR="0" marT="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79646"/>
                    </a:solidFill>
                  </a:tcPr>
                </a:tc>
                <a:extLst>
                  <a:ext uri="{0D108BD9-81ED-4DB2-BD59-A6C34878D82A}">
                    <a16:rowId xmlns:a16="http://schemas.microsoft.com/office/drawing/2014/main" val="10002"/>
                  </a:ext>
                </a:extLst>
              </a:tr>
              <a:tr h="166370">
                <a:tc>
                  <a:txBody>
                    <a:bodyPr/>
                    <a:lstStyle/>
                    <a:p>
                      <a:pPr algn="r">
                        <a:lnSpc>
                          <a:spcPts val="1210"/>
                        </a:lnSpc>
                      </a:pPr>
                      <a:r>
                        <a:rPr sz="1050" dirty="0">
                          <a:latin typeface="Calibri"/>
                          <a:cs typeface="Calibri"/>
                        </a:rPr>
                        <a:t>3</a:t>
                      </a:r>
                      <a:endParaRPr sz="1050">
                        <a:latin typeface="Calibri"/>
                        <a:cs typeface="Calibri"/>
                      </a:endParaRPr>
                    </a:p>
                  </a:txBody>
                  <a:tcPr marL="0" marR="0" marT="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D9D9D9"/>
                    </a:solidFill>
                  </a:tcPr>
                </a:tc>
                <a:tc>
                  <a:txBody>
                    <a:bodyPr/>
                    <a:lstStyle/>
                    <a:p>
                      <a:pPr algn="r">
                        <a:lnSpc>
                          <a:spcPts val="1210"/>
                        </a:lnSpc>
                      </a:pPr>
                      <a:r>
                        <a:rPr sz="1050" dirty="0">
                          <a:latin typeface="Calibri"/>
                          <a:cs typeface="Calibri"/>
                        </a:rPr>
                        <a:t>6</a:t>
                      </a:r>
                      <a:endParaRPr sz="1050">
                        <a:latin typeface="Calibri"/>
                        <a:cs typeface="Calibri"/>
                      </a:endParaRPr>
                    </a:p>
                  </a:txBody>
                  <a:tcPr marL="0" marR="0" marT="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ts val="1210"/>
                        </a:lnSpc>
                      </a:pPr>
                      <a:r>
                        <a:rPr sz="1050" spc="-5" dirty="0">
                          <a:latin typeface="Calibri"/>
                          <a:cs typeface="Calibri"/>
                        </a:rPr>
                        <a:t>95</a:t>
                      </a:r>
                      <a:endParaRPr sz="1050">
                        <a:latin typeface="Calibri"/>
                        <a:cs typeface="Calibri"/>
                      </a:endParaRPr>
                    </a:p>
                  </a:txBody>
                  <a:tcPr marL="0" marR="0" marT="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ts val="1210"/>
                        </a:lnSpc>
                      </a:pPr>
                      <a:r>
                        <a:rPr sz="1050" dirty="0">
                          <a:latin typeface="Calibri"/>
                          <a:cs typeface="Calibri"/>
                        </a:rPr>
                        <a:t>0</a:t>
                      </a:r>
                      <a:endParaRPr sz="1050">
                        <a:latin typeface="Calibri"/>
                        <a:cs typeface="Calibri"/>
                      </a:endParaRPr>
                    </a:p>
                  </a:txBody>
                  <a:tcPr marL="0" marR="0" marT="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D9D9D9"/>
                    </a:solidFill>
                  </a:tcPr>
                </a:tc>
                <a:tc>
                  <a:txBody>
                    <a:bodyPr/>
                    <a:lstStyle/>
                    <a:p>
                      <a:pPr algn="r">
                        <a:lnSpc>
                          <a:spcPts val="1210"/>
                        </a:lnSpc>
                      </a:pPr>
                      <a:r>
                        <a:rPr sz="1050" dirty="0">
                          <a:latin typeface="Calibri"/>
                          <a:cs typeface="Calibri"/>
                        </a:rPr>
                        <a:t>2</a:t>
                      </a:r>
                      <a:endParaRPr sz="1050">
                        <a:latin typeface="Calibri"/>
                        <a:cs typeface="Calibri"/>
                      </a:endParaRPr>
                    </a:p>
                  </a:txBody>
                  <a:tcPr marL="0" marR="0" marT="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D9D9D9"/>
                    </a:solidFill>
                  </a:tcPr>
                </a:tc>
                <a:tc>
                  <a:txBody>
                    <a:bodyPr/>
                    <a:lstStyle/>
                    <a:p>
                      <a:pPr algn="r">
                        <a:lnSpc>
                          <a:spcPts val="1210"/>
                        </a:lnSpc>
                      </a:pPr>
                      <a:r>
                        <a:rPr sz="1050" dirty="0">
                          <a:latin typeface="Calibri"/>
                          <a:cs typeface="Calibri"/>
                        </a:rPr>
                        <a:t>0</a:t>
                      </a:r>
                      <a:endParaRPr sz="1050">
                        <a:latin typeface="Calibri"/>
                        <a:cs typeface="Calibri"/>
                      </a:endParaRPr>
                    </a:p>
                  </a:txBody>
                  <a:tcPr marL="0" marR="0" marT="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ts val="1210"/>
                        </a:lnSpc>
                      </a:pPr>
                      <a:r>
                        <a:rPr sz="1050" b="1" spc="-5" dirty="0">
                          <a:solidFill>
                            <a:srgbClr val="FFFFFF"/>
                          </a:solidFill>
                          <a:latin typeface="Calibri"/>
                          <a:cs typeface="Calibri"/>
                        </a:rPr>
                        <a:t>14</a:t>
                      </a:r>
                      <a:endParaRPr sz="1050">
                        <a:latin typeface="Calibri"/>
                        <a:cs typeface="Calibri"/>
                      </a:endParaRPr>
                    </a:p>
                  </a:txBody>
                  <a:tcPr marL="0" marR="0" marT="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79646"/>
                    </a:solidFill>
                  </a:tcPr>
                </a:tc>
                <a:extLst>
                  <a:ext uri="{0D108BD9-81ED-4DB2-BD59-A6C34878D82A}">
                    <a16:rowId xmlns:a16="http://schemas.microsoft.com/office/drawing/2014/main" val="10003"/>
                  </a:ext>
                </a:extLst>
              </a:tr>
              <a:tr h="166370">
                <a:tc>
                  <a:txBody>
                    <a:bodyPr/>
                    <a:lstStyle/>
                    <a:p>
                      <a:pPr algn="r">
                        <a:lnSpc>
                          <a:spcPts val="1210"/>
                        </a:lnSpc>
                      </a:pPr>
                      <a:r>
                        <a:rPr sz="1050" dirty="0">
                          <a:latin typeface="Calibri"/>
                          <a:cs typeface="Calibri"/>
                        </a:rPr>
                        <a:t>4</a:t>
                      </a:r>
                      <a:endParaRPr sz="1050">
                        <a:latin typeface="Calibri"/>
                        <a:cs typeface="Calibri"/>
                      </a:endParaRPr>
                    </a:p>
                  </a:txBody>
                  <a:tcPr marL="0" marR="0" marT="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D9D9D9"/>
                    </a:solidFill>
                  </a:tcPr>
                </a:tc>
                <a:tc>
                  <a:txBody>
                    <a:bodyPr/>
                    <a:lstStyle/>
                    <a:p>
                      <a:pPr algn="r">
                        <a:lnSpc>
                          <a:spcPts val="1210"/>
                        </a:lnSpc>
                      </a:pPr>
                      <a:r>
                        <a:rPr sz="1050" dirty="0">
                          <a:latin typeface="Calibri"/>
                          <a:cs typeface="Calibri"/>
                        </a:rPr>
                        <a:t>7</a:t>
                      </a:r>
                      <a:endParaRPr sz="1050">
                        <a:latin typeface="Calibri"/>
                        <a:cs typeface="Calibri"/>
                      </a:endParaRPr>
                    </a:p>
                  </a:txBody>
                  <a:tcPr marL="0" marR="0" marT="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ts val="1210"/>
                        </a:lnSpc>
                      </a:pPr>
                      <a:r>
                        <a:rPr sz="1050" spc="-5" dirty="0">
                          <a:latin typeface="Calibri"/>
                          <a:cs typeface="Calibri"/>
                        </a:rPr>
                        <a:t>63</a:t>
                      </a:r>
                      <a:endParaRPr sz="1050">
                        <a:latin typeface="Calibri"/>
                        <a:cs typeface="Calibri"/>
                      </a:endParaRPr>
                    </a:p>
                  </a:txBody>
                  <a:tcPr marL="0" marR="0" marT="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ts val="1210"/>
                        </a:lnSpc>
                      </a:pPr>
                      <a:r>
                        <a:rPr sz="1050" dirty="0">
                          <a:latin typeface="Calibri"/>
                          <a:cs typeface="Calibri"/>
                        </a:rPr>
                        <a:t>4</a:t>
                      </a:r>
                      <a:endParaRPr sz="1050">
                        <a:latin typeface="Calibri"/>
                        <a:cs typeface="Calibri"/>
                      </a:endParaRPr>
                    </a:p>
                  </a:txBody>
                  <a:tcPr marL="0" marR="0" marT="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D9D9D9"/>
                    </a:solidFill>
                  </a:tcPr>
                </a:tc>
                <a:tc>
                  <a:txBody>
                    <a:bodyPr/>
                    <a:lstStyle/>
                    <a:p>
                      <a:pPr algn="r">
                        <a:lnSpc>
                          <a:spcPts val="1210"/>
                        </a:lnSpc>
                      </a:pPr>
                      <a:r>
                        <a:rPr sz="1050" dirty="0">
                          <a:latin typeface="Calibri"/>
                          <a:cs typeface="Calibri"/>
                        </a:rPr>
                        <a:t>0</a:t>
                      </a:r>
                      <a:endParaRPr sz="1050">
                        <a:latin typeface="Calibri"/>
                        <a:cs typeface="Calibri"/>
                      </a:endParaRPr>
                    </a:p>
                  </a:txBody>
                  <a:tcPr marL="0" marR="0" marT="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D9D9D9"/>
                    </a:solidFill>
                  </a:tcPr>
                </a:tc>
                <a:tc>
                  <a:txBody>
                    <a:bodyPr/>
                    <a:lstStyle/>
                    <a:p>
                      <a:pPr algn="r">
                        <a:lnSpc>
                          <a:spcPts val="1210"/>
                        </a:lnSpc>
                      </a:pPr>
                      <a:r>
                        <a:rPr sz="1050" dirty="0">
                          <a:latin typeface="Calibri"/>
                          <a:cs typeface="Calibri"/>
                        </a:rPr>
                        <a:t>0</a:t>
                      </a:r>
                      <a:endParaRPr sz="1050">
                        <a:latin typeface="Calibri"/>
                        <a:cs typeface="Calibri"/>
                      </a:endParaRPr>
                    </a:p>
                  </a:txBody>
                  <a:tcPr marL="0" marR="0" marT="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ts val="1210"/>
                        </a:lnSpc>
                      </a:pPr>
                      <a:r>
                        <a:rPr sz="1050" b="1" dirty="0">
                          <a:solidFill>
                            <a:srgbClr val="FFFFFF"/>
                          </a:solidFill>
                          <a:latin typeface="Calibri"/>
                          <a:cs typeface="Calibri"/>
                        </a:rPr>
                        <a:t>1</a:t>
                      </a:r>
                      <a:endParaRPr sz="1050">
                        <a:latin typeface="Calibri"/>
                        <a:cs typeface="Calibri"/>
                      </a:endParaRPr>
                    </a:p>
                  </a:txBody>
                  <a:tcPr marL="0" marR="0" marT="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79646"/>
                    </a:solidFill>
                  </a:tcPr>
                </a:tc>
                <a:extLst>
                  <a:ext uri="{0D108BD9-81ED-4DB2-BD59-A6C34878D82A}">
                    <a16:rowId xmlns:a16="http://schemas.microsoft.com/office/drawing/2014/main" val="10004"/>
                  </a:ext>
                </a:extLst>
              </a:tr>
              <a:tr h="166370">
                <a:tc>
                  <a:txBody>
                    <a:bodyPr/>
                    <a:lstStyle/>
                    <a:p>
                      <a:pPr algn="r">
                        <a:lnSpc>
                          <a:spcPts val="1210"/>
                        </a:lnSpc>
                      </a:pPr>
                      <a:r>
                        <a:rPr sz="1050" dirty="0">
                          <a:latin typeface="Calibri"/>
                          <a:cs typeface="Calibri"/>
                        </a:rPr>
                        <a:t>5</a:t>
                      </a:r>
                      <a:endParaRPr sz="1050">
                        <a:latin typeface="Calibri"/>
                        <a:cs typeface="Calibri"/>
                      </a:endParaRPr>
                    </a:p>
                  </a:txBody>
                  <a:tcPr marL="0" marR="0" marT="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D9D9D9"/>
                    </a:solidFill>
                  </a:tcPr>
                </a:tc>
                <a:tc>
                  <a:txBody>
                    <a:bodyPr/>
                    <a:lstStyle/>
                    <a:p>
                      <a:pPr algn="r">
                        <a:lnSpc>
                          <a:spcPts val="1210"/>
                        </a:lnSpc>
                      </a:pPr>
                      <a:r>
                        <a:rPr sz="1050" dirty="0">
                          <a:latin typeface="Calibri"/>
                          <a:cs typeface="Calibri"/>
                        </a:rPr>
                        <a:t>8</a:t>
                      </a:r>
                      <a:endParaRPr sz="1050">
                        <a:latin typeface="Calibri"/>
                        <a:cs typeface="Calibri"/>
                      </a:endParaRPr>
                    </a:p>
                  </a:txBody>
                  <a:tcPr marL="0" marR="0" marT="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ts val="1210"/>
                        </a:lnSpc>
                      </a:pPr>
                      <a:r>
                        <a:rPr sz="1050" spc="-5" dirty="0">
                          <a:latin typeface="Calibri"/>
                          <a:cs typeface="Calibri"/>
                        </a:rPr>
                        <a:t>65</a:t>
                      </a:r>
                      <a:endParaRPr sz="1050">
                        <a:latin typeface="Calibri"/>
                        <a:cs typeface="Calibri"/>
                      </a:endParaRPr>
                    </a:p>
                  </a:txBody>
                  <a:tcPr marL="0" marR="0" marT="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ts val="1210"/>
                        </a:lnSpc>
                      </a:pPr>
                      <a:r>
                        <a:rPr sz="1050" dirty="0">
                          <a:latin typeface="Calibri"/>
                          <a:cs typeface="Calibri"/>
                        </a:rPr>
                        <a:t>1</a:t>
                      </a:r>
                      <a:endParaRPr sz="1050">
                        <a:latin typeface="Calibri"/>
                        <a:cs typeface="Calibri"/>
                      </a:endParaRPr>
                    </a:p>
                  </a:txBody>
                  <a:tcPr marL="0" marR="0" marT="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D9D9D9"/>
                    </a:solidFill>
                  </a:tcPr>
                </a:tc>
                <a:tc>
                  <a:txBody>
                    <a:bodyPr/>
                    <a:lstStyle/>
                    <a:p>
                      <a:pPr algn="r">
                        <a:lnSpc>
                          <a:spcPts val="1210"/>
                        </a:lnSpc>
                      </a:pPr>
                      <a:r>
                        <a:rPr sz="1050" dirty="0">
                          <a:latin typeface="Calibri"/>
                          <a:cs typeface="Calibri"/>
                        </a:rPr>
                        <a:t>0</a:t>
                      </a:r>
                      <a:endParaRPr sz="1050">
                        <a:latin typeface="Calibri"/>
                        <a:cs typeface="Calibri"/>
                      </a:endParaRPr>
                    </a:p>
                  </a:txBody>
                  <a:tcPr marL="0" marR="0" marT="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D9D9D9"/>
                    </a:solidFill>
                  </a:tcPr>
                </a:tc>
                <a:tc>
                  <a:txBody>
                    <a:bodyPr/>
                    <a:lstStyle/>
                    <a:p>
                      <a:pPr algn="r">
                        <a:lnSpc>
                          <a:spcPts val="1210"/>
                        </a:lnSpc>
                      </a:pPr>
                      <a:r>
                        <a:rPr sz="1050" dirty="0">
                          <a:latin typeface="Calibri"/>
                          <a:cs typeface="Calibri"/>
                        </a:rPr>
                        <a:t>1</a:t>
                      </a:r>
                      <a:endParaRPr sz="1050">
                        <a:latin typeface="Calibri"/>
                        <a:cs typeface="Calibri"/>
                      </a:endParaRPr>
                    </a:p>
                  </a:txBody>
                  <a:tcPr marL="0" marR="0" marT="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ts val="1210"/>
                        </a:lnSpc>
                      </a:pPr>
                      <a:r>
                        <a:rPr sz="1050" b="1" dirty="0">
                          <a:solidFill>
                            <a:srgbClr val="FFFFFF"/>
                          </a:solidFill>
                          <a:latin typeface="Calibri"/>
                          <a:cs typeface="Calibri"/>
                        </a:rPr>
                        <a:t>4</a:t>
                      </a:r>
                      <a:endParaRPr sz="1050">
                        <a:latin typeface="Calibri"/>
                        <a:cs typeface="Calibri"/>
                      </a:endParaRPr>
                    </a:p>
                  </a:txBody>
                  <a:tcPr marL="0" marR="0" marT="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79646"/>
                    </a:solidFill>
                  </a:tcPr>
                </a:tc>
                <a:extLst>
                  <a:ext uri="{0D108BD9-81ED-4DB2-BD59-A6C34878D82A}">
                    <a16:rowId xmlns:a16="http://schemas.microsoft.com/office/drawing/2014/main" val="10005"/>
                  </a:ext>
                </a:extLst>
              </a:tr>
              <a:tr h="166370">
                <a:tc>
                  <a:txBody>
                    <a:bodyPr/>
                    <a:lstStyle/>
                    <a:p>
                      <a:pPr algn="r">
                        <a:lnSpc>
                          <a:spcPts val="1210"/>
                        </a:lnSpc>
                      </a:pPr>
                      <a:r>
                        <a:rPr sz="1050" dirty="0">
                          <a:latin typeface="Calibri"/>
                          <a:cs typeface="Calibri"/>
                        </a:rPr>
                        <a:t>6</a:t>
                      </a:r>
                      <a:endParaRPr sz="1050">
                        <a:latin typeface="Calibri"/>
                        <a:cs typeface="Calibri"/>
                      </a:endParaRPr>
                    </a:p>
                  </a:txBody>
                  <a:tcPr marL="0" marR="0" marT="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D9D9D9"/>
                    </a:solidFill>
                  </a:tcPr>
                </a:tc>
                <a:tc>
                  <a:txBody>
                    <a:bodyPr/>
                    <a:lstStyle/>
                    <a:p>
                      <a:pPr algn="r">
                        <a:lnSpc>
                          <a:spcPts val="1210"/>
                        </a:lnSpc>
                      </a:pPr>
                      <a:r>
                        <a:rPr sz="1050" dirty="0">
                          <a:latin typeface="Calibri"/>
                          <a:cs typeface="Calibri"/>
                        </a:rPr>
                        <a:t>3</a:t>
                      </a:r>
                      <a:endParaRPr sz="1050">
                        <a:latin typeface="Calibri"/>
                        <a:cs typeface="Calibri"/>
                      </a:endParaRPr>
                    </a:p>
                  </a:txBody>
                  <a:tcPr marL="0" marR="0" marT="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ts val="1210"/>
                        </a:lnSpc>
                      </a:pPr>
                      <a:r>
                        <a:rPr sz="1050" spc="-5" dirty="0">
                          <a:latin typeface="Calibri"/>
                          <a:cs typeface="Calibri"/>
                        </a:rPr>
                        <a:t>91</a:t>
                      </a:r>
                      <a:endParaRPr sz="1050">
                        <a:latin typeface="Calibri"/>
                        <a:cs typeface="Calibri"/>
                      </a:endParaRPr>
                    </a:p>
                  </a:txBody>
                  <a:tcPr marL="0" marR="0" marT="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ts val="1210"/>
                        </a:lnSpc>
                      </a:pPr>
                      <a:r>
                        <a:rPr sz="1050" dirty="0">
                          <a:latin typeface="Calibri"/>
                          <a:cs typeface="Calibri"/>
                        </a:rPr>
                        <a:t>1</a:t>
                      </a:r>
                      <a:endParaRPr sz="1050">
                        <a:latin typeface="Calibri"/>
                        <a:cs typeface="Calibri"/>
                      </a:endParaRPr>
                    </a:p>
                  </a:txBody>
                  <a:tcPr marL="0" marR="0" marT="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D9D9D9"/>
                    </a:solidFill>
                  </a:tcPr>
                </a:tc>
                <a:tc>
                  <a:txBody>
                    <a:bodyPr/>
                    <a:lstStyle/>
                    <a:p>
                      <a:pPr algn="r">
                        <a:lnSpc>
                          <a:spcPts val="1210"/>
                        </a:lnSpc>
                      </a:pPr>
                      <a:r>
                        <a:rPr sz="1050" dirty="0">
                          <a:latin typeface="Calibri"/>
                          <a:cs typeface="Calibri"/>
                        </a:rPr>
                        <a:t>1</a:t>
                      </a:r>
                      <a:endParaRPr sz="1050">
                        <a:latin typeface="Calibri"/>
                        <a:cs typeface="Calibri"/>
                      </a:endParaRPr>
                    </a:p>
                  </a:txBody>
                  <a:tcPr marL="0" marR="0" marT="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D9D9D9"/>
                    </a:solidFill>
                  </a:tcPr>
                </a:tc>
                <a:tc>
                  <a:txBody>
                    <a:bodyPr/>
                    <a:lstStyle/>
                    <a:p>
                      <a:pPr algn="r">
                        <a:lnSpc>
                          <a:spcPts val="1210"/>
                        </a:lnSpc>
                      </a:pPr>
                      <a:r>
                        <a:rPr sz="1050" dirty="0">
                          <a:latin typeface="Calibri"/>
                          <a:cs typeface="Calibri"/>
                        </a:rPr>
                        <a:t>1</a:t>
                      </a:r>
                      <a:endParaRPr sz="1050">
                        <a:latin typeface="Calibri"/>
                        <a:cs typeface="Calibri"/>
                      </a:endParaRPr>
                    </a:p>
                  </a:txBody>
                  <a:tcPr marL="0" marR="0" marT="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ts val="1210"/>
                        </a:lnSpc>
                      </a:pPr>
                      <a:r>
                        <a:rPr sz="1050" b="1" dirty="0">
                          <a:solidFill>
                            <a:srgbClr val="FFFFFF"/>
                          </a:solidFill>
                          <a:latin typeface="Calibri"/>
                          <a:cs typeface="Calibri"/>
                        </a:rPr>
                        <a:t>3</a:t>
                      </a:r>
                      <a:endParaRPr sz="1050">
                        <a:latin typeface="Calibri"/>
                        <a:cs typeface="Calibri"/>
                      </a:endParaRPr>
                    </a:p>
                  </a:txBody>
                  <a:tcPr marL="0" marR="0" marT="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79646"/>
                    </a:solidFill>
                  </a:tcPr>
                </a:tc>
                <a:extLst>
                  <a:ext uri="{0D108BD9-81ED-4DB2-BD59-A6C34878D82A}">
                    <a16:rowId xmlns:a16="http://schemas.microsoft.com/office/drawing/2014/main" val="10006"/>
                  </a:ext>
                </a:extLst>
              </a:tr>
              <a:tr h="166370">
                <a:tc>
                  <a:txBody>
                    <a:bodyPr/>
                    <a:lstStyle/>
                    <a:p>
                      <a:pPr algn="r">
                        <a:lnSpc>
                          <a:spcPts val="1210"/>
                        </a:lnSpc>
                      </a:pPr>
                      <a:r>
                        <a:rPr sz="1050" dirty="0">
                          <a:latin typeface="Calibri"/>
                          <a:cs typeface="Calibri"/>
                        </a:rPr>
                        <a:t>7</a:t>
                      </a:r>
                      <a:endParaRPr sz="1050">
                        <a:latin typeface="Calibri"/>
                        <a:cs typeface="Calibri"/>
                      </a:endParaRPr>
                    </a:p>
                  </a:txBody>
                  <a:tcPr marL="0" marR="0" marT="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D9D9D9"/>
                    </a:solidFill>
                  </a:tcPr>
                </a:tc>
                <a:tc>
                  <a:txBody>
                    <a:bodyPr/>
                    <a:lstStyle/>
                    <a:p>
                      <a:pPr algn="r">
                        <a:lnSpc>
                          <a:spcPts val="1210"/>
                        </a:lnSpc>
                      </a:pPr>
                      <a:r>
                        <a:rPr sz="1050" dirty="0">
                          <a:latin typeface="Calibri"/>
                          <a:cs typeface="Calibri"/>
                        </a:rPr>
                        <a:t>6</a:t>
                      </a:r>
                      <a:endParaRPr sz="1050">
                        <a:latin typeface="Calibri"/>
                        <a:cs typeface="Calibri"/>
                      </a:endParaRPr>
                    </a:p>
                  </a:txBody>
                  <a:tcPr marL="0" marR="0" marT="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ts val="1210"/>
                        </a:lnSpc>
                      </a:pPr>
                      <a:r>
                        <a:rPr sz="1050" spc="-5" dirty="0">
                          <a:latin typeface="Calibri"/>
                          <a:cs typeface="Calibri"/>
                        </a:rPr>
                        <a:t>94</a:t>
                      </a:r>
                      <a:endParaRPr sz="1050">
                        <a:latin typeface="Calibri"/>
                        <a:cs typeface="Calibri"/>
                      </a:endParaRPr>
                    </a:p>
                  </a:txBody>
                  <a:tcPr marL="0" marR="0" marT="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ts val="1210"/>
                        </a:lnSpc>
                      </a:pPr>
                      <a:r>
                        <a:rPr sz="1050" dirty="0">
                          <a:latin typeface="Calibri"/>
                          <a:cs typeface="Calibri"/>
                        </a:rPr>
                        <a:t>2</a:t>
                      </a:r>
                      <a:endParaRPr sz="1050">
                        <a:latin typeface="Calibri"/>
                        <a:cs typeface="Calibri"/>
                      </a:endParaRPr>
                    </a:p>
                  </a:txBody>
                  <a:tcPr marL="0" marR="0" marT="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D9D9D9"/>
                    </a:solidFill>
                  </a:tcPr>
                </a:tc>
                <a:tc>
                  <a:txBody>
                    <a:bodyPr/>
                    <a:lstStyle/>
                    <a:p>
                      <a:pPr algn="r">
                        <a:lnSpc>
                          <a:spcPts val="1210"/>
                        </a:lnSpc>
                      </a:pPr>
                      <a:r>
                        <a:rPr sz="1050" dirty="0">
                          <a:latin typeface="Calibri"/>
                          <a:cs typeface="Calibri"/>
                        </a:rPr>
                        <a:t>0</a:t>
                      </a:r>
                      <a:endParaRPr sz="1050">
                        <a:latin typeface="Calibri"/>
                        <a:cs typeface="Calibri"/>
                      </a:endParaRPr>
                    </a:p>
                  </a:txBody>
                  <a:tcPr marL="0" marR="0" marT="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D9D9D9"/>
                    </a:solidFill>
                  </a:tcPr>
                </a:tc>
                <a:tc>
                  <a:txBody>
                    <a:bodyPr/>
                    <a:lstStyle/>
                    <a:p>
                      <a:pPr algn="r">
                        <a:lnSpc>
                          <a:spcPts val="1210"/>
                        </a:lnSpc>
                      </a:pPr>
                      <a:r>
                        <a:rPr sz="1050" dirty="0">
                          <a:latin typeface="Calibri"/>
                          <a:cs typeface="Calibri"/>
                        </a:rPr>
                        <a:t>1</a:t>
                      </a:r>
                      <a:endParaRPr sz="1050">
                        <a:latin typeface="Calibri"/>
                        <a:cs typeface="Calibri"/>
                      </a:endParaRPr>
                    </a:p>
                  </a:txBody>
                  <a:tcPr marL="0" marR="0" marT="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ts val="1210"/>
                        </a:lnSpc>
                      </a:pPr>
                      <a:r>
                        <a:rPr sz="1050" b="1" dirty="0">
                          <a:solidFill>
                            <a:srgbClr val="FFFFFF"/>
                          </a:solidFill>
                          <a:latin typeface="Calibri"/>
                          <a:cs typeface="Calibri"/>
                        </a:rPr>
                        <a:t>2</a:t>
                      </a:r>
                      <a:endParaRPr sz="1050">
                        <a:latin typeface="Calibri"/>
                        <a:cs typeface="Calibri"/>
                      </a:endParaRPr>
                    </a:p>
                  </a:txBody>
                  <a:tcPr marL="0" marR="0" marT="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79646"/>
                    </a:solidFill>
                  </a:tcPr>
                </a:tc>
                <a:extLst>
                  <a:ext uri="{0D108BD9-81ED-4DB2-BD59-A6C34878D82A}">
                    <a16:rowId xmlns:a16="http://schemas.microsoft.com/office/drawing/2014/main" val="10007"/>
                  </a:ext>
                </a:extLst>
              </a:tr>
              <a:tr h="166370">
                <a:tc>
                  <a:txBody>
                    <a:bodyPr/>
                    <a:lstStyle/>
                    <a:p>
                      <a:pPr algn="r">
                        <a:lnSpc>
                          <a:spcPts val="1210"/>
                        </a:lnSpc>
                      </a:pPr>
                      <a:r>
                        <a:rPr sz="1050" dirty="0">
                          <a:latin typeface="Calibri"/>
                          <a:cs typeface="Calibri"/>
                        </a:rPr>
                        <a:t>8</a:t>
                      </a:r>
                      <a:endParaRPr sz="1050">
                        <a:latin typeface="Calibri"/>
                        <a:cs typeface="Calibri"/>
                      </a:endParaRPr>
                    </a:p>
                  </a:txBody>
                  <a:tcPr marL="0" marR="0" marT="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D9D9D9"/>
                    </a:solidFill>
                  </a:tcPr>
                </a:tc>
                <a:tc>
                  <a:txBody>
                    <a:bodyPr/>
                    <a:lstStyle/>
                    <a:p>
                      <a:pPr algn="r">
                        <a:lnSpc>
                          <a:spcPts val="1210"/>
                        </a:lnSpc>
                      </a:pPr>
                      <a:r>
                        <a:rPr sz="1050" dirty="0">
                          <a:latin typeface="Calibri"/>
                          <a:cs typeface="Calibri"/>
                        </a:rPr>
                        <a:t>3</a:t>
                      </a:r>
                      <a:endParaRPr sz="1050">
                        <a:latin typeface="Calibri"/>
                        <a:cs typeface="Calibri"/>
                      </a:endParaRPr>
                    </a:p>
                  </a:txBody>
                  <a:tcPr marL="0" marR="0" marT="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ts val="1210"/>
                        </a:lnSpc>
                      </a:pPr>
                      <a:r>
                        <a:rPr sz="1050" spc="-5" dirty="0">
                          <a:latin typeface="Calibri"/>
                          <a:cs typeface="Calibri"/>
                        </a:rPr>
                        <a:t>96</a:t>
                      </a:r>
                      <a:endParaRPr sz="1050">
                        <a:latin typeface="Calibri"/>
                        <a:cs typeface="Calibri"/>
                      </a:endParaRPr>
                    </a:p>
                  </a:txBody>
                  <a:tcPr marL="0" marR="0" marT="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ts val="1210"/>
                        </a:lnSpc>
                      </a:pPr>
                      <a:r>
                        <a:rPr sz="1050" dirty="0">
                          <a:latin typeface="Calibri"/>
                          <a:cs typeface="Calibri"/>
                        </a:rPr>
                        <a:t>1</a:t>
                      </a:r>
                      <a:endParaRPr sz="1050">
                        <a:latin typeface="Calibri"/>
                        <a:cs typeface="Calibri"/>
                      </a:endParaRPr>
                    </a:p>
                  </a:txBody>
                  <a:tcPr marL="0" marR="0" marT="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D9D9D9"/>
                    </a:solidFill>
                  </a:tcPr>
                </a:tc>
                <a:tc>
                  <a:txBody>
                    <a:bodyPr/>
                    <a:lstStyle/>
                    <a:p>
                      <a:pPr algn="r">
                        <a:lnSpc>
                          <a:spcPts val="1210"/>
                        </a:lnSpc>
                      </a:pPr>
                      <a:r>
                        <a:rPr sz="1050" dirty="0">
                          <a:latin typeface="Calibri"/>
                          <a:cs typeface="Calibri"/>
                        </a:rPr>
                        <a:t>2</a:t>
                      </a:r>
                      <a:endParaRPr sz="1050">
                        <a:latin typeface="Calibri"/>
                        <a:cs typeface="Calibri"/>
                      </a:endParaRPr>
                    </a:p>
                  </a:txBody>
                  <a:tcPr marL="0" marR="0" marT="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D9D9D9"/>
                    </a:solidFill>
                  </a:tcPr>
                </a:tc>
                <a:tc>
                  <a:txBody>
                    <a:bodyPr/>
                    <a:lstStyle/>
                    <a:p>
                      <a:pPr algn="r">
                        <a:lnSpc>
                          <a:spcPts val="1210"/>
                        </a:lnSpc>
                      </a:pPr>
                      <a:r>
                        <a:rPr sz="1050" dirty="0">
                          <a:latin typeface="Calibri"/>
                          <a:cs typeface="Calibri"/>
                        </a:rPr>
                        <a:t>1</a:t>
                      </a:r>
                      <a:endParaRPr sz="1050">
                        <a:latin typeface="Calibri"/>
                        <a:cs typeface="Calibri"/>
                      </a:endParaRPr>
                    </a:p>
                  </a:txBody>
                  <a:tcPr marL="0" marR="0" marT="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ts val="1210"/>
                        </a:lnSpc>
                      </a:pPr>
                      <a:r>
                        <a:rPr sz="1050" b="1" dirty="0">
                          <a:solidFill>
                            <a:srgbClr val="FFFFFF"/>
                          </a:solidFill>
                          <a:latin typeface="Calibri"/>
                          <a:cs typeface="Calibri"/>
                        </a:rPr>
                        <a:t>2</a:t>
                      </a:r>
                      <a:endParaRPr sz="1050">
                        <a:latin typeface="Calibri"/>
                        <a:cs typeface="Calibri"/>
                      </a:endParaRPr>
                    </a:p>
                  </a:txBody>
                  <a:tcPr marL="0" marR="0" marT="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79646"/>
                    </a:solidFill>
                  </a:tcPr>
                </a:tc>
                <a:extLst>
                  <a:ext uri="{0D108BD9-81ED-4DB2-BD59-A6C34878D82A}">
                    <a16:rowId xmlns:a16="http://schemas.microsoft.com/office/drawing/2014/main" val="10008"/>
                  </a:ext>
                </a:extLst>
              </a:tr>
              <a:tr h="166370">
                <a:tc>
                  <a:txBody>
                    <a:bodyPr/>
                    <a:lstStyle/>
                    <a:p>
                      <a:pPr algn="r">
                        <a:lnSpc>
                          <a:spcPts val="1210"/>
                        </a:lnSpc>
                      </a:pPr>
                      <a:r>
                        <a:rPr sz="1050" dirty="0">
                          <a:latin typeface="Calibri"/>
                          <a:cs typeface="Calibri"/>
                        </a:rPr>
                        <a:t>9</a:t>
                      </a:r>
                      <a:endParaRPr sz="1050">
                        <a:latin typeface="Calibri"/>
                        <a:cs typeface="Calibri"/>
                      </a:endParaRPr>
                    </a:p>
                  </a:txBody>
                  <a:tcPr marL="0" marR="0" marT="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D9D9D9"/>
                    </a:solidFill>
                  </a:tcPr>
                </a:tc>
                <a:tc>
                  <a:txBody>
                    <a:bodyPr/>
                    <a:lstStyle/>
                    <a:p>
                      <a:pPr algn="r">
                        <a:lnSpc>
                          <a:spcPts val="1210"/>
                        </a:lnSpc>
                      </a:pPr>
                      <a:r>
                        <a:rPr sz="1050" dirty="0">
                          <a:latin typeface="Calibri"/>
                          <a:cs typeface="Calibri"/>
                        </a:rPr>
                        <a:t>7</a:t>
                      </a:r>
                      <a:endParaRPr sz="1050">
                        <a:latin typeface="Calibri"/>
                        <a:cs typeface="Calibri"/>
                      </a:endParaRPr>
                    </a:p>
                  </a:txBody>
                  <a:tcPr marL="0" marR="0" marT="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ts val="1210"/>
                        </a:lnSpc>
                      </a:pPr>
                      <a:r>
                        <a:rPr sz="1050" spc="-5" dirty="0">
                          <a:latin typeface="Calibri"/>
                          <a:cs typeface="Calibri"/>
                        </a:rPr>
                        <a:t>57</a:t>
                      </a:r>
                      <a:endParaRPr sz="1050">
                        <a:latin typeface="Calibri"/>
                        <a:cs typeface="Calibri"/>
                      </a:endParaRPr>
                    </a:p>
                  </a:txBody>
                  <a:tcPr marL="0" marR="0" marT="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ts val="1210"/>
                        </a:lnSpc>
                      </a:pPr>
                      <a:r>
                        <a:rPr sz="1050" dirty="0">
                          <a:latin typeface="Calibri"/>
                          <a:cs typeface="Calibri"/>
                        </a:rPr>
                        <a:t>3</a:t>
                      </a:r>
                      <a:endParaRPr sz="1050">
                        <a:latin typeface="Calibri"/>
                        <a:cs typeface="Calibri"/>
                      </a:endParaRPr>
                    </a:p>
                  </a:txBody>
                  <a:tcPr marL="0" marR="0" marT="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D9D9D9"/>
                    </a:solidFill>
                  </a:tcPr>
                </a:tc>
                <a:tc>
                  <a:txBody>
                    <a:bodyPr/>
                    <a:lstStyle/>
                    <a:p>
                      <a:pPr algn="r">
                        <a:lnSpc>
                          <a:spcPts val="1210"/>
                        </a:lnSpc>
                      </a:pPr>
                      <a:r>
                        <a:rPr sz="1050" dirty="0">
                          <a:latin typeface="Calibri"/>
                          <a:cs typeface="Calibri"/>
                        </a:rPr>
                        <a:t>1</a:t>
                      </a:r>
                      <a:endParaRPr sz="1050">
                        <a:latin typeface="Calibri"/>
                        <a:cs typeface="Calibri"/>
                      </a:endParaRPr>
                    </a:p>
                  </a:txBody>
                  <a:tcPr marL="0" marR="0" marT="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D9D9D9"/>
                    </a:solidFill>
                  </a:tcPr>
                </a:tc>
                <a:tc>
                  <a:txBody>
                    <a:bodyPr/>
                    <a:lstStyle/>
                    <a:p>
                      <a:pPr algn="r">
                        <a:lnSpc>
                          <a:spcPts val="1210"/>
                        </a:lnSpc>
                      </a:pPr>
                      <a:r>
                        <a:rPr sz="1050" dirty="0">
                          <a:latin typeface="Calibri"/>
                          <a:cs typeface="Calibri"/>
                        </a:rPr>
                        <a:t>1</a:t>
                      </a:r>
                      <a:endParaRPr sz="1050">
                        <a:latin typeface="Calibri"/>
                        <a:cs typeface="Calibri"/>
                      </a:endParaRPr>
                    </a:p>
                  </a:txBody>
                  <a:tcPr marL="0" marR="0" marT="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ts val="1210"/>
                        </a:lnSpc>
                      </a:pPr>
                      <a:r>
                        <a:rPr sz="1050" b="1" dirty="0">
                          <a:solidFill>
                            <a:srgbClr val="FFFFFF"/>
                          </a:solidFill>
                          <a:latin typeface="Calibri"/>
                          <a:cs typeface="Calibri"/>
                        </a:rPr>
                        <a:t>6</a:t>
                      </a:r>
                      <a:endParaRPr sz="1050">
                        <a:latin typeface="Calibri"/>
                        <a:cs typeface="Calibri"/>
                      </a:endParaRPr>
                    </a:p>
                  </a:txBody>
                  <a:tcPr marL="0" marR="0" marT="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79646"/>
                    </a:solidFill>
                  </a:tcPr>
                </a:tc>
                <a:extLst>
                  <a:ext uri="{0D108BD9-81ED-4DB2-BD59-A6C34878D82A}">
                    <a16:rowId xmlns:a16="http://schemas.microsoft.com/office/drawing/2014/main" val="10009"/>
                  </a:ext>
                </a:extLst>
              </a:tr>
              <a:tr h="166370">
                <a:tc>
                  <a:txBody>
                    <a:bodyPr/>
                    <a:lstStyle/>
                    <a:p>
                      <a:pPr algn="r">
                        <a:lnSpc>
                          <a:spcPts val="1210"/>
                        </a:lnSpc>
                      </a:pPr>
                      <a:r>
                        <a:rPr sz="1050" spc="-5" dirty="0">
                          <a:latin typeface="Calibri"/>
                          <a:cs typeface="Calibri"/>
                        </a:rPr>
                        <a:t>10</a:t>
                      </a:r>
                      <a:endParaRPr sz="1050">
                        <a:latin typeface="Calibri"/>
                        <a:cs typeface="Calibri"/>
                      </a:endParaRPr>
                    </a:p>
                  </a:txBody>
                  <a:tcPr marL="0" marR="0" marT="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D9D9D9"/>
                    </a:solidFill>
                  </a:tcPr>
                </a:tc>
                <a:tc>
                  <a:txBody>
                    <a:bodyPr/>
                    <a:lstStyle/>
                    <a:p>
                      <a:pPr algn="r">
                        <a:lnSpc>
                          <a:spcPts val="1210"/>
                        </a:lnSpc>
                      </a:pPr>
                      <a:r>
                        <a:rPr sz="1050" dirty="0">
                          <a:latin typeface="Calibri"/>
                          <a:cs typeface="Calibri"/>
                        </a:rPr>
                        <a:t>6</a:t>
                      </a:r>
                      <a:endParaRPr sz="1050">
                        <a:latin typeface="Calibri"/>
                        <a:cs typeface="Calibri"/>
                      </a:endParaRPr>
                    </a:p>
                  </a:txBody>
                  <a:tcPr marL="0" marR="0" marT="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ts val="1210"/>
                        </a:lnSpc>
                      </a:pPr>
                      <a:r>
                        <a:rPr sz="1050" spc="-5" dirty="0">
                          <a:latin typeface="Calibri"/>
                          <a:cs typeface="Calibri"/>
                        </a:rPr>
                        <a:t>121</a:t>
                      </a:r>
                      <a:endParaRPr sz="1050">
                        <a:latin typeface="Calibri"/>
                        <a:cs typeface="Calibri"/>
                      </a:endParaRPr>
                    </a:p>
                  </a:txBody>
                  <a:tcPr marL="0" marR="0" marT="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ts val="1210"/>
                        </a:lnSpc>
                      </a:pPr>
                      <a:r>
                        <a:rPr sz="1050" dirty="0">
                          <a:latin typeface="Calibri"/>
                          <a:cs typeface="Calibri"/>
                        </a:rPr>
                        <a:t>1</a:t>
                      </a:r>
                      <a:endParaRPr sz="1050">
                        <a:latin typeface="Calibri"/>
                        <a:cs typeface="Calibri"/>
                      </a:endParaRPr>
                    </a:p>
                  </a:txBody>
                  <a:tcPr marL="0" marR="0" marT="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D9D9D9"/>
                    </a:solidFill>
                  </a:tcPr>
                </a:tc>
                <a:tc>
                  <a:txBody>
                    <a:bodyPr/>
                    <a:lstStyle/>
                    <a:p>
                      <a:pPr algn="r">
                        <a:lnSpc>
                          <a:spcPts val="1210"/>
                        </a:lnSpc>
                      </a:pPr>
                      <a:r>
                        <a:rPr sz="1050" dirty="0">
                          <a:latin typeface="Calibri"/>
                          <a:cs typeface="Calibri"/>
                        </a:rPr>
                        <a:t>0</a:t>
                      </a:r>
                      <a:endParaRPr sz="1050">
                        <a:latin typeface="Calibri"/>
                        <a:cs typeface="Calibri"/>
                      </a:endParaRPr>
                    </a:p>
                  </a:txBody>
                  <a:tcPr marL="0" marR="0" marT="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D9D9D9"/>
                    </a:solidFill>
                  </a:tcPr>
                </a:tc>
                <a:tc>
                  <a:txBody>
                    <a:bodyPr/>
                    <a:lstStyle/>
                    <a:p>
                      <a:pPr algn="r">
                        <a:lnSpc>
                          <a:spcPts val="1210"/>
                        </a:lnSpc>
                      </a:pPr>
                      <a:r>
                        <a:rPr sz="1050" dirty="0">
                          <a:latin typeface="Calibri"/>
                          <a:cs typeface="Calibri"/>
                        </a:rPr>
                        <a:t>0</a:t>
                      </a:r>
                      <a:endParaRPr sz="1050">
                        <a:latin typeface="Calibri"/>
                        <a:cs typeface="Calibri"/>
                      </a:endParaRPr>
                    </a:p>
                  </a:txBody>
                  <a:tcPr marL="0" marR="0" marT="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ts val="1210"/>
                        </a:lnSpc>
                      </a:pPr>
                      <a:r>
                        <a:rPr sz="1050" b="1" dirty="0">
                          <a:solidFill>
                            <a:srgbClr val="FFFFFF"/>
                          </a:solidFill>
                          <a:latin typeface="Calibri"/>
                          <a:cs typeface="Calibri"/>
                        </a:rPr>
                        <a:t>8</a:t>
                      </a:r>
                      <a:endParaRPr sz="1050">
                        <a:latin typeface="Calibri"/>
                        <a:cs typeface="Calibri"/>
                      </a:endParaRPr>
                    </a:p>
                  </a:txBody>
                  <a:tcPr marL="0" marR="0" marT="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79646"/>
                    </a:solidFill>
                  </a:tcPr>
                </a:tc>
                <a:extLst>
                  <a:ext uri="{0D108BD9-81ED-4DB2-BD59-A6C34878D82A}">
                    <a16:rowId xmlns:a16="http://schemas.microsoft.com/office/drawing/2014/main" val="10010"/>
                  </a:ext>
                </a:extLst>
              </a:tr>
            </a:tbl>
          </a:graphicData>
        </a:graphic>
      </p:graphicFrame>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object 3"/>
          <p:cNvSpPr txBox="1">
            <a:spLocks noGrp="1"/>
          </p:cNvSpPr>
          <p:nvPr>
            <p:ph type="title"/>
          </p:nvPr>
        </p:nvSpPr>
        <p:spPr>
          <a:prstGeom prst="rect">
            <a:avLst/>
          </a:prstGeom>
        </p:spPr>
        <p:txBody>
          <a:bodyPr vert="horz" wrap="square" lIns="0" tIns="12700" rIns="0" bIns="0" rtlCol="0">
            <a:spAutoFit/>
          </a:bodyPr>
          <a:lstStyle/>
          <a:p>
            <a:pPr marL="13970">
              <a:lnSpc>
                <a:spcPct val="100000"/>
              </a:lnSpc>
              <a:spcBef>
                <a:spcPts val="100"/>
              </a:spcBef>
            </a:pPr>
            <a:r>
              <a:rPr dirty="0"/>
              <a:t>Machine</a:t>
            </a:r>
            <a:r>
              <a:rPr spc="-50" dirty="0"/>
              <a:t> </a:t>
            </a:r>
            <a:r>
              <a:rPr spc="-5" dirty="0"/>
              <a:t>learning</a:t>
            </a:r>
          </a:p>
        </p:txBody>
      </p:sp>
      <p:sp>
        <p:nvSpPr>
          <p:cNvPr id="4" name="object 4"/>
          <p:cNvSpPr txBox="1"/>
          <p:nvPr/>
        </p:nvSpPr>
        <p:spPr>
          <a:xfrm>
            <a:off x="535940" y="1507188"/>
            <a:ext cx="7578725" cy="2068830"/>
          </a:xfrm>
          <a:prstGeom prst="rect">
            <a:avLst/>
          </a:prstGeom>
        </p:spPr>
        <p:txBody>
          <a:bodyPr vert="horz" wrap="square" lIns="0" tIns="113030" rIns="0" bIns="0" rtlCol="0">
            <a:spAutoFit/>
          </a:bodyPr>
          <a:lstStyle/>
          <a:p>
            <a:pPr marL="355600" indent="-342900">
              <a:lnSpc>
                <a:spcPct val="100000"/>
              </a:lnSpc>
              <a:spcBef>
                <a:spcPts val="890"/>
              </a:spcBef>
              <a:buFont typeface="Arial"/>
              <a:buChar char="•"/>
              <a:tabLst>
                <a:tab pos="354965" algn="l"/>
                <a:tab pos="355600" algn="l"/>
              </a:tabLst>
            </a:pPr>
            <a:r>
              <a:rPr sz="3200" spc="-10" dirty="0">
                <a:latin typeface="Calibri"/>
                <a:cs typeface="Calibri"/>
              </a:rPr>
              <a:t>Overfitting</a:t>
            </a:r>
            <a:endParaRPr sz="3200">
              <a:latin typeface="Calibri"/>
              <a:cs typeface="Calibri"/>
            </a:endParaRPr>
          </a:p>
          <a:p>
            <a:pPr marL="469900" marR="174625">
              <a:lnSpc>
                <a:spcPct val="100000"/>
              </a:lnSpc>
              <a:spcBef>
                <a:spcPts val="695"/>
              </a:spcBef>
            </a:pPr>
            <a:r>
              <a:rPr sz="2800" spc="-5" dirty="0">
                <a:latin typeface="Calibri"/>
                <a:cs typeface="Calibri"/>
              </a:rPr>
              <a:t>“With </a:t>
            </a:r>
            <a:r>
              <a:rPr sz="2800" spc="-20" dirty="0">
                <a:latin typeface="Calibri"/>
                <a:cs typeface="Calibri"/>
              </a:rPr>
              <a:t>four parameters </a:t>
            </a:r>
            <a:r>
              <a:rPr sz="2800" dirty="0">
                <a:latin typeface="Calibri"/>
                <a:cs typeface="Calibri"/>
              </a:rPr>
              <a:t>I </a:t>
            </a:r>
            <a:r>
              <a:rPr sz="2800" spc="-10" dirty="0">
                <a:latin typeface="Calibri"/>
                <a:cs typeface="Calibri"/>
              </a:rPr>
              <a:t>can </a:t>
            </a:r>
            <a:r>
              <a:rPr sz="2800" spc="-5" dirty="0">
                <a:latin typeface="Calibri"/>
                <a:cs typeface="Calibri"/>
              </a:rPr>
              <a:t>fit an </a:t>
            </a:r>
            <a:r>
              <a:rPr sz="2800" spc="-10" dirty="0">
                <a:latin typeface="Calibri"/>
                <a:cs typeface="Calibri"/>
              </a:rPr>
              <a:t>elephant, </a:t>
            </a:r>
            <a:r>
              <a:rPr sz="2800" spc="-5" dirty="0">
                <a:latin typeface="Calibri"/>
                <a:cs typeface="Calibri"/>
              </a:rPr>
              <a:t>and  with </a:t>
            </a:r>
            <a:r>
              <a:rPr sz="2800" spc="-15" dirty="0">
                <a:latin typeface="Calibri"/>
                <a:cs typeface="Calibri"/>
              </a:rPr>
              <a:t>five </a:t>
            </a:r>
            <a:r>
              <a:rPr sz="2800" dirty="0">
                <a:latin typeface="Calibri"/>
                <a:cs typeface="Calibri"/>
              </a:rPr>
              <a:t>I </a:t>
            </a:r>
            <a:r>
              <a:rPr sz="2800" spc="-10" dirty="0">
                <a:latin typeface="Calibri"/>
                <a:cs typeface="Calibri"/>
              </a:rPr>
              <a:t>can </a:t>
            </a:r>
            <a:r>
              <a:rPr sz="2800" spc="-25" dirty="0">
                <a:latin typeface="Calibri"/>
                <a:cs typeface="Calibri"/>
              </a:rPr>
              <a:t>make </a:t>
            </a:r>
            <a:r>
              <a:rPr sz="2800" spc="-5" dirty="0">
                <a:latin typeface="Calibri"/>
                <a:cs typeface="Calibri"/>
              </a:rPr>
              <a:t>him wiggle his</a:t>
            </a:r>
            <a:r>
              <a:rPr sz="2800" spc="50" dirty="0">
                <a:latin typeface="Calibri"/>
                <a:cs typeface="Calibri"/>
              </a:rPr>
              <a:t> </a:t>
            </a:r>
            <a:r>
              <a:rPr sz="2800" spc="-30" dirty="0">
                <a:latin typeface="Calibri"/>
                <a:cs typeface="Calibri"/>
              </a:rPr>
              <a:t>trunk.”</a:t>
            </a:r>
            <a:endParaRPr sz="2800">
              <a:latin typeface="Calibri"/>
              <a:cs typeface="Calibri"/>
            </a:endParaRPr>
          </a:p>
          <a:p>
            <a:pPr marL="4584700">
              <a:lnSpc>
                <a:spcPct val="100000"/>
              </a:lnSpc>
              <a:spcBef>
                <a:spcPts val="680"/>
              </a:spcBef>
            </a:pPr>
            <a:r>
              <a:rPr sz="2800" b="1" dirty="0">
                <a:latin typeface="Calibri"/>
                <a:cs typeface="Calibri"/>
              </a:rPr>
              <a:t>- </a:t>
            </a:r>
            <a:r>
              <a:rPr sz="2800" spc="-5" dirty="0">
                <a:latin typeface="Calibri"/>
                <a:cs typeface="Calibri"/>
              </a:rPr>
              <a:t>John </a:t>
            </a:r>
            <a:r>
              <a:rPr sz="2800" spc="-10" dirty="0">
                <a:latin typeface="Calibri"/>
                <a:cs typeface="Calibri"/>
              </a:rPr>
              <a:t>von</a:t>
            </a:r>
            <a:r>
              <a:rPr sz="2800" spc="-35" dirty="0">
                <a:latin typeface="Calibri"/>
                <a:cs typeface="Calibri"/>
              </a:rPr>
              <a:t> </a:t>
            </a:r>
            <a:r>
              <a:rPr sz="2800" spc="-5" dirty="0">
                <a:latin typeface="Calibri"/>
                <a:cs typeface="Calibri"/>
              </a:rPr>
              <a:t>Neumann</a:t>
            </a:r>
            <a:endParaRPr sz="2800">
              <a:latin typeface="Calibri"/>
              <a:cs typeface="Calibri"/>
            </a:endParaRPr>
          </a:p>
        </p:txBody>
      </p:sp>
      <p:sp>
        <p:nvSpPr>
          <p:cNvPr id="5" name="object 5"/>
          <p:cNvSpPr/>
          <p:nvPr/>
        </p:nvSpPr>
        <p:spPr>
          <a:xfrm>
            <a:off x="533240" y="3615771"/>
            <a:ext cx="3198160" cy="2330408"/>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4861670" y="3538387"/>
            <a:ext cx="3333206" cy="2524089"/>
          </a:xfrm>
          <a:prstGeom prst="rect">
            <a:avLst/>
          </a:prstGeom>
          <a:blipFill>
            <a:blip r:embed="rId3" cstate="print"/>
            <a:stretch>
              <a:fillRect/>
            </a:stretch>
          </a:blipFill>
        </p:spPr>
        <p:txBody>
          <a:bodyPr wrap="square" lIns="0" tIns="0" rIns="0" bIns="0" rtlCol="0"/>
          <a:lstStyle/>
          <a:p>
            <a:endParaRPr/>
          </a:p>
        </p:txBody>
      </p:sp>
      <p:sp>
        <p:nvSpPr>
          <p:cNvPr id="7" name="object 7"/>
          <p:cNvSpPr txBox="1"/>
          <p:nvPr/>
        </p:nvSpPr>
        <p:spPr>
          <a:xfrm>
            <a:off x="5277703" y="5948968"/>
            <a:ext cx="2672080" cy="570865"/>
          </a:xfrm>
          <a:prstGeom prst="rect">
            <a:avLst/>
          </a:prstGeom>
        </p:spPr>
        <p:txBody>
          <a:bodyPr vert="horz" wrap="square" lIns="0" tIns="24765" rIns="0" bIns="0" rtlCol="0">
            <a:spAutoFit/>
          </a:bodyPr>
          <a:lstStyle/>
          <a:p>
            <a:pPr marL="12700" marR="5080" indent="277495">
              <a:lnSpc>
                <a:spcPts val="2130"/>
              </a:lnSpc>
              <a:spcBef>
                <a:spcPts val="195"/>
              </a:spcBef>
            </a:pPr>
            <a:r>
              <a:rPr sz="1800" spc="-10" dirty="0">
                <a:latin typeface="Calibri"/>
                <a:cs typeface="Calibri"/>
              </a:rPr>
              <a:t>Fitting to </a:t>
            </a:r>
            <a:r>
              <a:rPr sz="1800" spc="-5" dirty="0">
                <a:latin typeface="Calibri"/>
                <a:cs typeface="Calibri"/>
              </a:rPr>
              <a:t>points with </a:t>
            </a:r>
            <a:r>
              <a:rPr sz="1800" dirty="0">
                <a:latin typeface="Calibri"/>
                <a:cs typeface="Calibri"/>
              </a:rPr>
              <a:t>a  </a:t>
            </a:r>
            <a:r>
              <a:rPr sz="1800" spc="-5" dirty="0">
                <a:latin typeface="Calibri"/>
                <a:cs typeface="Calibri"/>
              </a:rPr>
              <a:t>polynomial with </a:t>
            </a:r>
            <a:r>
              <a:rPr sz="1800" spc="-10" dirty="0">
                <a:latin typeface="Calibri"/>
                <a:cs typeface="Calibri"/>
              </a:rPr>
              <a:t>order </a:t>
            </a:r>
            <a:r>
              <a:rPr sz="1800" i="1" dirty="0">
                <a:latin typeface="Calibri"/>
                <a:cs typeface="Calibri"/>
              </a:rPr>
              <a:t>M =</a:t>
            </a:r>
            <a:r>
              <a:rPr sz="1800" i="1" spc="-10" dirty="0">
                <a:latin typeface="Calibri"/>
                <a:cs typeface="Calibri"/>
              </a:rPr>
              <a:t> </a:t>
            </a:r>
            <a:r>
              <a:rPr sz="1800" i="1" dirty="0">
                <a:latin typeface="Calibri"/>
                <a:cs typeface="Calibri"/>
              </a:rPr>
              <a:t>9</a:t>
            </a:r>
            <a:endParaRPr sz="1800">
              <a:latin typeface="Calibri"/>
              <a:cs typeface="Calibri"/>
            </a:endParaRPr>
          </a:p>
        </p:txBody>
      </p:sp>
      <p:sp>
        <p:nvSpPr>
          <p:cNvPr id="8" name="object 8"/>
          <p:cNvSpPr txBox="1"/>
          <p:nvPr/>
        </p:nvSpPr>
        <p:spPr>
          <a:xfrm>
            <a:off x="101888" y="5948969"/>
            <a:ext cx="3599815" cy="841375"/>
          </a:xfrm>
          <a:prstGeom prst="rect">
            <a:avLst/>
          </a:prstGeom>
        </p:spPr>
        <p:txBody>
          <a:bodyPr vert="horz" wrap="square" lIns="0" tIns="12700" rIns="0" bIns="0" rtlCol="0">
            <a:spAutoFit/>
          </a:bodyPr>
          <a:lstStyle/>
          <a:p>
            <a:pPr marL="740410" algn="ctr">
              <a:lnSpc>
                <a:spcPts val="2140"/>
              </a:lnSpc>
              <a:spcBef>
                <a:spcPts val="100"/>
              </a:spcBef>
            </a:pPr>
            <a:r>
              <a:rPr sz="1800" spc="-15" dirty="0">
                <a:latin typeface="Calibri"/>
                <a:cs typeface="Calibri"/>
              </a:rPr>
              <a:t>Points generated </a:t>
            </a:r>
            <a:r>
              <a:rPr sz="1800" spc="-10" dirty="0">
                <a:latin typeface="Calibri"/>
                <a:cs typeface="Calibri"/>
              </a:rPr>
              <a:t>from</a:t>
            </a:r>
            <a:r>
              <a:rPr sz="1800" spc="10" dirty="0">
                <a:latin typeface="Calibri"/>
                <a:cs typeface="Calibri"/>
              </a:rPr>
              <a:t> </a:t>
            </a:r>
            <a:r>
              <a:rPr sz="1800" b="1" spc="-10" dirty="0">
                <a:solidFill>
                  <a:srgbClr val="00B050"/>
                </a:solidFill>
                <a:latin typeface="Calibri"/>
                <a:cs typeface="Calibri"/>
              </a:rPr>
              <a:t>green</a:t>
            </a:r>
            <a:endParaRPr sz="1800">
              <a:latin typeface="Calibri"/>
              <a:cs typeface="Calibri"/>
            </a:endParaRPr>
          </a:p>
          <a:p>
            <a:pPr marL="739140" algn="ctr">
              <a:lnSpc>
                <a:spcPts val="2200"/>
              </a:lnSpc>
            </a:pPr>
            <a:r>
              <a:rPr sz="1800" spc="-5" dirty="0">
                <a:latin typeface="Calibri"/>
                <a:cs typeface="Calibri"/>
              </a:rPr>
              <a:t>function </a:t>
            </a:r>
            <a:r>
              <a:rPr sz="1800" i="1" spc="-5" dirty="0">
                <a:latin typeface="Calibri"/>
                <a:cs typeface="Calibri"/>
              </a:rPr>
              <a:t>f(x) </a:t>
            </a:r>
            <a:r>
              <a:rPr sz="1800" i="1" dirty="0">
                <a:latin typeface="Calibri"/>
                <a:cs typeface="Calibri"/>
              </a:rPr>
              <a:t>= </a:t>
            </a:r>
            <a:r>
              <a:rPr sz="1800" i="1" spc="-10" dirty="0">
                <a:latin typeface="Calibri"/>
                <a:cs typeface="Calibri"/>
              </a:rPr>
              <a:t>sin(2</a:t>
            </a:r>
            <a:r>
              <a:rPr sz="1850" i="1" spc="-10" dirty="0">
                <a:latin typeface="Cambria Math"/>
                <a:cs typeface="Cambria Math"/>
              </a:rPr>
              <a:t>𝛑</a:t>
            </a:r>
            <a:r>
              <a:rPr sz="1800" i="1" spc="-10" dirty="0">
                <a:latin typeface="Calibri"/>
                <a:cs typeface="Calibri"/>
              </a:rPr>
              <a:t>x) </a:t>
            </a:r>
            <a:r>
              <a:rPr sz="1800" dirty="0">
                <a:latin typeface="Calibri"/>
                <a:cs typeface="Calibri"/>
              </a:rPr>
              <a:t>+</a:t>
            </a:r>
            <a:r>
              <a:rPr sz="1800" spc="25" dirty="0">
                <a:latin typeface="Calibri"/>
                <a:cs typeface="Calibri"/>
              </a:rPr>
              <a:t> </a:t>
            </a:r>
            <a:r>
              <a:rPr sz="1800" spc="-5" dirty="0">
                <a:latin typeface="Calibri"/>
                <a:cs typeface="Calibri"/>
              </a:rPr>
              <a:t>noise</a:t>
            </a:r>
            <a:endParaRPr sz="1800">
              <a:latin typeface="Calibri"/>
              <a:cs typeface="Calibri"/>
            </a:endParaRPr>
          </a:p>
          <a:p>
            <a:pPr marL="12700">
              <a:lnSpc>
                <a:spcPct val="100000"/>
              </a:lnSpc>
              <a:spcBef>
                <a:spcPts val="885"/>
              </a:spcBef>
            </a:pPr>
            <a:r>
              <a:rPr sz="1000" spc="-5" dirty="0">
                <a:latin typeface="Calibri"/>
                <a:cs typeface="Calibri"/>
              </a:rPr>
              <a:t>Pattern Recognition and Machine Learning. Bishop,</a:t>
            </a:r>
            <a:r>
              <a:rPr sz="1000" dirty="0">
                <a:latin typeface="Calibri"/>
                <a:cs typeface="Calibri"/>
              </a:rPr>
              <a:t> 2006.</a:t>
            </a:r>
            <a:endParaRPr sz="1000">
              <a:latin typeface="Calibri"/>
              <a:cs typeface="Calibri"/>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object 3"/>
          <p:cNvSpPr txBox="1">
            <a:spLocks noGrp="1"/>
          </p:cNvSpPr>
          <p:nvPr>
            <p:ph type="title"/>
          </p:nvPr>
        </p:nvSpPr>
        <p:spPr>
          <a:prstGeom prst="rect">
            <a:avLst/>
          </a:prstGeom>
        </p:spPr>
        <p:txBody>
          <a:bodyPr vert="horz" wrap="square" lIns="0" tIns="12700" rIns="0" bIns="0" rtlCol="0">
            <a:spAutoFit/>
          </a:bodyPr>
          <a:lstStyle/>
          <a:p>
            <a:pPr marL="13970">
              <a:lnSpc>
                <a:spcPct val="100000"/>
              </a:lnSpc>
              <a:spcBef>
                <a:spcPts val="100"/>
              </a:spcBef>
            </a:pPr>
            <a:r>
              <a:rPr dirty="0"/>
              <a:t>Machine</a:t>
            </a:r>
            <a:r>
              <a:rPr spc="-50" dirty="0"/>
              <a:t> </a:t>
            </a:r>
            <a:r>
              <a:rPr spc="-5" dirty="0"/>
              <a:t>learning</a:t>
            </a:r>
          </a:p>
        </p:txBody>
      </p:sp>
      <p:sp>
        <p:nvSpPr>
          <p:cNvPr id="4" name="object 4"/>
          <p:cNvSpPr txBox="1"/>
          <p:nvPr/>
        </p:nvSpPr>
        <p:spPr>
          <a:xfrm>
            <a:off x="535940" y="1507188"/>
            <a:ext cx="7620634" cy="1640839"/>
          </a:xfrm>
          <a:prstGeom prst="rect">
            <a:avLst/>
          </a:prstGeom>
        </p:spPr>
        <p:txBody>
          <a:bodyPr vert="horz" wrap="square" lIns="0" tIns="113030" rIns="0" bIns="0" rtlCol="0">
            <a:spAutoFit/>
          </a:bodyPr>
          <a:lstStyle/>
          <a:p>
            <a:pPr marL="355600" indent="-342900">
              <a:lnSpc>
                <a:spcPct val="100000"/>
              </a:lnSpc>
              <a:spcBef>
                <a:spcPts val="890"/>
              </a:spcBef>
              <a:buFont typeface="Arial"/>
              <a:buChar char="•"/>
              <a:tabLst>
                <a:tab pos="354965" algn="l"/>
                <a:tab pos="355600" algn="l"/>
              </a:tabLst>
            </a:pPr>
            <a:r>
              <a:rPr sz="3200" spc="-10" dirty="0">
                <a:latin typeface="Calibri"/>
                <a:cs typeface="Calibri"/>
              </a:rPr>
              <a:t>Overfitting</a:t>
            </a:r>
            <a:endParaRPr sz="3200">
              <a:latin typeface="Calibri"/>
              <a:cs typeface="Calibri"/>
            </a:endParaRPr>
          </a:p>
          <a:p>
            <a:pPr marL="755650" lvl="1" indent="-285750">
              <a:lnSpc>
                <a:spcPct val="100000"/>
              </a:lnSpc>
              <a:spcBef>
                <a:spcPts val="695"/>
              </a:spcBef>
              <a:buFont typeface="Arial"/>
              <a:buChar char="–"/>
              <a:tabLst>
                <a:tab pos="755650" algn="l"/>
              </a:tabLst>
            </a:pPr>
            <a:r>
              <a:rPr sz="2800" spc="-5" dirty="0">
                <a:latin typeface="Calibri"/>
                <a:cs typeface="Calibri"/>
              </a:rPr>
              <a:t>Making </a:t>
            </a:r>
            <a:r>
              <a:rPr sz="2800" spc="-15" dirty="0">
                <a:latin typeface="Calibri"/>
                <a:cs typeface="Calibri"/>
              </a:rPr>
              <a:t>your </a:t>
            </a:r>
            <a:r>
              <a:rPr sz="2800" spc="-5" dirty="0">
                <a:latin typeface="Calibri"/>
                <a:cs typeface="Calibri"/>
              </a:rPr>
              <a:t>model </a:t>
            </a:r>
            <a:r>
              <a:rPr sz="2800" spc="-10" dirty="0">
                <a:latin typeface="Calibri"/>
                <a:cs typeface="Calibri"/>
              </a:rPr>
              <a:t>too </a:t>
            </a:r>
            <a:r>
              <a:rPr sz="2800" spc="-5" dirty="0">
                <a:latin typeface="Calibri"/>
                <a:cs typeface="Calibri"/>
              </a:rPr>
              <a:t>specific </a:t>
            </a:r>
            <a:r>
              <a:rPr sz="2800" spc="-15" dirty="0">
                <a:latin typeface="Calibri"/>
                <a:cs typeface="Calibri"/>
              </a:rPr>
              <a:t>to </a:t>
            </a:r>
            <a:r>
              <a:rPr sz="2800" spc="-10" dirty="0">
                <a:latin typeface="Calibri"/>
                <a:cs typeface="Calibri"/>
              </a:rPr>
              <a:t>training</a:t>
            </a:r>
            <a:r>
              <a:rPr sz="2800" spc="40" dirty="0">
                <a:latin typeface="Calibri"/>
                <a:cs typeface="Calibri"/>
              </a:rPr>
              <a:t> </a:t>
            </a:r>
            <a:r>
              <a:rPr sz="2800" spc="-20" dirty="0">
                <a:latin typeface="Calibri"/>
                <a:cs typeface="Calibri"/>
              </a:rPr>
              <a:t>data</a:t>
            </a:r>
            <a:endParaRPr sz="2800">
              <a:latin typeface="Calibri"/>
              <a:cs typeface="Calibri"/>
            </a:endParaRPr>
          </a:p>
          <a:p>
            <a:pPr marL="755650" lvl="1" indent="-285750">
              <a:lnSpc>
                <a:spcPct val="100000"/>
              </a:lnSpc>
              <a:spcBef>
                <a:spcPts val="675"/>
              </a:spcBef>
              <a:buFont typeface="Arial"/>
              <a:buChar char="–"/>
              <a:tabLst>
                <a:tab pos="755650" algn="l"/>
              </a:tabLst>
            </a:pPr>
            <a:r>
              <a:rPr sz="2800" spc="-20" dirty="0">
                <a:latin typeface="Calibri"/>
                <a:cs typeface="Calibri"/>
              </a:rPr>
              <a:t>Performs </a:t>
            </a:r>
            <a:r>
              <a:rPr sz="2800" spc="-5" dirty="0">
                <a:latin typeface="Calibri"/>
                <a:cs typeface="Calibri"/>
              </a:rPr>
              <a:t>poorly on </a:t>
            </a:r>
            <a:r>
              <a:rPr sz="2800" spc="-10" dirty="0">
                <a:latin typeface="Calibri"/>
                <a:cs typeface="Calibri"/>
              </a:rPr>
              <a:t>new </a:t>
            </a:r>
            <a:r>
              <a:rPr sz="2800" spc="-20" dirty="0">
                <a:latin typeface="Calibri"/>
                <a:cs typeface="Calibri"/>
              </a:rPr>
              <a:t>data </a:t>
            </a:r>
            <a:r>
              <a:rPr sz="2800" spc="-15" dirty="0">
                <a:latin typeface="Calibri"/>
                <a:cs typeface="Calibri"/>
              </a:rPr>
              <a:t>relative to</a:t>
            </a:r>
            <a:r>
              <a:rPr sz="2800" spc="75" dirty="0">
                <a:latin typeface="Calibri"/>
                <a:cs typeface="Calibri"/>
              </a:rPr>
              <a:t> </a:t>
            </a:r>
            <a:r>
              <a:rPr sz="2800" spc="-5" dirty="0">
                <a:latin typeface="Calibri"/>
                <a:cs typeface="Calibri"/>
              </a:rPr>
              <a:t>”truth”</a:t>
            </a:r>
            <a:endParaRPr sz="2800">
              <a:latin typeface="Calibri"/>
              <a:cs typeface="Calibri"/>
            </a:endParaRPr>
          </a:p>
        </p:txBody>
      </p:sp>
      <p:sp>
        <p:nvSpPr>
          <p:cNvPr id="5" name="object 5"/>
          <p:cNvSpPr/>
          <p:nvPr/>
        </p:nvSpPr>
        <p:spPr>
          <a:xfrm>
            <a:off x="533240" y="3523174"/>
            <a:ext cx="3198160" cy="2330408"/>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4962809" y="3577711"/>
            <a:ext cx="3144119" cy="2295426"/>
          </a:xfrm>
          <a:prstGeom prst="rect">
            <a:avLst/>
          </a:prstGeom>
          <a:blipFill>
            <a:blip r:embed="rId3" cstate="print"/>
            <a:stretch>
              <a:fillRect/>
            </a:stretch>
          </a:blipFill>
        </p:spPr>
        <p:txBody>
          <a:bodyPr wrap="square" lIns="0" tIns="0" rIns="0" bIns="0" rtlCol="0"/>
          <a:lstStyle/>
          <a:p>
            <a:endParaRPr/>
          </a:p>
        </p:txBody>
      </p:sp>
      <p:sp>
        <p:nvSpPr>
          <p:cNvPr id="7" name="object 7"/>
          <p:cNvSpPr txBox="1"/>
          <p:nvPr/>
        </p:nvSpPr>
        <p:spPr>
          <a:xfrm>
            <a:off x="5277703" y="5856371"/>
            <a:ext cx="2672080" cy="570865"/>
          </a:xfrm>
          <a:prstGeom prst="rect">
            <a:avLst/>
          </a:prstGeom>
        </p:spPr>
        <p:txBody>
          <a:bodyPr vert="horz" wrap="square" lIns="0" tIns="24765" rIns="0" bIns="0" rtlCol="0">
            <a:spAutoFit/>
          </a:bodyPr>
          <a:lstStyle/>
          <a:p>
            <a:pPr marL="12700" marR="5080" indent="277495">
              <a:lnSpc>
                <a:spcPts val="2130"/>
              </a:lnSpc>
              <a:spcBef>
                <a:spcPts val="195"/>
              </a:spcBef>
            </a:pPr>
            <a:r>
              <a:rPr sz="1800" spc="-10" dirty="0">
                <a:latin typeface="Calibri"/>
                <a:cs typeface="Calibri"/>
              </a:rPr>
              <a:t>Fitting to </a:t>
            </a:r>
            <a:r>
              <a:rPr sz="1800" spc="-5" dirty="0">
                <a:latin typeface="Calibri"/>
                <a:cs typeface="Calibri"/>
              </a:rPr>
              <a:t>points with </a:t>
            </a:r>
            <a:r>
              <a:rPr sz="1800" dirty="0">
                <a:latin typeface="Calibri"/>
                <a:cs typeface="Calibri"/>
              </a:rPr>
              <a:t>a  </a:t>
            </a:r>
            <a:r>
              <a:rPr sz="1800" spc="-5" dirty="0">
                <a:latin typeface="Calibri"/>
                <a:cs typeface="Calibri"/>
              </a:rPr>
              <a:t>polynomial with </a:t>
            </a:r>
            <a:r>
              <a:rPr sz="1800" spc="-10" dirty="0">
                <a:latin typeface="Calibri"/>
                <a:cs typeface="Calibri"/>
              </a:rPr>
              <a:t>order </a:t>
            </a:r>
            <a:r>
              <a:rPr sz="1800" i="1" dirty="0">
                <a:latin typeface="Calibri"/>
                <a:cs typeface="Calibri"/>
              </a:rPr>
              <a:t>M =</a:t>
            </a:r>
            <a:r>
              <a:rPr sz="1800" i="1" spc="-10" dirty="0">
                <a:latin typeface="Calibri"/>
                <a:cs typeface="Calibri"/>
              </a:rPr>
              <a:t> </a:t>
            </a:r>
            <a:r>
              <a:rPr sz="1800" i="1" dirty="0">
                <a:latin typeface="Calibri"/>
                <a:cs typeface="Calibri"/>
              </a:rPr>
              <a:t>9</a:t>
            </a:r>
            <a:endParaRPr sz="1800">
              <a:latin typeface="Calibri"/>
              <a:cs typeface="Calibri"/>
            </a:endParaRPr>
          </a:p>
        </p:txBody>
      </p:sp>
      <p:sp>
        <p:nvSpPr>
          <p:cNvPr id="8" name="object 8"/>
          <p:cNvSpPr txBox="1"/>
          <p:nvPr/>
        </p:nvSpPr>
        <p:spPr>
          <a:xfrm>
            <a:off x="101888" y="5856372"/>
            <a:ext cx="3599815" cy="934085"/>
          </a:xfrm>
          <a:prstGeom prst="rect">
            <a:avLst/>
          </a:prstGeom>
        </p:spPr>
        <p:txBody>
          <a:bodyPr vert="horz" wrap="square" lIns="0" tIns="12700" rIns="0" bIns="0" rtlCol="0">
            <a:spAutoFit/>
          </a:bodyPr>
          <a:lstStyle/>
          <a:p>
            <a:pPr marL="740410" algn="ctr">
              <a:lnSpc>
                <a:spcPts val="2140"/>
              </a:lnSpc>
              <a:spcBef>
                <a:spcPts val="100"/>
              </a:spcBef>
            </a:pPr>
            <a:r>
              <a:rPr sz="1800" spc="-15" dirty="0">
                <a:latin typeface="Calibri"/>
                <a:cs typeface="Calibri"/>
              </a:rPr>
              <a:t>Points generated </a:t>
            </a:r>
            <a:r>
              <a:rPr sz="1800" spc="-10" dirty="0">
                <a:latin typeface="Calibri"/>
                <a:cs typeface="Calibri"/>
              </a:rPr>
              <a:t>from</a:t>
            </a:r>
            <a:r>
              <a:rPr sz="1800" spc="10" dirty="0">
                <a:latin typeface="Calibri"/>
                <a:cs typeface="Calibri"/>
              </a:rPr>
              <a:t> </a:t>
            </a:r>
            <a:r>
              <a:rPr sz="1800" b="1" spc="-10" dirty="0">
                <a:solidFill>
                  <a:srgbClr val="00B050"/>
                </a:solidFill>
                <a:latin typeface="Calibri"/>
                <a:cs typeface="Calibri"/>
              </a:rPr>
              <a:t>green</a:t>
            </a:r>
            <a:endParaRPr sz="1800">
              <a:latin typeface="Calibri"/>
              <a:cs typeface="Calibri"/>
            </a:endParaRPr>
          </a:p>
          <a:p>
            <a:pPr marL="739140" algn="ctr">
              <a:lnSpc>
                <a:spcPts val="2200"/>
              </a:lnSpc>
            </a:pPr>
            <a:r>
              <a:rPr sz="1800" spc="-5" dirty="0">
                <a:latin typeface="Calibri"/>
                <a:cs typeface="Calibri"/>
              </a:rPr>
              <a:t>function </a:t>
            </a:r>
            <a:r>
              <a:rPr sz="1800" i="1" spc="-5" dirty="0">
                <a:latin typeface="Calibri"/>
                <a:cs typeface="Calibri"/>
              </a:rPr>
              <a:t>f(x) </a:t>
            </a:r>
            <a:r>
              <a:rPr sz="1800" i="1" dirty="0">
                <a:latin typeface="Calibri"/>
                <a:cs typeface="Calibri"/>
              </a:rPr>
              <a:t>= </a:t>
            </a:r>
            <a:r>
              <a:rPr sz="1800" i="1" spc="-10" dirty="0">
                <a:latin typeface="Calibri"/>
                <a:cs typeface="Calibri"/>
              </a:rPr>
              <a:t>sin(2</a:t>
            </a:r>
            <a:r>
              <a:rPr sz="1850" i="1" spc="-10" dirty="0">
                <a:latin typeface="Cambria Math"/>
                <a:cs typeface="Cambria Math"/>
              </a:rPr>
              <a:t>𝛑</a:t>
            </a:r>
            <a:r>
              <a:rPr sz="1800" i="1" spc="-10" dirty="0">
                <a:latin typeface="Calibri"/>
                <a:cs typeface="Calibri"/>
              </a:rPr>
              <a:t>x) </a:t>
            </a:r>
            <a:r>
              <a:rPr sz="1800" dirty="0">
                <a:latin typeface="Calibri"/>
                <a:cs typeface="Calibri"/>
              </a:rPr>
              <a:t>+</a:t>
            </a:r>
            <a:r>
              <a:rPr sz="1800" spc="25" dirty="0">
                <a:latin typeface="Calibri"/>
                <a:cs typeface="Calibri"/>
              </a:rPr>
              <a:t> </a:t>
            </a:r>
            <a:r>
              <a:rPr sz="1800" spc="-5" dirty="0">
                <a:latin typeface="Calibri"/>
                <a:cs typeface="Calibri"/>
              </a:rPr>
              <a:t>noise</a:t>
            </a:r>
            <a:endParaRPr sz="1800">
              <a:latin typeface="Calibri"/>
              <a:cs typeface="Calibri"/>
            </a:endParaRPr>
          </a:p>
          <a:p>
            <a:pPr marL="12700">
              <a:lnSpc>
                <a:spcPct val="100000"/>
              </a:lnSpc>
              <a:spcBef>
                <a:spcPts val="1614"/>
              </a:spcBef>
            </a:pPr>
            <a:r>
              <a:rPr sz="1000" spc="-5" dirty="0">
                <a:latin typeface="Calibri"/>
                <a:cs typeface="Calibri"/>
              </a:rPr>
              <a:t>Pattern Recognition and Machine Learning. Bishop,</a:t>
            </a:r>
            <a:r>
              <a:rPr sz="1000" dirty="0">
                <a:latin typeface="Calibri"/>
                <a:cs typeface="Calibri"/>
              </a:rPr>
              <a:t> 2006.</a:t>
            </a:r>
            <a:endParaRPr sz="1000">
              <a:latin typeface="Calibri"/>
              <a:cs typeface="Calibri"/>
            </a:endParaRPr>
          </a:p>
        </p:txBody>
      </p:sp>
      <p:sp>
        <p:nvSpPr>
          <p:cNvPr id="9" name="object 9"/>
          <p:cNvSpPr/>
          <p:nvPr/>
        </p:nvSpPr>
        <p:spPr>
          <a:xfrm>
            <a:off x="7404100" y="5063066"/>
            <a:ext cx="215900" cy="241300"/>
          </a:xfrm>
          <a:prstGeom prst="rect">
            <a:avLst/>
          </a:prstGeom>
          <a:blipFill>
            <a:blip r:embed="rId4" cstate="print"/>
            <a:stretch>
              <a:fillRect/>
            </a:stretch>
          </a:blipFill>
        </p:spPr>
        <p:txBody>
          <a:bodyPr wrap="square" lIns="0" tIns="0" rIns="0" bIns="0" rtlCol="0"/>
          <a:lstStyle/>
          <a:p>
            <a:endParaRPr/>
          </a:p>
        </p:txBody>
      </p:sp>
      <p:sp>
        <p:nvSpPr>
          <p:cNvPr id="10" name="object 10"/>
          <p:cNvSpPr/>
          <p:nvPr/>
        </p:nvSpPr>
        <p:spPr>
          <a:xfrm>
            <a:off x="7454096" y="5090685"/>
            <a:ext cx="115746" cy="138896"/>
          </a:xfrm>
          <a:prstGeom prst="rect">
            <a:avLst/>
          </a:prstGeom>
          <a:blipFill>
            <a:blip r:embed="rId5" cstate="print"/>
            <a:stretch>
              <a:fillRect/>
            </a:stretch>
          </a:blipFill>
        </p:spPr>
        <p:txBody>
          <a:bodyPr wrap="square" lIns="0" tIns="0" rIns="0" bIns="0" rtlCol="0"/>
          <a:lstStyle/>
          <a:p>
            <a:endParaRPr/>
          </a:p>
        </p:txBody>
      </p:sp>
      <p:sp>
        <p:nvSpPr>
          <p:cNvPr id="11" name="object 11"/>
          <p:cNvSpPr/>
          <p:nvPr/>
        </p:nvSpPr>
        <p:spPr>
          <a:xfrm>
            <a:off x="7449333" y="5085923"/>
            <a:ext cx="125272" cy="148421"/>
          </a:xfrm>
          <a:prstGeom prst="rect">
            <a:avLst/>
          </a:prstGeom>
          <a:blipFill>
            <a:blip r:embed="rId6" cstate="print"/>
            <a:stretch>
              <a:fillRect/>
            </a:stretch>
          </a:blipFill>
        </p:spPr>
        <p:txBody>
          <a:bodyPr wrap="square" lIns="0" tIns="0" rIns="0" bIns="0" rtlCol="0"/>
          <a:lstStyle/>
          <a:p>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object 3"/>
          <p:cNvSpPr/>
          <p:nvPr/>
        </p:nvSpPr>
        <p:spPr>
          <a:xfrm>
            <a:off x="5032114" y="3590261"/>
            <a:ext cx="3174303" cy="2317464"/>
          </a:xfrm>
          <a:prstGeom prst="rect">
            <a:avLst/>
          </a:prstGeom>
          <a:blipFill>
            <a:blip r:embed="rId2" cstate="print"/>
            <a:stretch>
              <a:fillRect/>
            </a:stretch>
          </a:blipFill>
        </p:spPr>
        <p:txBody>
          <a:bodyPr wrap="square" lIns="0" tIns="0" rIns="0" bIns="0" rtlCol="0"/>
          <a:lstStyle/>
          <a:p>
            <a:endParaRPr/>
          </a:p>
        </p:txBody>
      </p:sp>
      <p:sp>
        <p:nvSpPr>
          <p:cNvPr id="4" name="object 4"/>
          <p:cNvSpPr txBox="1">
            <a:spLocks noGrp="1"/>
          </p:cNvSpPr>
          <p:nvPr>
            <p:ph type="title"/>
          </p:nvPr>
        </p:nvSpPr>
        <p:spPr>
          <a:prstGeom prst="rect">
            <a:avLst/>
          </a:prstGeom>
        </p:spPr>
        <p:txBody>
          <a:bodyPr vert="horz" wrap="square" lIns="0" tIns="12700" rIns="0" bIns="0" rtlCol="0">
            <a:spAutoFit/>
          </a:bodyPr>
          <a:lstStyle/>
          <a:p>
            <a:pPr marL="13970">
              <a:lnSpc>
                <a:spcPct val="100000"/>
              </a:lnSpc>
              <a:spcBef>
                <a:spcPts val="100"/>
              </a:spcBef>
            </a:pPr>
            <a:r>
              <a:rPr dirty="0"/>
              <a:t>Machine</a:t>
            </a:r>
            <a:r>
              <a:rPr spc="-50" dirty="0"/>
              <a:t> </a:t>
            </a:r>
            <a:r>
              <a:rPr spc="-5" dirty="0"/>
              <a:t>learning</a:t>
            </a:r>
          </a:p>
        </p:txBody>
      </p:sp>
      <p:sp>
        <p:nvSpPr>
          <p:cNvPr id="5" name="object 5"/>
          <p:cNvSpPr txBox="1"/>
          <p:nvPr/>
        </p:nvSpPr>
        <p:spPr>
          <a:xfrm>
            <a:off x="535940" y="1507188"/>
            <a:ext cx="4927600" cy="1640839"/>
          </a:xfrm>
          <a:prstGeom prst="rect">
            <a:avLst/>
          </a:prstGeom>
        </p:spPr>
        <p:txBody>
          <a:bodyPr vert="horz" wrap="square" lIns="0" tIns="113030" rIns="0" bIns="0" rtlCol="0">
            <a:spAutoFit/>
          </a:bodyPr>
          <a:lstStyle/>
          <a:p>
            <a:pPr marL="355600" indent="-342900">
              <a:lnSpc>
                <a:spcPct val="100000"/>
              </a:lnSpc>
              <a:spcBef>
                <a:spcPts val="890"/>
              </a:spcBef>
              <a:buFont typeface="Arial"/>
              <a:buChar char="•"/>
              <a:tabLst>
                <a:tab pos="354965" algn="l"/>
                <a:tab pos="355600" algn="l"/>
              </a:tabLst>
            </a:pPr>
            <a:r>
              <a:rPr sz="3200" spc="-15" dirty="0">
                <a:latin typeface="Calibri"/>
                <a:cs typeface="Calibri"/>
              </a:rPr>
              <a:t>Proper</a:t>
            </a:r>
            <a:r>
              <a:rPr sz="3200" spc="-10" dirty="0">
                <a:latin typeface="Calibri"/>
                <a:cs typeface="Calibri"/>
              </a:rPr>
              <a:t> fitting</a:t>
            </a:r>
            <a:endParaRPr sz="3200">
              <a:latin typeface="Calibri"/>
              <a:cs typeface="Calibri"/>
            </a:endParaRPr>
          </a:p>
          <a:p>
            <a:pPr marL="755650" lvl="1" indent="-285750">
              <a:lnSpc>
                <a:spcPct val="100000"/>
              </a:lnSpc>
              <a:spcBef>
                <a:spcPts val="695"/>
              </a:spcBef>
              <a:buFont typeface="Arial"/>
              <a:buChar char="–"/>
              <a:tabLst>
                <a:tab pos="755650" algn="l"/>
              </a:tabLst>
            </a:pPr>
            <a:r>
              <a:rPr sz="2800" spc="-5" dirty="0">
                <a:latin typeface="Calibri"/>
                <a:cs typeface="Calibri"/>
              </a:rPr>
              <a:t>Still fits the </a:t>
            </a:r>
            <a:r>
              <a:rPr sz="2800" spc="-10" dirty="0">
                <a:latin typeface="Calibri"/>
                <a:cs typeface="Calibri"/>
              </a:rPr>
              <a:t>training </a:t>
            </a:r>
            <a:r>
              <a:rPr sz="2800" spc="-20" dirty="0">
                <a:latin typeface="Calibri"/>
                <a:cs typeface="Calibri"/>
              </a:rPr>
              <a:t>data</a:t>
            </a:r>
            <a:endParaRPr sz="2800">
              <a:latin typeface="Calibri"/>
              <a:cs typeface="Calibri"/>
            </a:endParaRPr>
          </a:p>
          <a:p>
            <a:pPr marL="755650" lvl="1" indent="-285750">
              <a:lnSpc>
                <a:spcPct val="100000"/>
              </a:lnSpc>
              <a:spcBef>
                <a:spcPts val="675"/>
              </a:spcBef>
              <a:buFont typeface="Arial"/>
              <a:buChar char="–"/>
              <a:tabLst>
                <a:tab pos="755650" algn="l"/>
              </a:tabLst>
            </a:pPr>
            <a:r>
              <a:rPr sz="2800" spc="-20" dirty="0">
                <a:latin typeface="Calibri"/>
                <a:cs typeface="Calibri"/>
              </a:rPr>
              <a:t>Performs better </a:t>
            </a:r>
            <a:r>
              <a:rPr sz="2800" spc="-5" dirty="0">
                <a:latin typeface="Calibri"/>
                <a:cs typeface="Calibri"/>
              </a:rPr>
              <a:t>on </a:t>
            </a:r>
            <a:r>
              <a:rPr sz="2800" spc="-10" dirty="0">
                <a:latin typeface="Calibri"/>
                <a:cs typeface="Calibri"/>
              </a:rPr>
              <a:t>new</a:t>
            </a:r>
            <a:r>
              <a:rPr sz="2800" spc="35" dirty="0">
                <a:latin typeface="Calibri"/>
                <a:cs typeface="Calibri"/>
              </a:rPr>
              <a:t> </a:t>
            </a:r>
            <a:r>
              <a:rPr sz="2800" spc="-20" dirty="0">
                <a:latin typeface="Calibri"/>
                <a:cs typeface="Calibri"/>
              </a:rPr>
              <a:t>data</a:t>
            </a:r>
            <a:endParaRPr sz="2800">
              <a:latin typeface="Calibri"/>
              <a:cs typeface="Calibri"/>
            </a:endParaRPr>
          </a:p>
        </p:txBody>
      </p:sp>
      <p:sp>
        <p:nvSpPr>
          <p:cNvPr id="6" name="object 6"/>
          <p:cNvSpPr/>
          <p:nvPr/>
        </p:nvSpPr>
        <p:spPr>
          <a:xfrm>
            <a:off x="533240" y="3523174"/>
            <a:ext cx="3198160" cy="2330408"/>
          </a:xfrm>
          <a:prstGeom prst="rect">
            <a:avLst/>
          </a:prstGeom>
          <a:blipFill>
            <a:blip r:embed="rId3" cstate="print"/>
            <a:stretch>
              <a:fillRect/>
            </a:stretch>
          </a:blipFill>
        </p:spPr>
        <p:txBody>
          <a:bodyPr wrap="square" lIns="0" tIns="0" rIns="0" bIns="0" rtlCol="0"/>
          <a:lstStyle/>
          <a:p>
            <a:endParaRPr/>
          </a:p>
        </p:txBody>
      </p:sp>
      <p:sp>
        <p:nvSpPr>
          <p:cNvPr id="7" name="object 7"/>
          <p:cNvSpPr txBox="1"/>
          <p:nvPr/>
        </p:nvSpPr>
        <p:spPr>
          <a:xfrm>
            <a:off x="5277703" y="5856371"/>
            <a:ext cx="2672080" cy="570865"/>
          </a:xfrm>
          <a:prstGeom prst="rect">
            <a:avLst/>
          </a:prstGeom>
        </p:spPr>
        <p:txBody>
          <a:bodyPr vert="horz" wrap="square" lIns="0" tIns="24765" rIns="0" bIns="0" rtlCol="0">
            <a:spAutoFit/>
          </a:bodyPr>
          <a:lstStyle/>
          <a:p>
            <a:pPr marL="12700" marR="5080" indent="277495">
              <a:lnSpc>
                <a:spcPts val="2130"/>
              </a:lnSpc>
              <a:spcBef>
                <a:spcPts val="195"/>
              </a:spcBef>
            </a:pPr>
            <a:r>
              <a:rPr sz="1800" spc="-10" dirty="0">
                <a:latin typeface="Calibri"/>
                <a:cs typeface="Calibri"/>
              </a:rPr>
              <a:t>Fitting to </a:t>
            </a:r>
            <a:r>
              <a:rPr sz="1800" spc="-5" dirty="0">
                <a:latin typeface="Calibri"/>
                <a:cs typeface="Calibri"/>
              </a:rPr>
              <a:t>points with </a:t>
            </a:r>
            <a:r>
              <a:rPr sz="1800" dirty="0">
                <a:latin typeface="Calibri"/>
                <a:cs typeface="Calibri"/>
              </a:rPr>
              <a:t>a  </a:t>
            </a:r>
            <a:r>
              <a:rPr sz="1800" spc="-5" dirty="0">
                <a:latin typeface="Calibri"/>
                <a:cs typeface="Calibri"/>
              </a:rPr>
              <a:t>polynomial with </a:t>
            </a:r>
            <a:r>
              <a:rPr sz="1800" spc="-10" dirty="0">
                <a:latin typeface="Calibri"/>
                <a:cs typeface="Calibri"/>
              </a:rPr>
              <a:t>order </a:t>
            </a:r>
            <a:r>
              <a:rPr sz="1800" i="1" dirty="0">
                <a:latin typeface="Calibri"/>
                <a:cs typeface="Calibri"/>
              </a:rPr>
              <a:t>M =</a:t>
            </a:r>
            <a:r>
              <a:rPr sz="1800" i="1" spc="-10" dirty="0">
                <a:latin typeface="Calibri"/>
                <a:cs typeface="Calibri"/>
              </a:rPr>
              <a:t> </a:t>
            </a:r>
            <a:r>
              <a:rPr sz="1800" i="1" dirty="0">
                <a:latin typeface="Calibri"/>
                <a:cs typeface="Calibri"/>
              </a:rPr>
              <a:t>3</a:t>
            </a:r>
            <a:endParaRPr sz="1800">
              <a:latin typeface="Calibri"/>
              <a:cs typeface="Calibri"/>
            </a:endParaRPr>
          </a:p>
        </p:txBody>
      </p:sp>
      <p:sp>
        <p:nvSpPr>
          <p:cNvPr id="8" name="object 8"/>
          <p:cNvSpPr txBox="1"/>
          <p:nvPr/>
        </p:nvSpPr>
        <p:spPr>
          <a:xfrm>
            <a:off x="101888" y="5856372"/>
            <a:ext cx="3599815" cy="934085"/>
          </a:xfrm>
          <a:prstGeom prst="rect">
            <a:avLst/>
          </a:prstGeom>
        </p:spPr>
        <p:txBody>
          <a:bodyPr vert="horz" wrap="square" lIns="0" tIns="12700" rIns="0" bIns="0" rtlCol="0">
            <a:spAutoFit/>
          </a:bodyPr>
          <a:lstStyle/>
          <a:p>
            <a:pPr marL="740410" algn="ctr">
              <a:lnSpc>
                <a:spcPts val="2140"/>
              </a:lnSpc>
              <a:spcBef>
                <a:spcPts val="100"/>
              </a:spcBef>
            </a:pPr>
            <a:r>
              <a:rPr sz="1800" spc="-15" dirty="0">
                <a:latin typeface="Calibri"/>
                <a:cs typeface="Calibri"/>
              </a:rPr>
              <a:t>Points generated </a:t>
            </a:r>
            <a:r>
              <a:rPr sz="1800" spc="-10" dirty="0">
                <a:latin typeface="Calibri"/>
                <a:cs typeface="Calibri"/>
              </a:rPr>
              <a:t>from</a:t>
            </a:r>
            <a:r>
              <a:rPr sz="1800" spc="10" dirty="0">
                <a:latin typeface="Calibri"/>
                <a:cs typeface="Calibri"/>
              </a:rPr>
              <a:t> </a:t>
            </a:r>
            <a:r>
              <a:rPr sz="1800" b="1" spc="-10" dirty="0">
                <a:solidFill>
                  <a:srgbClr val="00B050"/>
                </a:solidFill>
                <a:latin typeface="Calibri"/>
                <a:cs typeface="Calibri"/>
              </a:rPr>
              <a:t>green</a:t>
            </a:r>
            <a:endParaRPr sz="1800">
              <a:latin typeface="Calibri"/>
              <a:cs typeface="Calibri"/>
            </a:endParaRPr>
          </a:p>
          <a:p>
            <a:pPr marL="739140" algn="ctr">
              <a:lnSpc>
                <a:spcPts val="2200"/>
              </a:lnSpc>
            </a:pPr>
            <a:r>
              <a:rPr sz="1800" spc="-5" dirty="0">
                <a:latin typeface="Calibri"/>
                <a:cs typeface="Calibri"/>
              </a:rPr>
              <a:t>function </a:t>
            </a:r>
            <a:r>
              <a:rPr sz="1800" i="1" spc="-5" dirty="0">
                <a:latin typeface="Calibri"/>
                <a:cs typeface="Calibri"/>
              </a:rPr>
              <a:t>f(x) </a:t>
            </a:r>
            <a:r>
              <a:rPr sz="1800" i="1" dirty="0">
                <a:latin typeface="Calibri"/>
                <a:cs typeface="Calibri"/>
              </a:rPr>
              <a:t>= </a:t>
            </a:r>
            <a:r>
              <a:rPr sz="1800" i="1" spc="-10" dirty="0">
                <a:latin typeface="Calibri"/>
                <a:cs typeface="Calibri"/>
              </a:rPr>
              <a:t>sin(2</a:t>
            </a:r>
            <a:r>
              <a:rPr sz="1850" i="1" spc="-10" dirty="0">
                <a:latin typeface="Cambria Math"/>
                <a:cs typeface="Cambria Math"/>
              </a:rPr>
              <a:t>𝛑</a:t>
            </a:r>
            <a:r>
              <a:rPr sz="1800" i="1" spc="-10" dirty="0">
                <a:latin typeface="Calibri"/>
                <a:cs typeface="Calibri"/>
              </a:rPr>
              <a:t>x) </a:t>
            </a:r>
            <a:r>
              <a:rPr sz="1800" dirty="0">
                <a:latin typeface="Calibri"/>
                <a:cs typeface="Calibri"/>
              </a:rPr>
              <a:t>+</a:t>
            </a:r>
            <a:r>
              <a:rPr sz="1800" spc="25" dirty="0">
                <a:latin typeface="Calibri"/>
                <a:cs typeface="Calibri"/>
              </a:rPr>
              <a:t> </a:t>
            </a:r>
            <a:r>
              <a:rPr sz="1800" spc="-5" dirty="0">
                <a:latin typeface="Calibri"/>
                <a:cs typeface="Calibri"/>
              </a:rPr>
              <a:t>noise</a:t>
            </a:r>
            <a:endParaRPr sz="1800">
              <a:latin typeface="Calibri"/>
              <a:cs typeface="Calibri"/>
            </a:endParaRPr>
          </a:p>
          <a:p>
            <a:pPr marL="12700">
              <a:lnSpc>
                <a:spcPct val="100000"/>
              </a:lnSpc>
              <a:spcBef>
                <a:spcPts val="1614"/>
              </a:spcBef>
            </a:pPr>
            <a:r>
              <a:rPr sz="1000" spc="-5" dirty="0">
                <a:latin typeface="Calibri"/>
                <a:cs typeface="Calibri"/>
              </a:rPr>
              <a:t>Pattern Recognition and Machine Learning. Bishop,</a:t>
            </a:r>
            <a:r>
              <a:rPr sz="1000" dirty="0">
                <a:latin typeface="Calibri"/>
                <a:cs typeface="Calibri"/>
              </a:rPr>
              <a:t> 2006.</a:t>
            </a:r>
            <a:endParaRPr sz="1000">
              <a:latin typeface="Calibri"/>
              <a:cs typeface="Calibri"/>
            </a:endParaRPr>
          </a:p>
        </p:txBody>
      </p:sp>
      <p:sp>
        <p:nvSpPr>
          <p:cNvPr id="9" name="object 9"/>
          <p:cNvSpPr/>
          <p:nvPr/>
        </p:nvSpPr>
        <p:spPr>
          <a:xfrm>
            <a:off x="6791400" y="2149496"/>
            <a:ext cx="1683589" cy="1229138"/>
          </a:xfrm>
          <a:prstGeom prst="rect">
            <a:avLst/>
          </a:prstGeom>
          <a:blipFill>
            <a:blip r:embed="rId4" cstate="print"/>
            <a:stretch>
              <a:fillRect/>
            </a:stretch>
          </a:blipFill>
        </p:spPr>
        <p:txBody>
          <a:bodyPr wrap="square" lIns="0" tIns="0" rIns="0" bIns="0" rtlCol="0"/>
          <a:lstStyle/>
          <a:p>
            <a:endParaRPr/>
          </a:p>
        </p:txBody>
      </p:sp>
      <p:sp>
        <p:nvSpPr>
          <p:cNvPr id="10" name="object 10"/>
          <p:cNvSpPr/>
          <p:nvPr/>
        </p:nvSpPr>
        <p:spPr>
          <a:xfrm>
            <a:off x="7404100" y="5156200"/>
            <a:ext cx="215900" cy="241300"/>
          </a:xfrm>
          <a:prstGeom prst="rect">
            <a:avLst/>
          </a:prstGeom>
          <a:blipFill>
            <a:blip r:embed="rId5" cstate="print"/>
            <a:stretch>
              <a:fillRect/>
            </a:stretch>
          </a:blipFill>
        </p:spPr>
        <p:txBody>
          <a:bodyPr wrap="square" lIns="0" tIns="0" rIns="0" bIns="0" rtlCol="0"/>
          <a:lstStyle/>
          <a:p>
            <a:endParaRPr/>
          </a:p>
        </p:txBody>
      </p:sp>
      <p:sp>
        <p:nvSpPr>
          <p:cNvPr id="11" name="object 11"/>
          <p:cNvSpPr/>
          <p:nvPr/>
        </p:nvSpPr>
        <p:spPr>
          <a:xfrm>
            <a:off x="7454096" y="5183284"/>
            <a:ext cx="115746" cy="138896"/>
          </a:xfrm>
          <a:prstGeom prst="rect">
            <a:avLst/>
          </a:prstGeom>
          <a:blipFill>
            <a:blip r:embed="rId6" cstate="print"/>
            <a:stretch>
              <a:fillRect/>
            </a:stretch>
          </a:blipFill>
        </p:spPr>
        <p:txBody>
          <a:bodyPr wrap="square" lIns="0" tIns="0" rIns="0" bIns="0" rtlCol="0"/>
          <a:lstStyle/>
          <a:p>
            <a:endParaRPr/>
          </a:p>
        </p:txBody>
      </p:sp>
      <p:sp>
        <p:nvSpPr>
          <p:cNvPr id="12" name="object 12"/>
          <p:cNvSpPr/>
          <p:nvPr/>
        </p:nvSpPr>
        <p:spPr>
          <a:xfrm>
            <a:off x="7449333" y="5178521"/>
            <a:ext cx="125272" cy="148421"/>
          </a:xfrm>
          <a:prstGeom prst="rect">
            <a:avLst/>
          </a:prstGeom>
          <a:blipFill>
            <a:blip r:embed="rId7" cstate="print"/>
            <a:stretch>
              <a:fillRect/>
            </a:stretch>
          </a:blipFill>
        </p:spPr>
        <p:txBody>
          <a:bodyPr wrap="square" lIns="0" tIns="0" rIns="0" bIns="0" rtlCol="0"/>
          <a:lstStyle/>
          <a:p>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object 3"/>
          <p:cNvSpPr txBox="1">
            <a:spLocks noGrp="1"/>
          </p:cNvSpPr>
          <p:nvPr>
            <p:ph type="title"/>
          </p:nvPr>
        </p:nvSpPr>
        <p:spPr>
          <a:prstGeom prst="rect">
            <a:avLst/>
          </a:prstGeom>
        </p:spPr>
        <p:txBody>
          <a:bodyPr vert="horz" wrap="square" lIns="0" tIns="12700" rIns="0" bIns="0" rtlCol="0">
            <a:spAutoFit/>
          </a:bodyPr>
          <a:lstStyle/>
          <a:p>
            <a:pPr marL="13970">
              <a:lnSpc>
                <a:spcPct val="100000"/>
              </a:lnSpc>
              <a:spcBef>
                <a:spcPts val="100"/>
              </a:spcBef>
            </a:pPr>
            <a:r>
              <a:rPr dirty="0"/>
              <a:t>Machine</a:t>
            </a:r>
            <a:r>
              <a:rPr spc="-50" dirty="0"/>
              <a:t> </a:t>
            </a:r>
            <a:r>
              <a:rPr spc="-5" dirty="0"/>
              <a:t>learning</a:t>
            </a:r>
          </a:p>
        </p:txBody>
      </p:sp>
      <p:sp>
        <p:nvSpPr>
          <p:cNvPr id="4" name="object 4"/>
          <p:cNvSpPr txBox="1"/>
          <p:nvPr/>
        </p:nvSpPr>
        <p:spPr>
          <a:xfrm>
            <a:off x="535940" y="1504743"/>
            <a:ext cx="8016875" cy="2645410"/>
          </a:xfrm>
          <a:prstGeom prst="rect">
            <a:avLst/>
          </a:prstGeom>
        </p:spPr>
        <p:txBody>
          <a:bodyPr vert="horz" wrap="square" lIns="0" tIns="64769" rIns="0" bIns="0" rtlCol="0">
            <a:spAutoFit/>
          </a:bodyPr>
          <a:lstStyle/>
          <a:p>
            <a:pPr marL="355600" indent="-342900">
              <a:lnSpc>
                <a:spcPct val="100000"/>
              </a:lnSpc>
              <a:spcBef>
                <a:spcPts val="509"/>
              </a:spcBef>
              <a:buFont typeface="Arial"/>
              <a:buChar char="•"/>
              <a:tabLst>
                <a:tab pos="354965" algn="l"/>
                <a:tab pos="355600" algn="l"/>
              </a:tabLst>
            </a:pPr>
            <a:r>
              <a:rPr sz="3200" spc="-55" dirty="0">
                <a:latin typeface="Calibri"/>
                <a:cs typeface="Calibri"/>
              </a:rPr>
              <a:t>Train </a:t>
            </a:r>
            <a:r>
              <a:rPr sz="3200" dirty="0">
                <a:latin typeface="Calibri"/>
                <a:cs typeface="Calibri"/>
              </a:rPr>
              <a:t>/ </a:t>
            </a:r>
            <a:r>
              <a:rPr sz="3200" spc="-20" dirty="0">
                <a:latin typeface="Calibri"/>
                <a:cs typeface="Calibri"/>
              </a:rPr>
              <a:t>test</a:t>
            </a:r>
            <a:r>
              <a:rPr sz="3200" spc="50" dirty="0">
                <a:latin typeface="Calibri"/>
                <a:cs typeface="Calibri"/>
              </a:rPr>
              <a:t> </a:t>
            </a:r>
            <a:r>
              <a:rPr sz="3200" spc="-5" dirty="0">
                <a:latin typeface="Calibri"/>
                <a:cs typeface="Calibri"/>
              </a:rPr>
              <a:t>split</a:t>
            </a:r>
            <a:endParaRPr sz="3200">
              <a:latin typeface="Calibri"/>
              <a:cs typeface="Calibri"/>
            </a:endParaRPr>
          </a:p>
          <a:p>
            <a:pPr marL="755650" lvl="1" indent="-285750">
              <a:lnSpc>
                <a:spcPct val="100000"/>
              </a:lnSpc>
              <a:spcBef>
                <a:spcPts val="360"/>
              </a:spcBef>
              <a:buFont typeface="Arial"/>
              <a:buChar char="–"/>
              <a:tabLst>
                <a:tab pos="755650" algn="l"/>
              </a:tabLst>
            </a:pPr>
            <a:r>
              <a:rPr sz="2800" spc="-5" dirty="0">
                <a:latin typeface="Calibri"/>
                <a:cs typeface="Calibri"/>
              </a:rPr>
              <a:t>How </a:t>
            </a:r>
            <a:r>
              <a:rPr sz="2800" spc="-10" dirty="0">
                <a:latin typeface="Calibri"/>
                <a:cs typeface="Calibri"/>
              </a:rPr>
              <a:t>can </a:t>
            </a:r>
            <a:r>
              <a:rPr sz="2800" spc="-15" dirty="0">
                <a:latin typeface="Calibri"/>
                <a:cs typeface="Calibri"/>
              </a:rPr>
              <a:t>you </a:t>
            </a:r>
            <a:r>
              <a:rPr sz="2800" spc="-10" dirty="0">
                <a:latin typeface="Calibri"/>
                <a:cs typeface="Calibri"/>
              </a:rPr>
              <a:t>identify</a:t>
            </a:r>
            <a:r>
              <a:rPr sz="2800" spc="35" dirty="0">
                <a:latin typeface="Calibri"/>
                <a:cs typeface="Calibri"/>
              </a:rPr>
              <a:t> </a:t>
            </a:r>
            <a:r>
              <a:rPr sz="2800" spc="-15" dirty="0">
                <a:latin typeface="Calibri"/>
                <a:cs typeface="Calibri"/>
              </a:rPr>
              <a:t>overfitting?</a:t>
            </a:r>
            <a:endParaRPr sz="2800">
              <a:latin typeface="Calibri"/>
              <a:cs typeface="Calibri"/>
            </a:endParaRPr>
          </a:p>
          <a:p>
            <a:pPr marL="755650" lvl="1" indent="-285750">
              <a:lnSpc>
                <a:spcPct val="100000"/>
              </a:lnSpc>
              <a:spcBef>
                <a:spcPts val="340"/>
              </a:spcBef>
              <a:buFont typeface="Arial"/>
              <a:buChar char="–"/>
              <a:tabLst>
                <a:tab pos="755650" algn="l"/>
              </a:tabLst>
            </a:pPr>
            <a:r>
              <a:rPr sz="2800" spc="-15" dirty="0">
                <a:latin typeface="Calibri"/>
                <a:cs typeface="Calibri"/>
              </a:rPr>
              <a:t>Partition your </a:t>
            </a:r>
            <a:r>
              <a:rPr sz="2800" spc="-5" dirty="0">
                <a:latin typeface="Calibri"/>
                <a:cs typeface="Calibri"/>
              </a:rPr>
              <a:t>input </a:t>
            </a:r>
            <a:r>
              <a:rPr sz="2800" spc="-20" dirty="0">
                <a:latin typeface="Calibri"/>
                <a:cs typeface="Calibri"/>
              </a:rPr>
              <a:t>data</a:t>
            </a:r>
            <a:r>
              <a:rPr sz="2800" spc="30" dirty="0">
                <a:latin typeface="Calibri"/>
                <a:cs typeface="Calibri"/>
              </a:rPr>
              <a:t> </a:t>
            </a:r>
            <a:r>
              <a:rPr sz="2800" spc="-15" dirty="0">
                <a:latin typeface="Calibri"/>
                <a:cs typeface="Calibri"/>
              </a:rPr>
              <a:t>into</a:t>
            </a:r>
            <a:endParaRPr sz="2800">
              <a:latin typeface="Calibri"/>
              <a:cs typeface="Calibri"/>
            </a:endParaRPr>
          </a:p>
          <a:p>
            <a:pPr marL="1155700" lvl="2" indent="-228600">
              <a:lnSpc>
                <a:spcPct val="100000"/>
              </a:lnSpc>
              <a:spcBef>
                <a:spcPts val="305"/>
              </a:spcBef>
              <a:buFont typeface="Arial"/>
              <a:buChar char="•"/>
              <a:tabLst>
                <a:tab pos="1155700" algn="l"/>
              </a:tabLst>
            </a:pPr>
            <a:r>
              <a:rPr sz="2400" spc="-25" dirty="0">
                <a:latin typeface="Calibri"/>
                <a:cs typeface="Calibri"/>
              </a:rPr>
              <a:t>Training </a:t>
            </a:r>
            <a:r>
              <a:rPr sz="2400" spc="-5" dirty="0">
                <a:latin typeface="Calibri"/>
                <a:cs typeface="Calibri"/>
              </a:rPr>
              <a:t>set (e.g. 80%) used </a:t>
            </a:r>
            <a:r>
              <a:rPr sz="2400" spc="-15" dirty="0">
                <a:latin typeface="Calibri"/>
                <a:cs typeface="Calibri"/>
              </a:rPr>
              <a:t>to </a:t>
            </a:r>
            <a:r>
              <a:rPr sz="2400" dirty="0">
                <a:latin typeface="Calibri"/>
                <a:cs typeface="Calibri"/>
              </a:rPr>
              <a:t>build </a:t>
            </a:r>
            <a:r>
              <a:rPr sz="2400" spc="-5" dirty="0">
                <a:latin typeface="Calibri"/>
                <a:cs typeface="Calibri"/>
              </a:rPr>
              <a:t>the ML model</a:t>
            </a:r>
            <a:endParaRPr sz="2400">
              <a:latin typeface="Calibri"/>
              <a:cs typeface="Calibri"/>
            </a:endParaRPr>
          </a:p>
          <a:p>
            <a:pPr marL="1155700" marR="5080" lvl="2" indent="-228600">
              <a:lnSpc>
                <a:spcPts val="2570"/>
              </a:lnSpc>
              <a:spcBef>
                <a:spcPts val="665"/>
              </a:spcBef>
              <a:buFont typeface="Arial"/>
              <a:buChar char="•"/>
              <a:tabLst>
                <a:tab pos="1155700" algn="l"/>
              </a:tabLst>
            </a:pPr>
            <a:r>
              <a:rPr sz="2400" spc="-60" dirty="0">
                <a:latin typeface="Calibri"/>
                <a:cs typeface="Calibri"/>
              </a:rPr>
              <a:t>Test </a:t>
            </a:r>
            <a:r>
              <a:rPr sz="2400" spc="-5" dirty="0">
                <a:latin typeface="Calibri"/>
                <a:cs typeface="Calibri"/>
              </a:rPr>
              <a:t>set </a:t>
            </a:r>
            <a:r>
              <a:rPr sz="2400" dirty="0">
                <a:latin typeface="Calibri"/>
                <a:cs typeface="Calibri"/>
              </a:rPr>
              <a:t>(e.g. </a:t>
            </a:r>
            <a:r>
              <a:rPr sz="2400" spc="-5" dirty="0">
                <a:latin typeface="Calibri"/>
                <a:cs typeface="Calibri"/>
              </a:rPr>
              <a:t>20%) used </a:t>
            </a:r>
            <a:r>
              <a:rPr sz="2400" spc="-15" dirty="0">
                <a:latin typeface="Calibri"/>
                <a:cs typeface="Calibri"/>
              </a:rPr>
              <a:t>to validate </a:t>
            </a:r>
            <a:r>
              <a:rPr sz="2400" dirty="0">
                <a:latin typeface="Calibri"/>
                <a:cs typeface="Calibri"/>
              </a:rPr>
              <a:t>and </a:t>
            </a:r>
            <a:r>
              <a:rPr sz="2400" spc="-15" dirty="0">
                <a:latin typeface="Calibri"/>
                <a:cs typeface="Calibri"/>
              </a:rPr>
              <a:t>characterize </a:t>
            </a:r>
            <a:r>
              <a:rPr sz="2400" spc="-5" dirty="0">
                <a:latin typeface="Calibri"/>
                <a:cs typeface="Calibri"/>
              </a:rPr>
              <a:t>the  </a:t>
            </a:r>
            <a:r>
              <a:rPr sz="2400" spc="-10" dirty="0">
                <a:latin typeface="Calibri"/>
                <a:cs typeface="Calibri"/>
              </a:rPr>
              <a:t>error </a:t>
            </a:r>
            <a:r>
              <a:rPr sz="2400" spc="-5" dirty="0">
                <a:latin typeface="Calibri"/>
                <a:cs typeface="Calibri"/>
              </a:rPr>
              <a:t>in the</a:t>
            </a:r>
            <a:r>
              <a:rPr sz="2400" dirty="0">
                <a:latin typeface="Calibri"/>
                <a:cs typeface="Calibri"/>
              </a:rPr>
              <a:t> </a:t>
            </a:r>
            <a:r>
              <a:rPr sz="2400" spc="-5" dirty="0">
                <a:latin typeface="Calibri"/>
                <a:cs typeface="Calibri"/>
              </a:rPr>
              <a:t>model</a:t>
            </a:r>
            <a:endParaRPr sz="2400">
              <a:latin typeface="Calibri"/>
              <a:cs typeface="Calibri"/>
            </a:endParaRPr>
          </a:p>
        </p:txBody>
      </p:sp>
      <p:sp>
        <p:nvSpPr>
          <p:cNvPr id="5" name="object 5"/>
          <p:cNvSpPr txBox="1"/>
          <p:nvPr/>
        </p:nvSpPr>
        <p:spPr>
          <a:xfrm>
            <a:off x="993139" y="5705644"/>
            <a:ext cx="6750684" cy="837565"/>
          </a:xfrm>
          <a:prstGeom prst="rect">
            <a:avLst/>
          </a:prstGeom>
        </p:spPr>
        <p:txBody>
          <a:bodyPr vert="horz" wrap="square" lIns="0" tIns="60325" rIns="0" bIns="0" rtlCol="0">
            <a:spAutoFit/>
          </a:bodyPr>
          <a:lstStyle/>
          <a:p>
            <a:pPr marL="298450" marR="5080" indent="-285750">
              <a:lnSpc>
                <a:spcPts val="3030"/>
              </a:lnSpc>
              <a:spcBef>
                <a:spcPts val="475"/>
              </a:spcBef>
            </a:pPr>
            <a:r>
              <a:rPr sz="2800" dirty="0">
                <a:latin typeface="Arial"/>
                <a:cs typeface="Arial"/>
              </a:rPr>
              <a:t>– </a:t>
            </a:r>
            <a:r>
              <a:rPr sz="2800" b="1" spc="-10" dirty="0">
                <a:latin typeface="Calibri"/>
                <a:cs typeface="Calibri"/>
              </a:rPr>
              <a:t>Never ever ever ever ever </a:t>
            </a:r>
            <a:r>
              <a:rPr sz="2800" spc="-15" dirty="0">
                <a:latin typeface="Calibri"/>
                <a:cs typeface="Calibri"/>
              </a:rPr>
              <a:t>contaminate your  </a:t>
            </a:r>
            <a:r>
              <a:rPr sz="2800" spc="-5" dirty="0">
                <a:latin typeface="Calibri"/>
                <a:cs typeface="Calibri"/>
              </a:rPr>
              <a:t>model </a:t>
            </a:r>
            <a:r>
              <a:rPr sz="2800" spc="-10" dirty="0">
                <a:latin typeface="Calibri"/>
                <a:cs typeface="Calibri"/>
              </a:rPr>
              <a:t>training </a:t>
            </a:r>
            <a:r>
              <a:rPr sz="2800" spc="-5" dirty="0">
                <a:latin typeface="Calibri"/>
                <a:cs typeface="Calibri"/>
              </a:rPr>
              <a:t>with </a:t>
            </a:r>
            <a:r>
              <a:rPr sz="2800" spc="-20" dirty="0">
                <a:latin typeface="Calibri"/>
                <a:cs typeface="Calibri"/>
              </a:rPr>
              <a:t>data from </a:t>
            </a:r>
            <a:r>
              <a:rPr sz="2800" dirty="0">
                <a:latin typeface="Calibri"/>
                <a:cs typeface="Calibri"/>
              </a:rPr>
              <a:t>the </a:t>
            </a:r>
            <a:r>
              <a:rPr sz="2800" spc="-20" dirty="0">
                <a:latin typeface="Calibri"/>
                <a:cs typeface="Calibri"/>
              </a:rPr>
              <a:t>test</a:t>
            </a:r>
            <a:r>
              <a:rPr sz="2800" spc="55" dirty="0">
                <a:latin typeface="Calibri"/>
                <a:cs typeface="Calibri"/>
              </a:rPr>
              <a:t> </a:t>
            </a:r>
            <a:r>
              <a:rPr sz="2800" spc="-10" dirty="0">
                <a:latin typeface="Calibri"/>
                <a:cs typeface="Calibri"/>
              </a:rPr>
              <a:t>set</a:t>
            </a:r>
            <a:endParaRPr sz="2800">
              <a:latin typeface="Calibri"/>
              <a:cs typeface="Calibri"/>
            </a:endParaRPr>
          </a:p>
        </p:txBody>
      </p:sp>
      <p:sp>
        <p:nvSpPr>
          <p:cNvPr id="6" name="object 6"/>
          <p:cNvSpPr txBox="1"/>
          <p:nvPr/>
        </p:nvSpPr>
        <p:spPr>
          <a:xfrm>
            <a:off x="1435260" y="4328929"/>
            <a:ext cx="6204585" cy="428625"/>
          </a:xfrm>
          <a:prstGeom prst="rect">
            <a:avLst/>
          </a:prstGeom>
          <a:solidFill>
            <a:srgbClr val="D9D9D9"/>
          </a:solidFill>
          <a:ln w="25400">
            <a:solidFill>
              <a:srgbClr val="262626"/>
            </a:solidFill>
          </a:ln>
        </p:spPr>
        <p:txBody>
          <a:bodyPr vert="horz" wrap="square" lIns="0" tIns="64135" rIns="0" bIns="0" rtlCol="0">
            <a:spAutoFit/>
          </a:bodyPr>
          <a:lstStyle/>
          <a:p>
            <a:pPr algn="ctr">
              <a:lnSpc>
                <a:spcPct val="100000"/>
              </a:lnSpc>
              <a:spcBef>
                <a:spcPts val="505"/>
              </a:spcBef>
            </a:pPr>
            <a:r>
              <a:rPr sz="1800" spc="-15" dirty="0">
                <a:latin typeface="Calibri"/>
                <a:cs typeface="Calibri"/>
              </a:rPr>
              <a:t>Data</a:t>
            </a:r>
            <a:r>
              <a:rPr sz="1800" dirty="0">
                <a:latin typeface="Calibri"/>
                <a:cs typeface="Calibri"/>
              </a:rPr>
              <a:t> </a:t>
            </a:r>
            <a:r>
              <a:rPr sz="1800" spc="-5" dirty="0">
                <a:latin typeface="Calibri"/>
                <a:cs typeface="Calibri"/>
              </a:rPr>
              <a:t>set</a:t>
            </a:r>
            <a:endParaRPr sz="1800">
              <a:latin typeface="Calibri"/>
              <a:cs typeface="Calibri"/>
            </a:endParaRPr>
          </a:p>
        </p:txBody>
      </p:sp>
      <p:sp>
        <p:nvSpPr>
          <p:cNvPr id="7" name="object 7"/>
          <p:cNvSpPr txBox="1"/>
          <p:nvPr/>
        </p:nvSpPr>
        <p:spPr>
          <a:xfrm>
            <a:off x="1004191" y="5053884"/>
            <a:ext cx="4433570" cy="428625"/>
          </a:xfrm>
          <a:prstGeom prst="rect">
            <a:avLst/>
          </a:prstGeom>
          <a:solidFill>
            <a:srgbClr val="73FEFF"/>
          </a:solidFill>
          <a:ln w="25400">
            <a:solidFill>
              <a:srgbClr val="262626"/>
            </a:solidFill>
          </a:ln>
        </p:spPr>
        <p:txBody>
          <a:bodyPr vert="horz" wrap="square" lIns="0" tIns="64135" rIns="0" bIns="0" rtlCol="0">
            <a:spAutoFit/>
          </a:bodyPr>
          <a:lstStyle/>
          <a:p>
            <a:pPr algn="ctr">
              <a:lnSpc>
                <a:spcPct val="100000"/>
              </a:lnSpc>
              <a:spcBef>
                <a:spcPts val="505"/>
              </a:spcBef>
            </a:pPr>
            <a:r>
              <a:rPr sz="1800" spc="-25" dirty="0">
                <a:latin typeface="Calibri"/>
                <a:cs typeface="Calibri"/>
              </a:rPr>
              <a:t>Training</a:t>
            </a:r>
            <a:r>
              <a:rPr sz="1800" dirty="0">
                <a:latin typeface="Calibri"/>
                <a:cs typeface="Calibri"/>
              </a:rPr>
              <a:t> </a:t>
            </a:r>
            <a:r>
              <a:rPr sz="1800" spc="-15" dirty="0">
                <a:latin typeface="Calibri"/>
                <a:cs typeface="Calibri"/>
              </a:rPr>
              <a:t>data</a:t>
            </a:r>
            <a:endParaRPr sz="1800">
              <a:latin typeface="Calibri"/>
              <a:cs typeface="Calibri"/>
            </a:endParaRPr>
          </a:p>
        </p:txBody>
      </p:sp>
      <p:sp>
        <p:nvSpPr>
          <p:cNvPr id="8" name="object 8"/>
          <p:cNvSpPr/>
          <p:nvPr/>
        </p:nvSpPr>
        <p:spPr>
          <a:xfrm>
            <a:off x="6159221" y="5053884"/>
            <a:ext cx="1771014" cy="428625"/>
          </a:xfrm>
          <a:custGeom>
            <a:avLst/>
            <a:gdLst/>
            <a:ahLst/>
            <a:cxnLst/>
            <a:rect l="l" t="t" r="r" b="b"/>
            <a:pathLst>
              <a:path w="1771015" h="428625">
                <a:moveTo>
                  <a:pt x="0" y="428263"/>
                </a:moveTo>
                <a:lnTo>
                  <a:pt x="1770926" y="428263"/>
                </a:lnTo>
                <a:lnTo>
                  <a:pt x="1770926" y="0"/>
                </a:lnTo>
                <a:lnTo>
                  <a:pt x="0" y="0"/>
                </a:lnTo>
                <a:lnTo>
                  <a:pt x="0" y="428263"/>
                </a:lnTo>
                <a:close/>
              </a:path>
            </a:pathLst>
          </a:custGeom>
          <a:solidFill>
            <a:srgbClr val="FF40FF"/>
          </a:solidFill>
        </p:spPr>
        <p:txBody>
          <a:bodyPr wrap="square" lIns="0" tIns="0" rIns="0" bIns="0" rtlCol="0"/>
          <a:lstStyle/>
          <a:p>
            <a:endParaRPr/>
          </a:p>
        </p:txBody>
      </p:sp>
      <p:sp>
        <p:nvSpPr>
          <p:cNvPr id="9" name="object 9"/>
          <p:cNvSpPr txBox="1"/>
          <p:nvPr/>
        </p:nvSpPr>
        <p:spPr>
          <a:xfrm>
            <a:off x="6159221" y="5053884"/>
            <a:ext cx="1771014" cy="428625"/>
          </a:xfrm>
          <a:prstGeom prst="rect">
            <a:avLst/>
          </a:prstGeom>
          <a:ln w="25400">
            <a:solidFill>
              <a:srgbClr val="262626"/>
            </a:solidFill>
          </a:ln>
        </p:spPr>
        <p:txBody>
          <a:bodyPr vert="horz" wrap="square" lIns="0" tIns="64135" rIns="0" bIns="0" rtlCol="0">
            <a:spAutoFit/>
          </a:bodyPr>
          <a:lstStyle/>
          <a:p>
            <a:pPr marL="328930">
              <a:lnSpc>
                <a:spcPct val="100000"/>
              </a:lnSpc>
              <a:spcBef>
                <a:spcPts val="505"/>
              </a:spcBef>
            </a:pPr>
            <a:r>
              <a:rPr sz="1800" spc="-30" dirty="0">
                <a:latin typeface="Calibri"/>
                <a:cs typeface="Calibri"/>
              </a:rPr>
              <a:t>Testing</a:t>
            </a:r>
            <a:r>
              <a:rPr sz="1800" spc="-10" dirty="0">
                <a:latin typeface="Calibri"/>
                <a:cs typeface="Calibri"/>
              </a:rPr>
              <a:t> </a:t>
            </a:r>
            <a:r>
              <a:rPr sz="1800" spc="-15" dirty="0">
                <a:latin typeface="Calibri"/>
                <a:cs typeface="Calibri"/>
              </a:rPr>
              <a:t>data</a:t>
            </a:r>
            <a:endParaRPr sz="1800">
              <a:latin typeface="Calibri"/>
              <a:cs typeface="Calibri"/>
            </a:endParaRPr>
          </a:p>
        </p:txBody>
      </p:sp>
      <p:sp>
        <p:nvSpPr>
          <p:cNvPr id="10" name="object 10"/>
          <p:cNvSpPr/>
          <p:nvPr/>
        </p:nvSpPr>
        <p:spPr>
          <a:xfrm>
            <a:off x="1004191" y="4757192"/>
            <a:ext cx="431165" cy="302895"/>
          </a:xfrm>
          <a:custGeom>
            <a:avLst/>
            <a:gdLst/>
            <a:ahLst/>
            <a:cxnLst/>
            <a:rect l="l" t="t" r="r" b="b"/>
            <a:pathLst>
              <a:path w="431165" h="302895">
                <a:moveTo>
                  <a:pt x="431069" y="0"/>
                </a:moveTo>
                <a:lnTo>
                  <a:pt x="0" y="302436"/>
                </a:lnTo>
              </a:path>
            </a:pathLst>
          </a:custGeom>
          <a:ln w="25400">
            <a:solidFill>
              <a:srgbClr val="000000"/>
            </a:solidFill>
          </a:ln>
        </p:spPr>
        <p:txBody>
          <a:bodyPr wrap="square" lIns="0" tIns="0" rIns="0" bIns="0" rtlCol="0"/>
          <a:lstStyle/>
          <a:p>
            <a:endParaRPr/>
          </a:p>
        </p:txBody>
      </p:sp>
      <p:sp>
        <p:nvSpPr>
          <p:cNvPr id="11" name="object 11"/>
          <p:cNvSpPr/>
          <p:nvPr/>
        </p:nvSpPr>
        <p:spPr>
          <a:xfrm>
            <a:off x="7628425" y="4769296"/>
            <a:ext cx="302260" cy="314960"/>
          </a:xfrm>
          <a:custGeom>
            <a:avLst/>
            <a:gdLst/>
            <a:ahLst/>
            <a:cxnLst/>
            <a:rect l="l" t="t" r="r" b="b"/>
            <a:pathLst>
              <a:path w="302259" h="314960">
                <a:moveTo>
                  <a:pt x="301723" y="314540"/>
                </a:moveTo>
                <a:lnTo>
                  <a:pt x="0" y="0"/>
                </a:lnTo>
              </a:path>
            </a:pathLst>
          </a:custGeom>
          <a:ln w="25400">
            <a:solidFill>
              <a:srgbClr val="000000"/>
            </a:solidFill>
          </a:ln>
        </p:spPr>
        <p:txBody>
          <a:bodyPr wrap="square" lIns="0" tIns="0" rIns="0" bIns="0" rtlCol="0"/>
          <a:lstStyle/>
          <a:p>
            <a:endParaRPr/>
          </a:p>
        </p:txBody>
      </p:sp>
      <p:sp>
        <p:nvSpPr>
          <p:cNvPr id="12" name="object 12"/>
          <p:cNvSpPr/>
          <p:nvPr/>
        </p:nvSpPr>
        <p:spPr>
          <a:xfrm>
            <a:off x="5868363" y="4757192"/>
            <a:ext cx="302260" cy="314960"/>
          </a:xfrm>
          <a:custGeom>
            <a:avLst/>
            <a:gdLst/>
            <a:ahLst/>
            <a:cxnLst/>
            <a:rect l="l" t="t" r="r" b="b"/>
            <a:pathLst>
              <a:path w="302260" h="314960">
                <a:moveTo>
                  <a:pt x="301723" y="314540"/>
                </a:moveTo>
                <a:lnTo>
                  <a:pt x="0" y="0"/>
                </a:lnTo>
              </a:path>
            </a:pathLst>
          </a:custGeom>
          <a:ln w="25400">
            <a:solidFill>
              <a:srgbClr val="000000"/>
            </a:solidFill>
          </a:ln>
        </p:spPr>
        <p:txBody>
          <a:bodyPr wrap="square" lIns="0" tIns="0" rIns="0" bIns="0" rtlCol="0"/>
          <a:lstStyle/>
          <a:p>
            <a:endParaRPr/>
          </a:p>
        </p:txBody>
      </p:sp>
      <p:sp>
        <p:nvSpPr>
          <p:cNvPr id="13" name="object 13"/>
          <p:cNvSpPr/>
          <p:nvPr/>
        </p:nvSpPr>
        <p:spPr>
          <a:xfrm>
            <a:off x="5425895" y="4757192"/>
            <a:ext cx="431165" cy="302895"/>
          </a:xfrm>
          <a:custGeom>
            <a:avLst/>
            <a:gdLst/>
            <a:ahLst/>
            <a:cxnLst/>
            <a:rect l="l" t="t" r="r" b="b"/>
            <a:pathLst>
              <a:path w="431164" h="302895">
                <a:moveTo>
                  <a:pt x="431069" y="0"/>
                </a:moveTo>
                <a:lnTo>
                  <a:pt x="0" y="302436"/>
                </a:lnTo>
              </a:path>
            </a:pathLst>
          </a:custGeom>
          <a:ln w="25400">
            <a:solidFill>
              <a:srgbClr val="000000"/>
            </a:solidFill>
          </a:ln>
        </p:spPr>
        <p:txBody>
          <a:bodyPr wrap="square" lIns="0" tIns="0" rIns="0" bIns="0" rtlCol="0"/>
          <a:lstStyle/>
          <a:p>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object 3"/>
          <p:cNvSpPr txBox="1">
            <a:spLocks noGrp="1"/>
          </p:cNvSpPr>
          <p:nvPr>
            <p:ph type="title"/>
          </p:nvPr>
        </p:nvSpPr>
        <p:spPr>
          <a:prstGeom prst="rect">
            <a:avLst/>
          </a:prstGeom>
        </p:spPr>
        <p:txBody>
          <a:bodyPr vert="horz" wrap="square" lIns="0" tIns="12700" rIns="0" bIns="0" rtlCol="0">
            <a:spAutoFit/>
          </a:bodyPr>
          <a:lstStyle/>
          <a:p>
            <a:pPr marL="13970">
              <a:lnSpc>
                <a:spcPct val="100000"/>
              </a:lnSpc>
              <a:spcBef>
                <a:spcPts val="100"/>
              </a:spcBef>
            </a:pPr>
            <a:r>
              <a:rPr dirty="0"/>
              <a:t>Machine</a:t>
            </a:r>
            <a:r>
              <a:rPr spc="-50" dirty="0"/>
              <a:t> </a:t>
            </a:r>
            <a:r>
              <a:rPr spc="-5" dirty="0"/>
              <a:t>learning</a:t>
            </a:r>
          </a:p>
        </p:txBody>
      </p:sp>
      <p:sp>
        <p:nvSpPr>
          <p:cNvPr id="4" name="object 4"/>
          <p:cNvSpPr txBox="1"/>
          <p:nvPr/>
        </p:nvSpPr>
        <p:spPr>
          <a:xfrm>
            <a:off x="535938" y="1507188"/>
            <a:ext cx="2802255" cy="1129030"/>
          </a:xfrm>
          <a:prstGeom prst="rect">
            <a:avLst/>
          </a:prstGeom>
        </p:spPr>
        <p:txBody>
          <a:bodyPr vert="horz" wrap="square" lIns="0" tIns="113030" rIns="0" bIns="0" rtlCol="0">
            <a:spAutoFit/>
          </a:bodyPr>
          <a:lstStyle/>
          <a:p>
            <a:pPr marL="355600" indent="-342900">
              <a:lnSpc>
                <a:spcPct val="100000"/>
              </a:lnSpc>
              <a:spcBef>
                <a:spcPts val="890"/>
              </a:spcBef>
              <a:buFont typeface="Arial"/>
              <a:buChar char="•"/>
              <a:tabLst>
                <a:tab pos="354965" algn="l"/>
                <a:tab pos="355600" algn="l"/>
              </a:tabLst>
            </a:pPr>
            <a:r>
              <a:rPr sz="3200" spc="-15" dirty="0">
                <a:latin typeface="Calibri"/>
                <a:cs typeface="Calibri"/>
              </a:rPr>
              <a:t>Regression</a:t>
            </a:r>
            <a:endParaRPr sz="3200">
              <a:latin typeface="Calibri"/>
              <a:cs typeface="Calibri"/>
            </a:endParaRPr>
          </a:p>
          <a:p>
            <a:pPr marL="469900">
              <a:lnSpc>
                <a:spcPct val="100000"/>
              </a:lnSpc>
              <a:spcBef>
                <a:spcPts val="695"/>
              </a:spcBef>
            </a:pPr>
            <a:r>
              <a:rPr sz="2800" dirty="0">
                <a:latin typeface="Arial"/>
                <a:cs typeface="Arial"/>
              </a:rPr>
              <a:t>– </a:t>
            </a:r>
            <a:r>
              <a:rPr sz="2800" spc="-5" dirty="0">
                <a:latin typeface="Calibri"/>
                <a:cs typeface="Calibri"/>
              </a:rPr>
              <a:t>Decision</a:t>
            </a:r>
            <a:r>
              <a:rPr sz="2800" spc="-140" dirty="0">
                <a:latin typeface="Calibri"/>
                <a:cs typeface="Calibri"/>
              </a:rPr>
              <a:t> </a:t>
            </a:r>
            <a:r>
              <a:rPr sz="2800" spc="-15" dirty="0">
                <a:latin typeface="Calibri"/>
                <a:cs typeface="Calibri"/>
              </a:rPr>
              <a:t>trees</a:t>
            </a:r>
            <a:endParaRPr sz="2800">
              <a:latin typeface="Calibri"/>
              <a:cs typeface="Calibri"/>
            </a:endParaRPr>
          </a:p>
        </p:txBody>
      </p:sp>
      <p:sp>
        <p:nvSpPr>
          <p:cNvPr id="5" name="object 5"/>
          <p:cNvSpPr txBox="1"/>
          <p:nvPr/>
        </p:nvSpPr>
        <p:spPr>
          <a:xfrm>
            <a:off x="683669" y="6508987"/>
            <a:ext cx="596900" cy="299720"/>
          </a:xfrm>
          <a:prstGeom prst="rect">
            <a:avLst/>
          </a:prstGeom>
        </p:spPr>
        <p:txBody>
          <a:bodyPr vert="horz" wrap="square" lIns="0" tIns="12700" rIns="0" bIns="0" rtlCol="0">
            <a:spAutoFit/>
          </a:bodyPr>
          <a:lstStyle/>
          <a:p>
            <a:pPr marL="12700">
              <a:lnSpc>
                <a:spcPct val="100000"/>
              </a:lnSpc>
              <a:spcBef>
                <a:spcPts val="100"/>
              </a:spcBef>
            </a:pPr>
            <a:r>
              <a:rPr sz="1800" spc="-15" dirty="0">
                <a:latin typeface="Calibri"/>
                <a:cs typeface="Calibri"/>
              </a:rPr>
              <a:t>Kd </a:t>
            </a:r>
            <a:r>
              <a:rPr sz="1800" dirty="0">
                <a:latin typeface="Calibri"/>
                <a:cs typeface="Calibri"/>
              </a:rPr>
              <a:t>=</a:t>
            </a:r>
            <a:r>
              <a:rPr sz="1800" spc="-65" dirty="0">
                <a:latin typeface="Calibri"/>
                <a:cs typeface="Calibri"/>
              </a:rPr>
              <a:t> </a:t>
            </a:r>
            <a:r>
              <a:rPr sz="1800" dirty="0">
                <a:latin typeface="Calibri"/>
                <a:cs typeface="Calibri"/>
              </a:rPr>
              <a:t>2</a:t>
            </a:r>
            <a:endParaRPr sz="1800">
              <a:latin typeface="Calibri"/>
              <a:cs typeface="Calibri"/>
            </a:endParaRPr>
          </a:p>
        </p:txBody>
      </p:sp>
      <p:sp>
        <p:nvSpPr>
          <p:cNvPr id="6" name="object 6"/>
          <p:cNvSpPr txBox="1"/>
          <p:nvPr/>
        </p:nvSpPr>
        <p:spPr>
          <a:xfrm>
            <a:off x="2244930" y="3691973"/>
            <a:ext cx="1195070" cy="299720"/>
          </a:xfrm>
          <a:prstGeom prst="rect">
            <a:avLst/>
          </a:prstGeom>
        </p:spPr>
        <p:txBody>
          <a:bodyPr vert="horz" wrap="square" lIns="0" tIns="12700" rIns="0" bIns="0" rtlCol="0">
            <a:spAutoFit/>
          </a:bodyPr>
          <a:lstStyle/>
          <a:p>
            <a:pPr marL="12700">
              <a:lnSpc>
                <a:spcPct val="100000"/>
              </a:lnSpc>
              <a:spcBef>
                <a:spcPts val="100"/>
              </a:spcBef>
            </a:pPr>
            <a:r>
              <a:rPr sz="1800" spc="-5" dirty="0">
                <a:latin typeface="Calibri"/>
                <a:cs typeface="Calibri"/>
              </a:rPr>
              <a:t>Diffusion </a:t>
            </a:r>
            <a:r>
              <a:rPr sz="1800" dirty="0">
                <a:latin typeface="Calibri"/>
                <a:cs typeface="Calibri"/>
              </a:rPr>
              <a:t>&gt;</a:t>
            </a:r>
            <a:r>
              <a:rPr sz="1800" spc="-60" dirty="0">
                <a:latin typeface="Calibri"/>
                <a:cs typeface="Calibri"/>
              </a:rPr>
              <a:t> </a:t>
            </a:r>
            <a:r>
              <a:rPr sz="1800" dirty="0">
                <a:latin typeface="Calibri"/>
                <a:cs typeface="Calibri"/>
              </a:rPr>
              <a:t>6</a:t>
            </a:r>
            <a:endParaRPr sz="1800">
              <a:latin typeface="Calibri"/>
              <a:cs typeface="Calibri"/>
            </a:endParaRPr>
          </a:p>
        </p:txBody>
      </p:sp>
      <p:sp>
        <p:nvSpPr>
          <p:cNvPr id="7" name="object 7"/>
          <p:cNvSpPr txBox="1"/>
          <p:nvPr/>
        </p:nvSpPr>
        <p:spPr>
          <a:xfrm>
            <a:off x="5446388" y="3553475"/>
            <a:ext cx="1007110" cy="570865"/>
          </a:xfrm>
          <a:prstGeom prst="rect">
            <a:avLst/>
          </a:prstGeom>
        </p:spPr>
        <p:txBody>
          <a:bodyPr vert="horz" wrap="square" lIns="0" tIns="24765" rIns="0" bIns="0" rtlCol="0">
            <a:spAutoFit/>
          </a:bodyPr>
          <a:lstStyle/>
          <a:p>
            <a:pPr marL="12700" marR="5080">
              <a:lnSpc>
                <a:spcPts val="2130"/>
              </a:lnSpc>
              <a:spcBef>
                <a:spcPts val="195"/>
              </a:spcBef>
            </a:pPr>
            <a:r>
              <a:rPr sz="1800" spc="-5" dirty="0">
                <a:latin typeface="Calibri"/>
                <a:cs typeface="Calibri"/>
              </a:rPr>
              <a:t>H-bond  </a:t>
            </a:r>
            <a:r>
              <a:rPr sz="1800" spc="-10" dirty="0">
                <a:latin typeface="Calibri"/>
                <a:cs typeface="Calibri"/>
              </a:rPr>
              <a:t>donors </a:t>
            </a:r>
            <a:r>
              <a:rPr sz="1800" dirty="0">
                <a:latin typeface="Calibri"/>
                <a:cs typeface="Calibri"/>
              </a:rPr>
              <a:t>&gt;</a:t>
            </a:r>
            <a:r>
              <a:rPr sz="1800" spc="-60" dirty="0">
                <a:latin typeface="Calibri"/>
                <a:cs typeface="Calibri"/>
              </a:rPr>
              <a:t> </a:t>
            </a:r>
            <a:r>
              <a:rPr sz="1800" dirty="0">
                <a:latin typeface="Calibri"/>
                <a:cs typeface="Calibri"/>
              </a:rPr>
              <a:t>1</a:t>
            </a:r>
            <a:endParaRPr sz="1800">
              <a:latin typeface="Calibri"/>
              <a:cs typeface="Calibri"/>
            </a:endParaRPr>
          </a:p>
        </p:txBody>
      </p:sp>
      <p:sp>
        <p:nvSpPr>
          <p:cNvPr id="8" name="object 8"/>
          <p:cNvSpPr txBox="1"/>
          <p:nvPr/>
        </p:nvSpPr>
        <p:spPr>
          <a:xfrm>
            <a:off x="4484180" y="4634310"/>
            <a:ext cx="1257300" cy="570865"/>
          </a:xfrm>
          <a:prstGeom prst="rect">
            <a:avLst/>
          </a:prstGeom>
        </p:spPr>
        <p:txBody>
          <a:bodyPr vert="horz" wrap="square" lIns="0" tIns="24765" rIns="0" bIns="0" rtlCol="0">
            <a:spAutoFit/>
          </a:bodyPr>
          <a:lstStyle/>
          <a:p>
            <a:pPr marL="12700" marR="5080">
              <a:lnSpc>
                <a:spcPts val="2130"/>
              </a:lnSpc>
              <a:spcBef>
                <a:spcPts val="195"/>
              </a:spcBef>
            </a:pPr>
            <a:r>
              <a:rPr sz="1800" spc="-5" dirty="0">
                <a:latin typeface="Calibri"/>
                <a:cs typeface="Calibri"/>
              </a:rPr>
              <a:t>H-bond  </a:t>
            </a:r>
            <a:r>
              <a:rPr sz="1800" spc="-10" dirty="0">
                <a:latin typeface="Calibri"/>
                <a:cs typeface="Calibri"/>
              </a:rPr>
              <a:t>acceptors </a:t>
            </a:r>
            <a:r>
              <a:rPr sz="1800" dirty="0">
                <a:latin typeface="Calibri"/>
                <a:cs typeface="Calibri"/>
              </a:rPr>
              <a:t>&lt;</a:t>
            </a:r>
            <a:r>
              <a:rPr sz="1800" spc="-55" dirty="0">
                <a:latin typeface="Calibri"/>
                <a:cs typeface="Calibri"/>
              </a:rPr>
              <a:t> </a:t>
            </a:r>
            <a:r>
              <a:rPr sz="1800" dirty="0">
                <a:latin typeface="Calibri"/>
                <a:cs typeface="Calibri"/>
              </a:rPr>
              <a:t>1</a:t>
            </a:r>
            <a:endParaRPr sz="1800">
              <a:latin typeface="Calibri"/>
              <a:cs typeface="Calibri"/>
            </a:endParaRPr>
          </a:p>
        </p:txBody>
      </p:sp>
      <p:sp>
        <p:nvSpPr>
          <p:cNvPr id="9" name="object 9"/>
          <p:cNvSpPr txBox="1"/>
          <p:nvPr/>
        </p:nvSpPr>
        <p:spPr>
          <a:xfrm>
            <a:off x="6405331" y="4957474"/>
            <a:ext cx="1195070" cy="299720"/>
          </a:xfrm>
          <a:prstGeom prst="rect">
            <a:avLst/>
          </a:prstGeom>
        </p:spPr>
        <p:txBody>
          <a:bodyPr vert="horz" wrap="square" lIns="0" tIns="12700" rIns="0" bIns="0" rtlCol="0">
            <a:spAutoFit/>
          </a:bodyPr>
          <a:lstStyle/>
          <a:p>
            <a:pPr marL="12700">
              <a:lnSpc>
                <a:spcPct val="100000"/>
              </a:lnSpc>
              <a:spcBef>
                <a:spcPts val="100"/>
              </a:spcBef>
            </a:pPr>
            <a:r>
              <a:rPr sz="1800" spc="-5" dirty="0">
                <a:latin typeface="Calibri"/>
                <a:cs typeface="Calibri"/>
              </a:rPr>
              <a:t>Diffusion </a:t>
            </a:r>
            <a:r>
              <a:rPr sz="1800" dirty="0">
                <a:latin typeface="Calibri"/>
                <a:cs typeface="Calibri"/>
              </a:rPr>
              <a:t>&gt;</a:t>
            </a:r>
            <a:r>
              <a:rPr sz="1800" spc="-60" dirty="0">
                <a:latin typeface="Calibri"/>
                <a:cs typeface="Calibri"/>
              </a:rPr>
              <a:t> </a:t>
            </a:r>
            <a:r>
              <a:rPr sz="1800" dirty="0">
                <a:latin typeface="Calibri"/>
                <a:cs typeface="Calibri"/>
              </a:rPr>
              <a:t>3</a:t>
            </a:r>
            <a:endParaRPr sz="1800">
              <a:latin typeface="Calibri"/>
              <a:cs typeface="Calibri"/>
            </a:endParaRPr>
          </a:p>
        </p:txBody>
      </p:sp>
      <p:sp>
        <p:nvSpPr>
          <p:cNvPr id="10" name="object 10"/>
          <p:cNvSpPr txBox="1"/>
          <p:nvPr/>
        </p:nvSpPr>
        <p:spPr>
          <a:xfrm>
            <a:off x="1221783" y="4849050"/>
            <a:ext cx="1343025"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Calibri"/>
                <a:cs typeface="Calibri"/>
              </a:rPr>
              <a:t>C=C bonds &gt;</a:t>
            </a:r>
            <a:r>
              <a:rPr sz="1800" spc="-85" dirty="0">
                <a:latin typeface="Calibri"/>
                <a:cs typeface="Calibri"/>
              </a:rPr>
              <a:t> </a:t>
            </a:r>
            <a:r>
              <a:rPr sz="1800" dirty="0">
                <a:latin typeface="Calibri"/>
                <a:cs typeface="Calibri"/>
              </a:rPr>
              <a:t>0</a:t>
            </a:r>
            <a:endParaRPr sz="1800">
              <a:latin typeface="Calibri"/>
              <a:cs typeface="Calibri"/>
            </a:endParaRPr>
          </a:p>
        </p:txBody>
      </p:sp>
      <p:sp>
        <p:nvSpPr>
          <p:cNvPr id="11" name="object 11"/>
          <p:cNvSpPr/>
          <p:nvPr/>
        </p:nvSpPr>
        <p:spPr>
          <a:xfrm>
            <a:off x="2849006" y="2925665"/>
            <a:ext cx="1824989" cy="753110"/>
          </a:xfrm>
          <a:custGeom>
            <a:avLst/>
            <a:gdLst/>
            <a:ahLst/>
            <a:cxnLst/>
            <a:rect l="l" t="t" r="r" b="b"/>
            <a:pathLst>
              <a:path w="1824989" h="753110">
                <a:moveTo>
                  <a:pt x="56229" y="681984"/>
                </a:moveTo>
                <a:lnTo>
                  <a:pt x="0" y="745987"/>
                </a:lnTo>
                <a:lnTo>
                  <a:pt x="84938" y="752570"/>
                </a:lnTo>
                <a:lnTo>
                  <a:pt x="72378" y="721688"/>
                </a:lnTo>
                <a:lnTo>
                  <a:pt x="94069" y="712866"/>
                </a:lnTo>
                <a:lnTo>
                  <a:pt x="68789" y="712866"/>
                </a:lnTo>
                <a:lnTo>
                  <a:pt x="56229" y="681984"/>
                </a:lnTo>
                <a:close/>
              </a:path>
              <a:path w="1824989" h="753110">
                <a:moveTo>
                  <a:pt x="1821365" y="0"/>
                </a:moveTo>
                <a:lnTo>
                  <a:pt x="68789" y="712866"/>
                </a:lnTo>
                <a:lnTo>
                  <a:pt x="94069" y="712866"/>
                </a:lnTo>
                <a:lnTo>
                  <a:pt x="1824954" y="8822"/>
                </a:lnTo>
                <a:lnTo>
                  <a:pt x="1821365" y="0"/>
                </a:lnTo>
                <a:close/>
              </a:path>
            </a:pathLst>
          </a:custGeom>
          <a:solidFill>
            <a:srgbClr val="4A7EBB"/>
          </a:solidFill>
        </p:spPr>
        <p:txBody>
          <a:bodyPr wrap="square" lIns="0" tIns="0" rIns="0" bIns="0" rtlCol="0"/>
          <a:lstStyle/>
          <a:p>
            <a:endParaRPr/>
          </a:p>
        </p:txBody>
      </p:sp>
      <p:sp>
        <p:nvSpPr>
          <p:cNvPr id="12" name="object 12"/>
          <p:cNvSpPr/>
          <p:nvPr/>
        </p:nvSpPr>
        <p:spPr>
          <a:xfrm>
            <a:off x="4670140" y="2925766"/>
            <a:ext cx="1285875" cy="609600"/>
          </a:xfrm>
          <a:custGeom>
            <a:avLst/>
            <a:gdLst/>
            <a:ahLst/>
            <a:cxnLst/>
            <a:rect l="l" t="t" r="r" b="b"/>
            <a:pathLst>
              <a:path w="1285875" h="609600">
                <a:moveTo>
                  <a:pt x="4051" y="0"/>
                </a:moveTo>
                <a:lnTo>
                  <a:pt x="0" y="8620"/>
                </a:lnTo>
                <a:lnTo>
                  <a:pt x="1214625" y="579295"/>
                </a:lnTo>
                <a:lnTo>
                  <a:pt x="1200449" y="609469"/>
                </a:lnTo>
                <a:lnTo>
                  <a:pt x="1285618" y="607388"/>
                </a:lnTo>
                <a:lnTo>
                  <a:pt x="1256655" y="570674"/>
                </a:lnTo>
                <a:lnTo>
                  <a:pt x="1218676" y="570674"/>
                </a:lnTo>
                <a:lnTo>
                  <a:pt x="4051" y="0"/>
                </a:lnTo>
                <a:close/>
              </a:path>
              <a:path w="1285875" h="609600">
                <a:moveTo>
                  <a:pt x="1232852" y="540501"/>
                </a:moveTo>
                <a:lnTo>
                  <a:pt x="1218676" y="570674"/>
                </a:lnTo>
                <a:lnTo>
                  <a:pt x="1256655" y="570674"/>
                </a:lnTo>
                <a:lnTo>
                  <a:pt x="1232852" y="540501"/>
                </a:lnTo>
                <a:close/>
              </a:path>
            </a:pathLst>
          </a:custGeom>
          <a:solidFill>
            <a:srgbClr val="4A7EBB"/>
          </a:solidFill>
        </p:spPr>
        <p:txBody>
          <a:bodyPr wrap="square" lIns="0" tIns="0" rIns="0" bIns="0" rtlCol="0"/>
          <a:lstStyle/>
          <a:p>
            <a:endParaRPr/>
          </a:p>
        </p:txBody>
      </p:sp>
      <p:sp>
        <p:nvSpPr>
          <p:cNvPr id="13" name="object 13"/>
          <p:cNvSpPr/>
          <p:nvPr/>
        </p:nvSpPr>
        <p:spPr>
          <a:xfrm>
            <a:off x="5119514" y="4175259"/>
            <a:ext cx="838835" cy="438784"/>
          </a:xfrm>
          <a:custGeom>
            <a:avLst/>
            <a:gdLst/>
            <a:ahLst/>
            <a:cxnLst/>
            <a:rect l="l" t="t" r="r" b="b"/>
            <a:pathLst>
              <a:path w="838835" h="438785">
                <a:moveTo>
                  <a:pt x="50050" y="369787"/>
                </a:moveTo>
                <a:lnTo>
                  <a:pt x="0" y="438729"/>
                </a:lnTo>
                <a:lnTo>
                  <a:pt x="85183" y="437404"/>
                </a:lnTo>
                <a:lnTo>
                  <a:pt x="69813" y="407822"/>
                </a:lnTo>
                <a:lnTo>
                  <a:pt x="86079" y="399370"/>
                </a:lnTo>
                <a:lnTo>
                  <a:pt x="65421" y="399370"/>
                </a:lnTo>
                <a:lnTo>
                  <a:pt x="50050" y="369787"/>
                </a:lnTo>
                <a:close/>
              </a:path>
              <a:path w="838835" h="438785">
                <a:moveTo>
                  <a:pt x="834048" y="0"/>
                </a:moveTo>
                <a:lnTo>
                  <a:pt x="65421" y="399370"/>
                </a:lnTo>
                <a:lnTo>
                  <a:pt x="86079" y="399370"/>
                </a:lnTo>
                <a:lnTo>
                  <a:pt x="838440" y="8451"/>
                </a:lnTo>
                <a:lnTo>
                  <a:pt x="834048" y="0"/>
                </a:lnTo>
                <a:close/>
              </a:path>
            </a:pathLst>
          </a:custGeom>
          <a:solidFill>
            <a:srgbClr val="4A7EBB"/>
          </a:solidFill>
        </p:spPr>
        <p:txBody>
          <a:bodyPr wrap="square" lIns="0" tIns="0" rIns="0" bIns="0" rtlCol="0"/>
          <a:lstStyle/>
          <a:p>
            <a:endParaRPr/>
          </a:p>
        </p:txBody>
      </p:sp>
      <p:sp>
        <p:nvSpPr>
          <p:cNvPr id="14" name="object 14"/>
          <p:cNvSpPr/>
          <p:nvPr/>
        </p:nvSpPr>
        <p:spPr>
          <a:xfrm>
            <a:off x="5952978" y="4175619"/>
            <a:ext cx="1056640" cy="762000"/>
          </a:xfrm>
          <a:custGeom>
            <a:avLst/>
            <a:gdLst/>
            <a:ahLst/>
            <a:cxnLst/>
            <a:rect l="l" t="t" r="r" b="b"/>
            <a:pathLst>
              <a:path w="1056640" h="762000">
                <a:moveTo>
                  <a:pt x="5560" y="0"/>
                </a:moveTo>
                <a:lnTo>
                  <a:pt x="0" y="7733"/>
                </a:lnTo>
                <a:lnTo>
                  <a:pt x="991781" y="720914"/>
                </a:lnTo>
                <a:lnTo>
                  <a:pt x="972318" y="747980"/>
                </a:lnTo>
                <a:lnTo>
                  <a:pt x="1056426" y="761535"/>
                </a:lnTo>
                <a:lnTo>
                  <a:pt x="1031024" y="713181"/>
                </a:lnTo>
                <a:lnTo>
                  <a:pt x="997342" y="713181"/>
                </a:lnTo>
                <a:lnTo>
                  <a:pt x="5560" y="0"/>
                </a:lnTo>
                <a:close/>
              </a:path>
              <a:path w="1056640" h="762000">
                <a:moveTo>
                  <a:pt x="1016805" y="686114"/>
                </a:moveTo>
                <a:lnTo>
                  <a:pt x="997342" y="713181"/>
                </a:lnTo>
                <a:lnTo>
                  <a:pt x="1031024" y="713181"/>
                </a:lnTo>
                <a:lnTo>
                  <a:pt x="1016805" y="686114"/>
                </a:lnTo>
                <a:close/>
              </a:path>
            </a:pathLst>
          </a:custGeom>
          <a:solidFill>
            <a:srgbClr val="4A7EBB"/>
          </a:solidFill>
        </p:spPr>
        <p:txBody>
          <a:bodyPr wrap="square" lIns="0" tIns="0" rIns="0" bIns="0" rtlCol="0"/>
          <a:lstStyle/>
          <a:p>
            <a:endParaRPr/>
          </a:p>
        </p:txBody>
      </p:sp>
      <p:sp>
        <p:nvSpPr>
          <p:cNvPr id="15" name="object 15"/>
          <p:cNvSpPr/>
          <p:nvPr/>
        </p:nvSpPr>
        <p:spPr>
          <a:xfrm>
            <a:off x="6749501" y="5305548"/>
            <a:ext cx="264795" cy="1183640"/>
          </a:xfrm>
          <a:custGeom>
            <a:avLst/>
            <a:gdLst/>
            <a:ahLst/>
            <a:cxnLst/>
            <a:rect l="l" t="t" r="r" b="b"/>
            <a:pathLst>
              <a:path w="264795" h="1183639">
                <a:moveTo>
                  <a:pt x="0" y="1100906"/>
                </a:moveTo>
                <a:lnTo>
                  <a:pt x="22340" y="1183119"/>
                </a:lnTo>
                <a:lnTo>
                  <a:pt x="74706" y="1115919"/>
                </a:lnTo>
                <a:lnTo>
                  <a:pt x="42021" y="1109351"/>
                </a:lnTo>
                <a:lnTo>
                  <a:pt x="42398" y="1107474"/>
                </a:lnTo>
                <a:lnTo>
                  <a:pt x="32683" y="1107474"/>
                </a:lnTo>
                <a:lnTo>
                  <a:pt x="0" y="1100906"/>
                </a:lnTo>
                <a:close/>
              </a:path>
              <a:path w="264795" h="1183639">
                <a:moveTo>
                  <a:pt x="255235" y="0"/>
                </a:moveTo>
                <a:lnTo>
                  <a:pt x="32683" y="1107474"/>
                </a:lnTo>
                <a:lnTo>
                  <a:pt x="42398" y="1107474"/>
                </a:lnTo>
                <a:lnTo>
                  <a:pt x="264574" y="1875"/>
                </a:lnTo>
                <a:lnTo>
                  <a:pt x="255235" y="0"/>
                </a:lnTo>
                <a:close/>
              </a:path>
            </a:pathLst>
          </a:custGeom>
          <a:solidFill>
            <a:srgbClr val="4A7EBB"/>
          </a:solidFill>
        </p:spPr>
        <p:txBody>
          <a:bodyPr wrap="square" lIns="0" tIns="0" rIns="0" bIns="0" rtlCol="0"/>
          <a:lstStyle/>
          <a:p>
            <a:endParaRPr/>
          </a:p>
        </p:txBody>
      </p:sp>
      <p:sp>
        <p:nvSpPr>
          <p:cNvPr id="16" name="object 16"/>
          <p:cNvSpPr/>
          <p:nvPr/>
        </p:nvSpPr>
        <p:spPr>
          <a:xfrm>
            <a:off x="7006117" y="5303041"/>
            <a:ext cx="1242060" cy="1186180"/>
          </a:xfrm>
          <a:custGeom>
            <a:avLst/>
            <a:gdLst/>
            <a:ahLst/>
            <a:cxnLst/>
            <a:rect l="l" t="t" r="r" b="b"/>
            <a:pathLst>
              <a:path w="1242059" h="1186179">
                <a:moveTo>
                  <a:pt x="6577" y="0"/>
                </a:moveTo>
                <a:lnTo>
                  <a:pt x="0" y="6889"/>
                </a:lnTo>
                <a:lnTo>
                  <a:pt x="1183151" y="1136452"/>
                </a:lnTo>
                <a:lnTo>
                  <a:pt x="1160131" y="1160565"/>
                </a:lnTo>
                <a:lnTo>
                  <a:pt x="1241554" y="1185626"/>
                </a:lnTo>
                <a:lnTo>
                  <a:pt x="1221412" y="1129563"/>
                </a:lnTo>
                <a:lnTo>
                  <a:pt x="1189728" y="1129563"/>
                </a:lnTo>
                <a:lnTo>
                  <a:pt x="6577" y="0"/>
                </a:lnTo>
                <a:close/>
              </a:path>
              <a:path w="1242059" h="1186179">
                <a:moveTo>
                  <a:pt x="1212749" y="1105450"/>
                </a:moveTo>
                <a:lnTo>
                  <a:pt x="1189728" y="1129563"/>
                </a:lnTo>
                <a:lnTo>
                  <a:pt x="1221412" y="1129563"/>
                </a:lnTo>
                <a:lnTo>
                  <a:pt x="1212749" y="1105450"/>
                </a:lnTo>
                <a:close/>
              </a:path>
            </a:pathLst>
          </a:custGeom>
          <a:solidFill>
            <a:srgbClr val="4A7EBB"/>
          </a:solidFill>
        </p:spPr>
        <p:txBody>
          <a:bodyPr wrap="square" lIns="0" tIns="0" rIns="0" bIns="0" rtlCol="0"/>
          <a:lstStyle/>
          <a:p>
            <a:endParaRPr/>
          </a:p>
        </p:txBody>
      </p:sp>
      <p:sp>
        <p:nvSpPr>
          <p:cNvPr id="17" name="object 17"/>
          <p:cNvSpPr txBox="1"/>
          <p:nvPr/>
        </p:nvSpPr>
        <p:spPr>
          <a:xfrm>
            <a:off x="6469965" y="6508987"/>
            <a:ext cx="596900" cy="299720"/>
          </a:xfrm>
          <a:prstGeom prst="rect">
            <a:avLst/>
          </a:prstGeom>
        </p:spPr>
        <p:txBody>
          <a:bodyPr vert="horz" wrap="square" lIns="0" tIns="12700" rIns="0" bIns="0" rtlCol="0">
            <a:spAutoFit/>
          </a:bodyPr>
          <a:lstStyle/>
          <a:p>
            <a:pPr marL="12700">
              <a:lnSpc>
                <a:spcPct val="100000"/>
              </a:lnSpc>
              <a:spcBef>
                <a:spcPts val="100"/>
              </a:spcBef>
            </a:pPr>
            <a:r>
              <a:rPr sz="1800" spc="-15" dirty="0">
                <a:latin typeface="Calibri"/>
                <a:cs typeface="Calibri"/>
              </a:rPr>
              <a:t>Kd </a:t>
            </a:r>
            <a:r>
              <a:rPr sz="1800" dirty="0">
                <a:latin typeface="Calibri"/>
                <a:cs typeface="Calibri"/>
              </a:rPr>
              <a:t>=</a:t>
            </a:r>
            <a:r>
              <a:rPr sz="1800" spc="-65" dirty="0">
                <a:latin typeface="Calibri"/>
                <a:cs typeface="Calibri"/>
              </a:rPr>
              <a:t> </a:t>
            </a:r>
            <a:r>
              <a:rPr sz="1800" dirty="0">
                <a:latin typeface="Calibri"/>
                <a:cs typeface="Calibri"/>
              </a:rPr>
              <a:t>4</a:t>
            </a:r>
            <a:endParaRPr sz="1800">
              <a:latin typeface="Calibri"/>
              <a:cs typeface="Calibri"/>
            </a:endParaRPr>
          </a:p>
        </p:txBody>
      </p:sp>
      <p:sp>
        <p:nvSpPr>
          <p:cNvPr id="18" name="object 18"/>
          <p:cNvSpPr txBox="1"/>
          <p:nvPr/>
        </p:nvSpPr>
        <p:spPr>
          <a:xfrm>
            <a:off x="7887286" y="6508987"/>
            <a:ext cx="712470" cy="299720"/>
          </a:xfrm>
          <a:prstGeom prst="rect">
            <a:avLst/>
          </a:prstGeom>
        </p:spPr>
        <p:txBody>
          <a:bodyPr vert="horz" wrap="square" lIns="0" tIns="12700" rIns="0" bIns="0" rtlCol="0">
            <a:spAutoFit/>
          </a:bodyPr>
          <a:lstStyle/>
          <a:p>
            <a:pPr marL="12700">
              <a:lnSpc>
                <a:spcPct val="100000"/>
              </a:lnSpc>
              <a:spcBef>
                <a:spcPts val="100"/>
              </a:spcBef>
            </a:pPr>
            <a:r>
              <a:rPr sz="1800" spc="-15" dirty="0">
                <a:latin typeface="Calibri"/>
                <a:cs typeface="Calibri"/>
              </a:rPr>
              <a:t>Kd </a:t>
            </a:r>
            <a:r>
              <a:rPr sz="1800" dirty="0">
                <a:latin typeface="Calibri"/>
                <a:cs typeface="Calibri"/>
              </a:rPr>
              <a:t>=</a:t>
            </a:r>
            <a:r>
              <a:rPr sz="1800" spc="-65" dirty="0">
                <a:latin typeface="Calibri"/>
                <a:cs typeface="Calibri"/>
              </a:rPr>
              <a:t> </a:t>
            </a:r>
            <a:r>
              <a:rPr sz="1800" dirty="0">
                <a:latin typeface="Calibri"/>
                <a:cs typeface="Calibri"/>
              </a:rPr>
              <a:t>14</a:t>
            </a:r>
            <a:endParaRPr sz="1800">
              <a:latin typeface="Calibri"/>
              <a:cs typeface="Calibri"/>
            </a:endParaRPr>
          </a:p>
        </p:txBody>
      </p:sp>
      <p:sp>
        <p:nvSpPr>
          <p:cNvPr id="19" name="object 19"/>
          <p:cNvSpPr/>
          <p:nvPr/>
        </p:nvSpPr>
        <p:spPr>
          <a:xfrm>
            <a:off x="3820184" y="5256858"/>
            <a:ext cx="1303020" cy="1231900"/>
          </a:xfrm>
          <a:custGeom>
            <a:avLst/>
            <a:gdLst/>
            <a:ahLst/>
            <a:cxnLst/>
            <a:rect l="l" t="t" r="r" b="b"/>
            <a:pathLst>
              <a:path w="1303020" h="1231900">
                <a:moveTo>
                  <a:pt x="29198" y="1151774"/>
                </a:moveTo>
                <a:lnTo>
                  <a:pt x="0" y="1231808"/>
                </a:lnTo>
                <a:lnTo>
                  <a:pt x="81546" y="1207147"/>
                </a:lnTo>
                <a:lnTo>
                  <a:pt x="58644" y="1182921"/>
                </a:lnTo>
                <a:lnTo>
                  <a:pt x="65966" y="1176000"/>
                </a:lnTo>
                <a:lnTo>
                  <a:pt x="52100" y="1176000"/>
                </a:lnTo>
                <a:lnTo>
                  <a:pt x="29198" y="1151774"/>
                </a:lnTo>
                <a:close/>
              </a:path>
              <a:path w="1303020" h="1231900">
                <a:moveTo>
                  <a:pt x="1296059" y="0"/>
                </a:moveTo>
                <a:lnTo>
                  <a:pt x="52100" y="1176000"/>
                </a:lnTo>
                <a:lnTo>
                  <a:pt x="65966" y="1176000"/>
                </a:lnTo>
                <a:lnTo>
                  <a:pt x="1302602" y="6921"/>
                </a:lnTo>
                <a:lnTo>
                  <a:pt x="1296059" y="0"/>
                </a:lnTo>
                <a:close/>
              </a:path>
            </a:pathLst>
          </a:custGeom>
          <a:solidFill>
            <a:srgbClr val="4A7EBB"/>
          </a:solidFill>
        </p:spPr>
        <p:txBody>
          <a:bodyPr wrap="square" lIns="0" tIns="0" rIns="0" bIns="0" rtlCol="0"/>
          <a:lstStyle/>
          <a:p>
            <a:endParaRPr/>
          </a:p>
        </p:txBody>
      </p:sp>
      <p:sp>
        <p:nvSpPr>
          <p:cNvPr id="20" name="object 20"/>
          <p:cNvSpPr/>
          <p:nvPr/>
        </p:nvSpPr>
        <p:spPr>
          <a:xfrm>
            <a:off x="5114800" y="5259642"/>
            <a:ext cx="208279" cy="1229360"/>
          </a:xfrm>
          <a:custGeom>
            <a:avLst/>
            <a:gdLst/>
            <a:ahLst/>
            <a:cxnLst/>
            <a:rect l="l" t="t" r="r" b="b"/>
            <a:pathLst>
              <a:path w="208279" h="1229360">
                <a:moveTo>
                  <a:pt x="9428" y="0"/>
                </a:moveTo>
                <a:lnTo>
                  <a:pt x="0" y="1353"/>
                </a:lnTo>
                <a:lnTo>
                  <a:pt x="165660" y="1154276"/>
                </a:lnTo>
                <a:lnTo>
                  <a:pt x="132661" y="1159018"/>
                </a:lnTo>
                <a:lnTo>
                  <a:pt x="181212" y="1229024"/>
                </a:lnTo>
                <a:lnTo>
                  <a:pt x="206510" y="1152922"/>
                </a:lnTo>
                <a:lnTo>
                  <a:pt x="175088" y="1152922"/>
                </a:lnTo>
                <a:lnTo>
                  <a:pt x="9428" y="0"/>
                </a:lnTo>
                <a:close/>
              </a:path>
              <a:path w="208279" h="1229360">
                <a:moveTo>
                  <a:pt x="208086" y="1148180"/>
                </a:moveTo>
                <a:lnTo>
                  <a:pt x="175088" y="1152922"/>
                </a:lnTo>
                <a:lnTo>
                  <a:pt x="206510" y="1152922"/>
                </a:lnTo>
                <a:lnTo>
                  <a:pt x="208086" y="1148180"/>
                </a:lnTo>
                <a:close/>
              </a:path>
            </a:pathLst>
          </a:custGeom>
          <a:solidFill>
            <a:srgbClr val="4A7EBB"/>
          </a:solidFill>
        </p:spPr>
        <p:txBody>
          <a:bodyPr wrap="square" lIns="0" tIns="0" rIns="0" bIns="0" rtlCol="0"/>
          <a:lstStyle/>
          <a:p>
            <a:endParaRPr/>
          </a:p>
        </p:txBody>
      </p:sp>
      <p:sp>
        <p:nvSpPr>
          <p:cNvPr id="21" name="object 21"/>
          <p:cNvSpPr txBox="1"/>
          <p:nvPr/>
        </p:nvSpPr>
        <p:spPr>
          <a:xfrm>
            <a:off x="3518307" y="6508987"/>
            <a:ext cx="596900" cy="299720"/>
          </a:xfrm>
          <a:prstGeom prst="rect">
            <a:avLst/>
          </a:prstGeom>
        </p:spPr>
        <p:txBody>
          <a:bodyPr vert="horz" wrap="square" lIns="0" tIns="12700" rIns="0" bIns="0" rtlCol="0">
            <a:spAutoFit/>
          </a:bodyPr>
          <a:lstStyle/>
          <a:p>
            <a:pPr marL="12700">
              <a:lnSpc>
                <a:spcPct val="100000"/>
              </a:lnSpc>
              <a:spcBef>
                <a:spcPts val="100"/>
              </a:spcBef>
            </a:pPr>
            <a:r>
              <a:rPr sz="1800" spc="-15" dirty="0">
                <a:latin typeface="Calibri"/>
                <a:cs typeface="Calibri"/>
              </a:rPr>
              <a:t>Kd </a:t>
            </a:r>
            <a:r>
              <a:rPr sz="1800" dirty="0">
                <a:latin typeface="Calibri"/>
                <a:cs typeface="Calibri"/>
              </a:rPr>
              <a:t>=</a:t>
            </a:r>
            <a:r>
              <a:rPr sz="1800" spc="-65" dirty="0">
                <a:latin typeface="Calibri"/>
                <a:cs typeface="Calibri"/>
              </a:rPr>
              <a:t> </a:t>
            </a:r>
            <a:r>
              <a:rPr sz="1800" dirty="0">
                <a:latin typeface="Calibri"/>
                <a:cs typeface="Calibri"/>
              </a:rPr>
              <a:t>8</a:t>
            </a:r>
            <a:endParaRPr sz="1800">
              <a:latin typeface="Calibri"/>
              <a:cs typeface="Calibri"/>
            </a:endParaRPr>
          </a:p>
        </p:txBody>
      </p:sp>
      <p:sp>
        <p:nvSpPr>
          <p:cNvPr id="22" name="object 22"/>
          <p:cNvSpPr txBox="1"/>
          <p:nvPr/>
        </p:nvSpPr>
        <p:spPr>
          <a:xfrm>
            <a:off x="4935626" y="6508987"/>
            <a:ext cx="712470" cy="299720"/>
          </a:xfrm>
          <a:prstGeom prst="rect">
            <a:avLst/>
          </a:prstGeom>
        </p:spPr>
        <p:txBody>
          <a:bodyPr vert="horz" wrap="square" lIns="0" tIns="12700" rIns="0" bIns="0" rtlCol="0">
            <a:spAutoFit/>
          </a:bodyPr>
          <a:lstStyle/>
          <a:p>
            <a:pPr marL="12700">
              <a:lnSpc>
                <a:spcPct val="100000"/>
              </a:lnSpc>
              <a:spcBef>
                <a:spcPts val="100"/>
              </a:spcBef>
            </a:pPr>
            <a:r>
              <a:rPr sz="1800" spc="-15" dirty="0">
                <a:latin typeface="Calibri"/>
                <a:cs typeface="Calibri"/>
              </a:rPr>
              <a:t>Kd </a:t>
            </a:r>
            <a:r>
              <a:rPr sz="1800" dirty="0">
                <a:latin typeface="Calibri"/>
                <a:cs typeface="Calibri"/>
              </a:rPr>
              <a:t>=</a:t>
            </a:r>
            <a:r>
              <a:rPr sz="1800" spc="-65" dirty="0">
                <a:latin typeface="Calibri"/>
                <a:cs typeface="Calibri"/>
              </a:rPr>
              <a:t> </a:t>
            </a:r>
            <a:r>
              <a:rPr sz="1800" dirty="0">
                <a:latin typeface="Calibri"/>
                <a:cs typeface="Calibri"/>
              </a:rPr>
              <a:t>12</a:t>
            </a:r>
            <a:endParaRPr sz="1800">
              <a:latin typeface="Calibri"/>
              <a:cs typeface="Calibri"/>
            </a:endParaRPr>
          </a:p>
        </p:txBody>
      </p:sp>
      <p:sp>
        <p:nvSpPr>
          <p:cNvPr id="23" name="object 23"/>
          <p:cNvSpPr/>
          <p:nvPr/>
        </p:nvSpPr>
        <p:spPr>
          <a:xfrm>
            <a:off x="985546" y="5195307"/>
            <a:ext cx="919480" cy="1293495"/>
          </a:xfrm>
          <a:custGeom>
            <a:avLst/>
            <a:gdLst/>
            <a:ahLst/>
            <a:cxnLst/>
            <a:rect l="l" t="t" r="r" b="b"/>
            <a:pathLst>
              <a:path w="919480" h="1293495">
                <a:moveTo>
                  <a:pt x="12993" y="1209163"/>
                </a:moveTo>
                <a:lnTo>
                  <a:pt x="0" y="1293360"/>
                </a:lnTo>
                <a:lnTo>
                  <a:pt x="75153" y="1253237"/>
                </a:lnTo>
                <a:lnTo>
                  <a:pt x="47958" y="1233954"/>
                </a:lnTo>
                <a:lnTo>
                  <a:pt x="51864" y="1228445"/>
                </a:lnTo>
                <a:lnTo>
                  <a:pt x="40188" y="1228445"/>
                </a:lnTo>
                <a:lnTo>
                  <a:pt x="12993" y="1209163"/>
                </a:lnTo>
                <a:close/>
              </a:path>
              <a:path w="919480" h="1293495">
                <a:moveTo>
                  <a:pt x="911191" y="0"/>
                </a:moveTo>
                <a:lnTo>
                  <a:pt x="40188" y="1228445"/>
                </a:lnTo>
                <a:lnTo>
                  <a:pt x="51864" y="1228445"/>
                </a:lnTo>
                <a:lnTo>
                  <a:pt x="918961" y="5509"/>
                </a:lnTo>
                <a:lnTo>
                  <a:pt x="911191" y="0"/>
                </a:lnTo>
                <a:close/>
              </a:path>
            </a:pathLst>
          </a:custGeom>
          <a:solidFill>
            <a:srgbClr val="4A7EBB"/>
          </a:solidFill>
        </p:spPr>
        <p:txBody>
          <a:bodyPr wrap="square" lIns="0" tIns="0" rIns="0" bIns="0" rtlCol="0"/>
          <a:lstStyle/>
          <a:p>
            <a:endParaRPr/>
          </a:p>
        </p:txBody>
      </p:sp>
      <p:sp>
        <p:nvSpPr>
          <p:cNvPr id="24" name="object 24"/>
          <p:cNvSpPr/>
          <p:nvPr/>
        </p:nvSpPr>
        <p:spPr>
          <a:xfrm>
            <a:off x="1896183" y="5196334"/>
            <a:ext cx="514984" cy="1292860"/>
          </a:xfrm>
          <a:custGeom>
            <a:avLst/>
            <a:gdLst/>
            <a:ahLst/>
            <a:cxnLst/>
            <a:rect l="l" t="t" r="r" b="b"/>
            <a:pathLst>
              <a:path w="514985" h="1292860">
                <a:moveTo>
                  <a:pt x="8876" y="0"/>
                </a:moveTo>
                <a:lnTo>
                  <a:pt x="0" y="3454"/>
                </a:lnTo>
                <a:lnTo>
                  <a:pt x="474607" y="1223048"/>
                </a:lnTo>
                <a:lnTo>
                  <a:pt x="443539" y="1235138"/>
                </a:lnTo>
                <a:lnTo>
                  <a:pt x="506681" y="1292333"/>
                </a:lnTo>
                <a:lnTo>
                  <a:pt x="513431" y="1219593"/>
                </a:lnTo>
                <a:lnTo>
                  <a:pt x="483485" y="1219593"/>
                </a:lnTo>
                <a:lnTo>
                  <a:pt x="8876" y="0"/>
                </a:lnTo>
                <a:close/>
              </a:path>
              <a:path w="514985" h="1292860">
                <a:moveTo>
                  <a:pt x="514553" y="1207503"/>
                </a:moveTo>
                <a:lnTo>
                  <a:pt x="483485" y="1219593"/>
                </a:lnTo>
                <a:lnTo>
                  <a:pt x="513431" y="1219593"/>
                </a:lnTo>
                <a:lnTo>
                  <a:pt x="514553" y="1207503"/>
                </a:lnTo>
                <a:close/>
              </a:path>
            </a:pathLst>
          </a:custGeom>
          <a:solidFill>
            <a:srgbClr val="4A7EBB"/>
          </a:solidFill>
        </p:spPr>
        <p:txBody>
          <a:bodyPr wrap="square" lIns="0" tIns="0" rIns="0" bIns="0" rtlCol="0"/>
          <a:lstStyle/>
          <a:p>
            <a:endParaRPr/>
          </a:p>
        </p:txBody>
      </p:sp>
      <p:sp>
        <p:nvSpPr>
          <p:cNvPr id="25" name="object 25"/>
          <p:cNvSpPr txBox="1"/>
          <p:nvPr/>
        </p:nvSpPr>
        <p:spPr>
          <a:xfrm>
            <a:off x="2100987" y="6508987"/>
            <a:ext cx="596900" cy="299720"/>
          </a:xfrm>
          <a:prstGeom prst="rect">
            <a:avLst/>
          </a:prstGeom>
        </p:spPr>
        <p:txBody>
          <a:bodyPr vert="horz" wrap="square" lIns="0" tIns="12700" rIns="0" bIns="0" rtlCol="0">
            <a:spAutoFit/>
          </a:bodyPr>
          <a:lstStyle/>
          <a:p>
            <a:pPr marL="12700">
              <a:lnSpc>
                <a:spcPct val="100000"/>
              </a:lnSpc>
              <a:spcBef>
                <a:spcPts val="100"/>
              </a:spcBef>
            </a:pPr>
            <a:r>
              <a:rPr sz="1800" spc="-15" dirty="0">
                <a:latin typeface="Calibri"/>
                <a:cs typeface="Calibri"/>
              </a:rPr>
              <a:t>Kd </a:t>
            </a:r>
            <a:r>
              <a:rPr sz="1800" dirty="0">
                <a:latin typeface="Calibri"/>
                <a:cs typeface="Calibri"/>
              </a:rPr>
              <a:t>=</a:t>
            </a:r>
            <a:r>
              <a:rPr sz="1800" spc="-65" dirty="0">
                <a:latin typeface="Calibri"/>
                <a:cs typeface="Calibri"/>
              </a:rPr>
              <a:t> </a:t>
            </a:r>
            <a:r>
              <a:rPr sz="1800" dirty="0">
                <a:latin typeface="Calibri"/>
                <a:cs typeface="Calibri"/>
              </a:rPr>
              <a:t>4</a:t>
            </a:r>
            <a:endParaRPr sz="1800">
              <a:latin typeface="Calibri"/>
              <a:cs typeface="Calibri"/>
            </a:endParaRPr>
          </a:p>
        </p:txBody>
      </p:sp>
      <p:sp>
        <p:nvSpPr>
          <p:cNvPr id="26" name="object 26"/>
          <p:cNvSpPr/>
          <p:nvPr/>
        </p:nvSpPr>
        <p:spPr>
          <a:xfrm>
            <a:off x="1900622" y="4037322"/>
            <a:ext cx="951865" cy="791845"/>
          </a:xfrm>
          <a:custGeom>
            <a:avLst/>
            <a:gdLst/>
            <a:ahLst/>
            <a:cxnLst/>
            <a:rect l="l" t="t" r="r" b="b"/>
            <a:pathLst>
              <a:path w="951864" h="791845">
                <a:moveTo>
                  <a:pt x="34272" y="713411"/>
                </a:moveTo>
                <a:lnTo>
                  <a:pt x="0" y="791408"/>
                </a:lnTo>
                <a:lnTo>
                  <a:pt x="82960" y="772027"/>
                </a:lnTo>
                <a:lnTo>
                  <a:pt x="61659" y="746382"/>
                </a:lnTo>
                <a:lnTo>
                  <a:pt x="70480" y="739056"/>
                </a:lnTo>
                <a:lnTo>
                  <a:pt x="55572" y="739056"/>
                </a:lnTo>
                <a:lnTo>
                  <a:pt x="34272" y="713411"/>
                </a:lnTo>
                <a:close/>
              </a:path>
              <a:path w="951864" h="791845">
                <a:moveTo>
                  <a:pt x="945341" y="0"/>
                </a:moveTo>
                <a:lnTo>
                  <a:pt x="55572" y="739056"/>
                </a:lnTo>
                <a:lnTo>
                  <a:pt x="70480" y="739056"/>
                </a:lnTo>
                <a:lnTo>
                  <a:pt x="951426" y="7326"/>
                </a:lnTo>
                <a:lnTo>
                  <a:pt x="945341" y="0"/>
                </a:lnTo>
                <a:close/>
              </a:path>
            </a:pathLst>
          </a:custGeom>
          <a:solidFill>
            <a:srgbClr val="4A7EBB"/>
          </a:solidFill>
        </p:spPr>
        <p:txBody>
          <a:bodyPr wrap="square" lIns="0" tIns="0" rIns="0" bIns="0" rtlCol="0"/>
          <a:lstStyle/>
          <a:p>
            <a:endParaRPr/>
          </a:p>
        </p:txBody>
      </p:sp>
      <p:sp>
        <p:nvSpPr>
          <p:cNvPr id="27" name="object 27"/>
          <p:cNvSpPr/>
          <p:nvPr/>
        </p:nvSpPr>
        <p:spPr>
          <a:xfrm>
            <a:off x="2845248" y="4038060"/>
            <a:ext cx="687070" cy="880744"/>
          </a:xfrm>
          <a:custGeom>
            <a:avLst/>
            <a:gdLst/>
            <a:ahLst/>
            <a:cxnLst/>
            <a:rect l="l" t="t" r="r" b="b"/>
            <a:pathLst>
              <a:path w="687070" h="880745">
                <a:moveTo>
                  <a:pt x="7515" y="0"/>
                </a:moveTo>
                <a:lnTo>
                  <a:pt x="0" y="5850"/>
                </a:lnTo>
                <a:lnTo>
                  <a:pt x="636008" y="822921"/>
                </a:lnTo>
                <a:lnTo>
                  <a:pt x="609701" y="843399"/>
                </a:lnTo>
                <a:lnTo>
                  <a:pt x="686572" y="880127"/>
                </a:lnTo>
                <a:lnTo>
                  <a:pt x="673935" y="817072"/>
                </a:lnTo>
                <a:lnTo>
                  <a:pt x="643525" y="817072"/>
                </a:lnTo>
                <a:lnTo>
                  <a:pt x="7515" y="0"/>
                </a:lnTo>
                <a:close/>
              </a:path>
              <a:path w="687070" h="880745">
                <a:moveTo>
                  <a:pt x="669832" y="796594"/>
                </a:moveTo>
                <a:lnTo>
                  <a:pt x="643525" y="817072"/>
                </a:lnTo>
                <a:lnTo>
                  <a:pt x="673935" y="817072"/>
                </a:lnTo>
                <a:lnTo>
                  <a:pt x="669832" y="796594"/>
                </a:lnTo>
                <a:close/>
              </a:path>
            </a:pathLst>
          </a:custGeom>
          <a:solidFill>
            <a:srgbClr val="4A7EBB"/>
          </a:solidFill>
        </p:spPr>
        <p:txBody>
          <a:bodyPr wrap="square" lIns="0" tIns="0" rIns="0" bIns="0" rtlCol="0"/>
          <a:lstStyle/>
          <a:p>
            <a:endParaRPr/>
          </a:p>
        </p:txBody>
      </p:sp>
      <p:sp>
        <p:nvSpPr>
          <p:cNvPr id="28" name="object 28"/>
          <p:cNvSpPr txBox="1"/>
          <p:nvPr/>
        </p:nvSpPr>
        <p:spPr>
          <a:xfrm>
            <a:off x="3229943" y="4938508"/>
            <a:ext cx="596900" cy="299720"/>
          </a:xfrm>
          <a:prstGeom prst="rect">
            <a:avLst/>
          </a:prstGeom>
        </p:spPr>
        <p:txBody>
          <a:bodyPr vert="horz" wrap="square" lIns="0" tIns="12700" rIns="0" bIns="0" rtlCol="0">
            <a:spAutoFit/>
          </a:bodyPr>
          <a:lstStyle/>
          <a:p>
            <a:pPr marL="12700">
              <a:lnSpc>
                <a:spcPct val="100000"/>
              </a:lnSpc>
              <a:spcBef>
                <a:spcPts val="100"/>
              </a:spcBef>
            </a:pPr>
            <a:r>
              <a:rPr sz="1800" spc="-15" dirty="0">
                <a:latin typeface="Calibri"/>
                <a:cs typeface="Calibri"/>
              </a:rPr>
              <a:t>Kd </a:t>
            </a:r>
            <a:r>
              <a:rPr sz="1800" dirty="0">
                <a:latin typeface="Calibri"/>
                <a:cs typeface="Calibri"/>
              </a:rPr>
              <a:t>=</a:t>
            </a:r>
            <a:r>
              <a:rPr sz="1800" spc="-65" dirty="0">
                <a:latin typeface="Calibri"/>
                <a:cs typeface="Calibri"/>
              </a:rPr>
              <a:t> </a:t>
            </a:r>
            <a:r>
              <a:rPr sz="1800" dirty="0">
                <a:latin typeface="Calibri"/>
                <a:cs typeface="Calibri"/>
              </a:rPr>
              <a:t>3</a:t>
            </a:r>
            <a:endParaRPr sz="1800">
              <a:latin typeface="Calibri"/>
              <a:cs typeface="Calibri"/>
            </a:endParaRPr>
          </a:p>
        </p:txBody>
      </p:sp>
      <p:sp>
        <p:nvSpPr>
          <p:cNvPr id="29" name="object 29"/>
          <p:cNvSpPr txBox="1"/>
          <p:nvPr/>
        </p:nvSpPr>
        <p:spPr>
          <a:xfrm>
            <a:off x="6430210" y="4307690"/>
            <a:ext cx="258445" cy="238760"/>
          </a:xfrm>
          <a:prstGeom prst="rect">
            <a:avLst/>
          </a:prstGeom>
        </p:spPr>
        <p:txBody>
          <a:bodyPr vert="horz" wrap="square" lIns="0" tIns="12700" rIns="0" bIns="0" rtlCol="0">
            <a:spAutoFit/>
          </a:bodyPr>
          <a:lstStyle/>
          <a:p>
            <a:pPr marL="12700">
              <a:lnSpc>
                <a:spcPct val="100000"/>
              </a:lnSpc>
              <a:spcBef>
                <a:spcPts val="100"/>
              </a:spcBef>
            </a:pPr>
            <a:r>
              <a:rPr sz="1400" spc="-95" dirty="0">
                <a:latin typeface="Calibri"/>
                <a:cs typeface="Calibri"/>
              </a:rPr>
              <a:t>Y</a:t>
            </a:r>
            <a:r>
              <a:rPr sz="1400" dirty="0">
                <a:latin typeface="Calibri"/>
                <a:cs typeface="Calibri"/>
              </a:rPr>
              <a:t>es</a:t>
            </a:r>
            <a:endParaRPr sz="1400">
              <a:latin typeface="Calibri"/>
              <a:cs typeface="Calibri"/>
            </a:endParaRPr>
          </a:p>
        </p:txBody>
      </p:sp>
      <p:sp>
        <p:nvSpPr>
          <p:cNvPr id="30" name="object 30"/>
          <p:cNvSpPr txBox="1"/>
          <p:nvPr/>
        </p:nvSpPr>
        <p:spPr>
          <a:xfrm>
            <a:off x="7560774" y="5610119"/>
            <a:ext cx="258445" cy="238760"/>
          </a:xfrm>
          <a:prstGeom prst="rect">
            <a:avLst/>
          </a:prstGeom>
        </p:spPr>
        <p:txBody>
          <a:bodyPr vert="horz" wrap="square" lIns="0" tIns="12700" rIns="0" bIns="0" rtlCol="0">
            <a:spAutoFit/>
          </a:bodyPr>
          <a:lstStyle/>
          <a:p>
            <a:pPr marL="12700">
              <a:lnSpc>
                <a:spcPct val="100000"/>
              </a:lnSpc>
              <a:spcBef>
                <a:spcPts val="100"/>
              </a:spcBef>
            </a:pPr>
            <a:r>
              <a:rPr sz="1400" spc="-95" dirty="0">
                <a:latin typeface="Calibri"/>
                <a:cs typeface="Calibri"/>
              </a:rPr>
              <a:t>Y</a:t>
            </a:r>
            <a:r>
              <a:rPr sz="1400" dirty="0">
                <a:latin typeface="Calibri"/>
                <a:cs typeface="Calibri"/>
              </a:rPr>
              <a:t>es</a:t>
            </a:r>
            <a:endParaRPr sz="1400">
              <a:latin typeface="Calibri"/>
              <a:cs typeface="Calibri"/>
            </a:endParaRPr>
          </a:p>
        </p:txBody>
      </p:sp>
      <p:sp>
        <p:nvSpPr>
          <p:cNvPr id="31" name="object 31"/>
          <p:cNvSpPr txBox="1"/>
          <p:nvPr/>
        </p:nvSpPr>
        <p:spPr>
          <a:xfrm>
            <a:off x="5305612" y="5638728"/>
            <a:ext cx="258445" cy="238760"/>
          </a:xfrm>
          <a:prstGeom prst="rect">
            <a:avLst/>
          </a:prstGeom>
        </p:spPr>
        <p:txBody>
          <a:bodyPr vert="horz" wrap="square" lIns="0" tIns="12700" rIns="0" bIns="0" rtlCol="0">
            <a:spAutoFit/>
          </a:bodyPr>
          <a:lstStyle/>
          <a:p>
            <a:pPr marL="12700">
              <a:lnSpc>
                <a:spcPct val="100000"/>
              </a:lnSpc>
              <a:spcBef>
                <a:spcPts val="100"/>
              </a:spcBef>
            </a:pPr>
            <a:r>
              <a:rPr sz="1400" spc="-95" dirty="0">
                <a:latin typeface="Calibri"/>
                <a:cs typeface="Calibri"/>
              </a:rPr>
              <a:t>Y</a:t>
            </a:r>
            <a:r>
              <a:rPr sz="1400" dirty="0">
                <a:latin typeface="Calibri"/>
                <a:cs typeface="Calibri"/>
              </a:rPr>
              <a:t>es</a:t>
            </a:r>
            <a:endParaRPr sz="1400">
              <a:latin typeface="Calibri"/>
              <a:cs typeface="Calibri"/>
            </a:endParaRPr>
          </a:p>
        </p:txBody>
      </p:sp>
      <p:sp>
        <p:nvSpPr>
          <p:cNvPr id="32" name="object 32"/>
          <p:cNvSpPr txBox="1"/>
          <p:nvPr/>
        </p:nvSpPr>
        <p:spPr>
          <a:xfrm>
            <a:off x="3270002" y="4326532"/>
            <a:ext cx="258445" cy="238760"/>
          </a:xfrm>
          <a:prstGeom prst="rect">
            <a:avLst/>
          </a:prstGeom>
        </p:spPr>
        <p:txBody>
          <a:bodyPr vert="horz" wrap="square" lIns="0" tIns="12700" rIns="0" bIns="0" rtlCol="0">
            <a:spAutoFit/>
          </a:bodyPr>
          <a:lstStyle/>
          <a:p>
            <a:pPr marL="12700">
              <a:lnSpc>
                <a:spcPct val="100000"/>
              </a:lnSpc>
              <a:spcBef>
                <a:spcPts val="100"/>
              </a:spcBef>
            </a:pPr>
            <a:r>
              <a:rPr sz="1400" spc="-95" dirty="0">
                <a:latin typeface="Calibri"/>
                <a:cs typeface="Calibri"/>
              </a:rPr>
              <a:t>Y</a:t>
            </a:r>
            <a:r>
              <a:rPr sz="1400" dirty="0">
                <a:latin typeface="Calibri"/>
                <a:cs typeface="Calibri"/>
              </a:rPr>
              <a:t>es</a:t>
            </a:r>
            <a:endParaRPr sz="1400">
              <a:latin typeface="Calibri"/>
              <a:cs typeface="Calibri"/>
            </a:endParaRPr>
          </a:p>
        </p:txBody>
      </p:sp>
      <p:sp>
        <p:nvSpPr>
          <p:cNvPr id="33" name="object 33"/>
          <p:cNvSpPr txBox="1"/>
          <p:nvPr/>
        </p:nvSpPr>
        <p:spPr>
          <a:xfrm>
            <a:off x="2267649" y="5703848"/>
            <a:ext cx="258445" cy="238760"/>
          </a:xfrm>
          <a:prstGeom prst="rect">
            <a:avLst/>
          </a:prstGeom>
        </p:spPr>
        <p:txBody>
          <a:bodyPr vert="horz" wrap="square" lIns="0" tIns="12700" rIns="0" bIns="0" rtlCol="0">
            <a:spAutoFit/>
          </a:bodyPr>
          <a:lstStyle/>
          <a:p>
            <a:pPr marL="12700">
              <a:lnSpc>
                <a:spcPct val="100000"/>
              </a:lnSpc>
              <a:spcBef>
                <a:spcPts val="100"/>
              </a:spcBef>
            </a:pPr>
            <a:r>
              <a:rPr sz="1400" spc="-95" dirty="0">
                <a:latin typeface="Calibri"/>
                <a:cs typeface="Calibri"/>
              </a:rPr>
              <a:t>Y</a:t>
            </a:r>
            <a:r>
              <a:rPr sz="1400" dirty="0">
                <a:latin typeface="Calibri"/>
                <a:cs typeface="Calibri"/>
              </a:rPr>
              <a:t>es</a:t>
            </a:r>
            <a:endParaRPr sz="1400">
              <a:latin typeface="Calibri"/>
              <a:cs typeface="Calibri"/>
            </a:endParaRPr>
          </a:p>
        </p:txBody>
      </p:sp>
      <p:sp>
        <p:nvSpPr>
          <p:cNvPr id="34" name="object 34"/>
          <p:cNvSpPr txBox="1"/>
          <p:nvPr/>
        </p:nvSpPr>
        <p:spPr>
          <a:xfrm>
            <a:off x="3478552" y="2581065"/>
            <a:ext cx="2251075" cy="701675"/>
          </a:xfrm>
          <a:prstGeom prst="rect">
            <a:avLst/>
          </a:prstGeom>
        </p:spPr>
        <p:txBody>
          <a:bodyPr vert="horz" wrap="square" lIns="0" tIns="12700" rIns="0" bIns="0" rtlCol="0">
            <a:spAutoFit/>
          </a:bodyPr>
          <a:lstStyle/>
          <a:p>
            <a:pPr marL="114300" algn="ctr">
              <a:lnSpc>
                <a:spcPct val="100000"/>
              </a:lnSpc>
              <a:spcBef>
                <a:spcPts val="100"/>
              </a:spcBef>
            </a:pPr>
            <a:r>
              <a:rPr sz="1800" spc="-5" dirty="0">
                <a:latin typeface="Calibri"/>
                <a:cs typeface="Calibri"/>
              </a:rPr>
              <a:t>Molecular </a:t>
            </a:r>
            <a:r>
              <a:rPr sz="1800" spc="-10" dirty="0">
                <a:latin typeface="Calibri"/>
                <a:cs typeface="Calibri"/>
              </a:rPr>
              <a:t>weight </a:t>
            </a:r>
            <a:r>
              <a:rPr sz="1800" dirty="0">
                <a:latin typeface="Calibri"/>
                <a:cs typeface="Calibri"/>
              </a:rPr>
              <a:t>&gt;</a:t>
            </a:r>
            <a:r>
              <a:rPr sz="1800" spc="-20" dirty="0">
                <a:latin typeface="Calibri"/>
                <a:cs typeface="Calibri"/>
              </a:rPr>
              <a:t> </a:t>
            </a:r>
            <a:r>
              <a:rPr sz="1800" dirty="0">
                <a:latin typeface="Calibri"/>
                <a:cs typeface="Calibri"/>
              </a:rPr>
              <a:t>65</a:t>
            </a:r>
            <a:endParaRPr sz="1800">
              <a:latin typeface="Calibri"/>
              <a:cs typeface="Calibri"/>
            </a:endParaRPr>
          </a:p>
          <a:p>
            <a:pPr algn="ctr">
              <a:lnSpc>
                <a:spcPct val="100000"/>
              </a:lnSpc>
              <a:spcBef>
                <a:spcPts val="1480"/>
              </a:spcBef>
              <a:tabLst>
                <a:tab pos="1991995" algn="l"/>
              </a:tabLst>
            </a:pPr>
            <a:r>
              <a:rPr sz="1400" spc="-5" dirty="0">
                <a:latin typeface="Calibri"/>
                <a:cs typeface="Calibri"/>
              </a:rPr>
              <a:t>N</a:t>
            </a:r>
            <a:r>
              <a:rPr sz="1400" dirty="0">
                <a:latin typeface="Calibri"/>
                <a:cs typeface="Calibri"/>
              </a:rPr>
              <a:t>o	</a:t>
            </a:r>
            <a:r>
              <a:rPr sz="1400" spc="-95" dirty="0">
                <a:latin typeface="Calibri"/>
                <a:cs typeface="Calibri"/>
              </a:rPr>
              <a:t>Y</a:t>
            </a:r>
            <a:r>
              <a:rPr sz="1400" dirty="0">
                <a:latin typeface="Calibri"/>
                <a:cs typeface="Calibri"/>
              </a:rPr>
              <a:t>es</a:t>
            </a:r>
            <a:endParaRPr sz="1400">
              <a:latin typeface="Calibri"/>
              <a:cs typeface="Calibri"/>
            </a:endParaRPr>
          </a:p>
        </p:txBody>
      </p:sp>
      <p:sp>
        <p:nvSpPr>
          <p:cNvPr id="35" name="object 35"/>
          <p:cNvSpPr txBox="1"/>
          <p:nvPr/>
        </p:nvSpPr>
        <p:spPr>
          <a:xfrm>
            <a:off x="5124913" y="4235041"/>
            <a:ext cx="233045" cy="238760"/>
          </a:xfrm>
          <a:prstGeom prst="rect">
            <a:avLst/>
          </a:prstGeom>
        </p:spPr>
        <p:txBody>
          <a:bodyPr vert="horz" wrap="square" lIns="0" tIns="12700" rIns="0" bIns="0" rtlCol="0">
            <a:spAutoFit/>
          </a:bodyPr>
          <a:lstStyle/>
          <a:p>
            <a:pPr marL="12700">
              <a:lnSpc>
                <a:spcPct val="100000"/>
              </a:lnSpc>
              <a:spcBef>
                <a:spcPts val="100"/>
              </a:spcBef>
            </a:pPr>
            <a:r>
              <a:rPr sz="1400" spc="-5" dirty="0">
                <a:latin typeface="Calibri"/>
                <a:cs typeface="Calibri"/>
              </a:rPr>
              <a:t>No</a:t>
            </a:r>
            <a:endParaRPr sz="1400">
              <a:latin typeface="Calibri"/>
              <a:cs typeface="Calibri"/>
            </a:endParaRPr>
          </a:p>
        </p:txBody>
      </p:sp>
      <p:sp>
        <p:nvSpPr>
          <p:cNvPr id="36" name="object 36"/>
          <p:cNvSpPr txBox="1"/>
          <p:nvPr/>
        </p:nvSpPr>
        <p:spPr>
          <a:xfrm>
            <a:off x="6593203" y="5617094"/>
            <a:ext cx="233045" cy="238760"/>
          </a:xfrm>
          <a:prstGeom prst="rect">
            <a:avLst/>
          </a:prstGeom>
        </p:spPr>
        <p:txBody>
          <a:bodyPr vert="horz" wrap="square" lIns="0" tIns="12700" rIns="0" bIns="0" rtlCol="0">
            <a:spAutoFit/>
          </a:bodyPr>
          <a:lstStyle/>
          <a:p>
            <a:pPr marL="12700">
              <a:lnSpc>
                <a:spcPct val="100000"/>
              </a:lnSpc>
              <a:spcBef>
                <a:spcPts val="100"/>
              </a:spcBef>
            </a:pPr>
            <a:r>
              <a:rPr sz="1400" spc="-5" dirty="0">
                <a:latin typeface="Calibri"/>
                <a:cs typeface="Calibri"/>
              </a:rPr>
              <a:t>No</a:t>
            </a:r>
            <a:endParaRPr sz="1400">
              <a:latin typeface="Calibri"/>
              <a:cs typeface="Calibri"/>
            </a:endParaRPr>
          </a:p>
        </p:txBody>
      </p:sp>
      <p:sp>
        <p:nvSpPr>
          <p:cNvPr id="37" name="object 37"/>
          <p:cNvSpPr txBox="1"/>
          <p:nvPr/>
        </p:nvSpPr>
        <p:spPr>
          <a:xfrm>
            <a:off x="4094821" y="5631487"/>
            <a:ext cx="233045" cy="238760"/>
          </a:xfrm>
          <a:prstGeom prst="rect">
            <a:avLst/>
          </a:prstGeom>
        </p:spPr>
        <p:txBody>
          <a:bodyPr vert="horz" wrap="square" lIns="0" tIns="12700" rIns="0" bIns="0" rtlCol="0">
            <a:spAutoFit/>
          </a:bodyPr>
          <a:lstStyle/>
          <a:p>
            <a:pPr marL="12700">
              <a:lnSpc>
                <a:spcPct val="100000"/>
              </a:lnSpc>
              <a:spcBef>
                <a:spcPts val="100"/>
              </a:spcBef>
            </a:pPr>
            <a:r>
              <a:rPr sz="1400" spc="-5" dirty="0">
                <a:latin typeface="Calibri"/>
                <a:cs typeface="Calibri"/>
              </a:rPr>
              <a:t>No</a:t>
            </a:r>
            <a:endParaRPr sz="1400">
              <a:latin typeface="Calibri"/>
              <a:cs typeface="Calibri"/>
            </a:endParaRPr>
          </a:p>
        </p:txBody>
      </p:sp>
      <p:sp>
        <p:nvSpPr>
          <p:cNvPr id="38" name="object 38"/>
          <p:cNvSpPr txBox="1"/>
          <p:nvPr/>
        </p:nvSpPr>
        <p:spPr>
          <a:xfrm>
            <a:off x="1074941" y="5703848"/>
            <a:ext cx="233045" cy="238760"/>
          </a:xfrm>
          <a:prstGeom prst="rect">
            <a:avLst/>
          </a:prstGeom>
        </p:spPr>
        <p:txBody>
          <a:bodyPr vert="horz" wrap="square" lIns="0" tIns="12700" rIns="0" bIns="0" rtlCol="0">
            <a:spAutoFit/>
          </a:bodyPr>
          <a:lstStyle/>
          <a:p>
            <a:pPr marL="12700">
              <a:lnSpc>
                <a:spcPct val="100000"/>
              </a:lnSpc>
              <a:spcBef>
                <a:spcPts val="100"/>
              </a:spcBef>
            </a:pPr>
            <a:r>
              <a:rPr sz="1400" spc="-5" dirty="0">
                <a:latin typeface="Calibri"/>
                <a:cs typeface="Calibri"/>
              </a:rPr>
              <a:t>No</a:t>
            </a:r>
            <a:endParaRPr sz="1400">
              <a:latin typeface="Calibri"/>
              <a:cs typeface="Calibri"/>
            </a:endParaRPr>
          </a:p>
        </p:txBody>
      </p:sp>
      <p:sp>
        <p:nvSpPr>
          <p:cNvPr id="39" name="object 39"/>
          <p:cNvSpPr txBox="1"/>
          <p:nvPr/>
        </p:nvSpPr>
        <p:spPr>
          <a:xfrm>
            <a:off x="1956061" y="4307689"/>
            <a:ext cx="233045" cy="238760"/>
          </a:xfrm>
          <a:prstGeom prst="rect">
            <a:avLst/>
          </a:prstGeom>
        </p:spPr>
        <p:txBody>
          <a:bodyPr vert="horz" wrap="square" lIns="0" tIns="12700" rIns="0" bIns="0" rtlCol="0">
            <a:spAutoFit/>
          </a:bodyPr>
          <a:lstStyle/>
          <a:p>
            <a:pPr marL="12700">
              <a:lnSpc>
                <a:spcPct val="100000"/>
              </a:lnSpc>
              <a:spcBef>
                <a:spcPts val="100"/>
              </a:spcBef>
            </a:pPr>
            <a:r>
              <a:rPr sz="1400" spc="-5" dirty="0">
                <a:latin typeface="Calibri"/>
                <a:cs typeface="Calibri"/>
              </a:rPr>
              <a:t>No</a:t>
            </a:r>
            <a:endParaRPr sz="1400">
              <a:latin typeface="Calibri"/>
              <a:cs typeface="Calibri"/>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object 3"/>
          <p:cNvSpPr txBox="1">
            <a:spLocks noGrp="1"/>
          </p:cNvSpPr>
          <p:nvPr>
            <p:ph type="title"/>
          </p:nvPr>
        </p:nvSpPr>
        <p:spPr>
          <a:prstGeom prst="rect">
            <a:avLst/>
          </a:prstGeom>
        </p:spPr>
        <p:txBody>
          <a:bodyPr vert="horz" wrap="square" lIns="0" tIns="12700" rIns="0" bIns="0" rtlCol="0">
            <a:spAutoFit/>
          </a:bodyPr>
          <a:lstStyle/>
          <a:p>
            <a:pPr marL="13970">
              <a:lnSpc>
                <a:spcPct val="100000"/>
              </a:lnSpc>
              <a:spcBef>
                <a:spcPts val="100"/>
              </a:spcBef>
            </a:pPr>
            <a:r>
              <a:rPr dirty="0"/>
              <a:t>Machine</a:t>
            </a:r>
            <a:r>
              <a:rPr spc="-50" dirty="0"/>
              <a:t> </a:t>
            </a:r>
            <a:r>
              <a:rPr lang="en-US" spc="-5" dirty="0"/>
              <a:t>learning</a:t>
            </a:r>
            <a:endParaRPr spc="-5" dirty="0"/>
          </a:p>
        </p:txBody>
      </p:sp>
      <p:pic>
        <p:nvPicPr>
          <p:cNvPr id="48" name="Picture 47">
            <a:extLst>
              <a:ext uri="{FF2B5EF4-FFF2-40B4-BE49-F238E27FC236}">
                <a16:creationId xmlns:a16="http://schemas.microsoft.com/office/drawing/2014/main" id="{F10A36A4-9907-4981-8F56-05DF79727128}"/>
              </a:ext>
            </a:extLst>
          </p:cNvPr>
          <p:cNvPicPr>
            <a:picLocks noChangeAspect="1"/>
          </p:cNvPicPr>
          <p:nvPr/>
        </p:nvPicPr>
        <p:blipFill>
          <a:blip r:embed="rId3"/>
          <a:stretch>
            <a:fillRect/>
          </a:stretch>
        </p:blipFill>
        <p:spPr>
          <a:xfrm>
            <a:off x="672856" y="2647951"/>
            <a:ext cx="7798288" cy="3489059"/>
          </a:xfrm>
          <a:prstGeom prst="rect">
            <a:avLst/>
          </a:prstGeom>
        </p:spPr>
      </p:pic>
      <p:sp>
        <p:nvSpPr>
          <p:cNvPr id="7" name="object 6">
            <a:extLst>
              <a:ext uri="{FF2B5EF4-FFF2-40B4-BE49-F238E27FC236}">
                <a16:creationId xmlns:a16="http://schemas.microsoft.com/office/drawing/2014/main" id="{12420102-D9A2-4ECA-B030-D8EC31B1041F}"/>
              </a:ext>
            </a:extLst>
          </p:cNvPr>
          <p:cNvSpPr txBox="1"/>
          <p:nvPr/>
        </p:nvSpPr>
        <p:spPr>
          <a:xfrm>
            <a:off x="414405" y="1507188"/>
            <a:ext cx="7708265" cy="1099019"/>
          </a:xfrm>
          <a:prstGeom prst="rect">
            <a:avLst/>
          </a:prstGeom>
        </p:spPr>
        <p:txBody>
          <a:bodyPr vert="horz" wrap="square" lIns="0" tIns="113030" rIns="0" bIns="0" rtlCol="0">
            <a:spAutoFit/>
          </a:bodyPr>
          <a:lstStyle/>
          <a:p>
            <a:pPr marL="476884" indent="-342900">
              <a:lnSpc>
                <a:spcPct val="100000"/>
              </a:lnSpc>
              <a:spcBef>
                <a:spcPts val="890"/>
              </a:spcBef>
              <a:buFont typeface="Arial"/>
              <a:buChar char="•"/>
              <a:tabLst>
                <a:tab pos="476884" algn="l"/>
                <a:tab pos="477520" algn="l"/>
              </a:tabLst>
            </a:pPr>
            <a:r>
              <a:rPr lang="en-US" sz="3200" spc="-10" dirty="0">
                <a:latin typeface="Calibri"/>
                <a:cs typeface="Calibri"/>
              </a:rPr>
              <a:t>Clustering: </a:t>
            </a:r>
            <a:r>
              <a:rPr sz="3200" spc="-10" dirty="0">
                <a:latin typeface="Calibri"/>
                <a:cs typeface="Calibri"/>
              </a:rPr>
              <a:t>Classification</a:t>
            </a:r>
            <a:r>
              <a:rPr lang="en-US" sz="3200" spc="-10" dirty="0">
                <a:latin typeface="Calibri"/>
                <a:cs typeface="Calibri"/>
              </a:rPr>
              <a:t> of materials based on self-organizing maps (SOM)</a:t>
            </a:r>
            <a:endParaRPr sz="3200" dirty="0">
              <a:latin typeface="Calibri"/>
              <a:cs typeface="Calibri"/>
            </a:endParaRPr>
          </a:p>
        </p:txBody>
      </p:sp>
      <p:pic>
        <p:nvPicPr>
          <p:cNvPr id="5" name="Picture 4">
            <a:extLst>
              <a:ext uri="{FF2B5EF4-FFF2-40B4-BE49-F238E27FC236}">
                <a16:creationId xmlns:a16="http://schemas.microsoft.com/office/drawing/2014/main" id="{72103633-BB35-4C54-9A7A-EC8C0F2B2F09}"/>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150640" y="5866862"/>
            <a:ext cx="972030" cy="972030"/>
          </a:xfrm>
          <a:prstGeom prst="rect">
            <a:avLst/>
          </a:prstGeom>
        </p:spPr>
      </p:pic>
      <p:pic>
        <p:nvPicPr>
          <p:cNvPr id="1028" name="Picture 4" descr="Image result for Fumio ohuchi uw">
            <a:extLst>
              <a:ext uri="{FF2B5EF4-FFF2-40B4-BE49-F238E27FC236}">
                <a16:creationId xmlns:a16="http://schemas.microsoft.com/office/drawing/2014/main" id="{FA66072A-2F37-4150-B7C6-89292B89862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22670" y="5833684"/>
            <a:ext cx="804967" cy="1005208"/>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5012F235-1688-44AA-92A2-C55D4DE7C574}"/>
              </a:ext>
            </a:extLst>
          </p:cNvPr>
          <p:cNvSpPr/>
          <p:nvPr/>
        </p:nvSpPr>
        <p:spPr>
          <a:xfrm>
            <a:off x="5048783" y="6211669"/>
            <a:ext cx="2101857" cy="646331"/>
          </a:xfrm>
          <a:prstGeom prst="rect">
            <a:avLst/>
          </a:prstGeom>
        </p:spPr>
        <p:txBody>
          <a:bodyPr wrap="none">
            <a:spAutoFit/>
          </a:bodyPr>
          <a:lstStyle/>
          <a:p>
            <a:r>
              <a:rPr lang="en-US" dirty="0"/>
              <a:t>Jimin Qian (MSE)</a:t>
            </a:r>
          </a:p>
          <a:p>
            <a:r>
              <a:rPr lang="en-US" dirty="0"/>
              <a:t>Fumio Ohuchi (MSE)</a:t>
            </a:r>
          </a:p>
        </p:txBody>
      </p:sp>
      <p:sp>
        <p:nvSpPr>
          <p:cNvPr id="8" name="Rectangle 7">
            <a:extLst>
              <a:ext uri="{FF2B5EF4-FFF2-40B4-BE49-F238E27FC236}">
                <a16:creationId xmlns:a16="http://schemas.microsoft.com/office/drawing/2014/main" id="{8E9BE53D-5D6B-4CFE-9BEB-1987E1313B27}"/>
              </a:ext>
            </a:extLst>
          </p:cNvPr>
          <p:cNvSpPr/>
          <p:nvPr/>
        </p:nvSpPr>
        <p:spPr>
          <a:xfrm>
            <a:off x="1333759" y="6340932"/>
            <a:ext cx="3659335" cy="369332"/>
          </a:xfrm>
          <a:prstGeom prst="rect">
            <a:avLst/>
          </a:prstGeom>
        </p:spPr>
        <p:txBody>
          <a:bodyPr wrap="none">
            <a:spAutoFit/>
          </a:bodyPr>
          <a:lstStyle/>
          <a:p>
            <a:r>
              <a:rPr lang="en-US" dirty="0"/>
              <a:t>Results in Materials 4, 100020 (2019)</a:t>
            </a:r>
          </a:p>
        </p:txBody>
      </p:sp>
    </p:spTree>
    <p:extLst>
      <p:ext uri="{BB962C8B-B14F-4D97-AF65-F5344CB8AC3E}">
        <p14:creationId xmlns:p14="http://schemas.microsoft.com/office/powerpoint/2010/main" val="274463687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object 3"/>
          <p:cNvSpPr txBox="1">
            <a:spLocks noGrp="1"/>
          </p:cNvSpPr>
          <p:nvPr>
            <p:ph type="title"/>
          </p:nvPr>
        </p:nvSpPr>
        <p:spPr>
          <a:prstGeom prst="rect">
            <a:avLst/>
          </a:prstGeom>
        </p:spPr>
        <p:txBody>
          <a:bodyPr vert="horz" wrap="square" lIns="0" tIns="12700" rIns="0" bIns="0" rtlCol="0">
            <a:spAutoFit/>
          </a:bodyPr>
          <a:lstStyle/>
          <a:p>
            <a:pPr marL="13970">
              <a:lnSpc>
                <a:spcPct val="100000"/>
              </a:lnSpc>
              <a:spcBef>
                <a:spcPts val="100"/>
              </a:spcBef>
            </a:pPr>
            <a:r>
              <a:rPr dirty="0"/>
              <a:t>Machine</a:t>
            </a:r>
            <a:r>
              <a:rPr spc="-50" dirty="0"/>
              <a:t> </a:t>
            </a:r>
            <a:r>
              <a:rPr lang="en-US" spc="-5" dirty="0"/>
              <a:t>learning</a:t>
            </a:r>
            <a:endParaRPr spc="-5" dirty="0"/>
          </a:p>
        </p:txBody>
      </p:sp>
      <p:pic>
        <p:nvPicPr>
          <p:cNvPr id="4" name="Picture 3">
            <a:extLst>
              <a:ext uri="{FF2B5EF4-FFF2-40B4-BE49-F238E27FC236}">
                <a16:creationId xmlns:a16="http://schemas.microsoft.com/office/drawing/2014/main" id="{D819922B-4806-4940-B61F-C1E097B1B4CF}"/>
              </a:ext>
            </a:extLst>
          </p:cNvPr>
          <p:cNvPicPr>
            <a:picLocks noChangeAspect="1"/>
          </p:cNvPicPr>
          <p:nvPr/>
        </p:nvPicPr>
        <p:blipFill>
          <a:blip r:embed="rId2"/>
          <a:stretch>
            <a:fillRect/>
          </a:stretch>
        </p:blipFill>
        <p:spPr>
          <a:xfrm>
            <a:off x="0" y="2647951"/>
            <a:ext cx="9144000" cy="4426060"/>
          </a:xfrm>
          <a:prstGeom prst="rect">
            <a:avLst/>
          </a:prstGeom>
        </p:spPr>
      </p:pic>
      <p:sp>
        <p:nvSpPr>
          <p:cNvPr id="12" name="object 6">
            <a:extLst>
              <a:ext uri="{FF2B5EF4-FFF2-40B4-BE49-F238E27FC236}">
                <a16:creationId xmlns:a16="http://schemas.microsoft.com/office/drawing/2014/main" id="{E44AA8BB-F91B-4D77-A7C2-CAD6DCCE050E}"/>
              </a:ext>
            </a:extLst>
          </p:cNvPr>
          <p:cNvSpPr txBox="1"/>
          <p:nvPr/>
        </p:nvSpPr>
        <p:spPr>
          <a:xfrm>
            <a:off x="414405" y="1507188"/>
            <a:ext cx="7708265" cy="1099019"/>
          </a:xfrm>
          <a:prstGeom prst="rect">
            <a:avLst/>
          </a:prstGeom>
        </p:spPr>
        <p:txBody>
          <a:bodyPr vert="horz" wrap="square" lIns="0" tIns="113030" rIns="0" bIns="0" rtlCol="0">
            <a:spAutoFit/>
          </a:bodyPr>
          <a:lstStyle/>
          <a:p>
            <a:pPr marL="476884" indent="-342900">
              <a:lnSpc>
                <a:spcPct val="100000"/>
              </a:lnSpc>
              <a:spcBef>
                <a:spcPts val="890"/>
              </a:spcBef>
              <a:buFont typeface="Arial"/>
              <a:buChar char="•"/>
              <a:tabLst>
                <a:tab pos="476884" algn="l"/>
                <a:tab pos="477520" algn="l"/>
              </a:tabLst>
            </a:pPr>
            <a:r>
              <a:rPr lang="en-US" sz="3200" spc="-10" dirty="0">
                <a:latin typeface="Calibri"/>
                <a:cs typeface="Calibri"/>
              </a:rPr>
              <a:t>Clustering: </a:t>
            </a:r>
            <a:r>
              <a:rPr sz="3200" spc="-10" dirty="0">
                <a:latin typeface="Calibri"/>
                <a:cs typeface="Calibri"/>
              </a:rPr>
              <a:t>Classification</a:t>
            </a:r>
            <a:r>
              <a:rPr lang="en-US" sz="3200" spc="-10" dirty="0">
                <a:latin typeface="Calibri"/>
                <a:cs typeface="Calibri"/>
              </a:rPr>
              <a:t> of materials based on self-organizing maps (SOM)</a:t>
            </a:r>
            <a:endParaRPr sz="3200" dirty="0">
              <a:latin typeface="Calibri"/>
              <a:cs typeface="Calibri"/>
            </a:endParaRPr>
          </a:p>
        </p:txBody>
      </p:sp>
    </p:spTree>
    <p:extLst>
      <p:ext uri="{BB962C8B-B14F-4D97-AF65-F5344CB8AC3E}">
        <p14:creationId xmlns:p14="http://schemas.microsoft.com/office/powerpoint/2010/main" val="13476285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22B71F-66A7-4281-86A8-D35B41B42AD3}"/>
              </a:ext>
            </a:extLst>
          </p:cNvPr>
          <p:cNvSpPr>
            <a:spLocks noGrp="1"/>
          </p:cNvSpPr>
          <p:nvPr>
            <p:ph type="title"/>
          </p:nvPr>
        </p:nvSpPr>
        <p:spPr/>
        <p:txBody>
          <a:bodyPr/>
          <a:lstStyle/>
          <a:p>
            <a:r>
              <a:rPr lang="en-US" dirty="0"/>
              <a:t>About Stéphanie Valleau</a:t>
            </a:r>
          </a:p>
        </p:txBody>
      </p:sp>
      <p:pic>
        <p:nvPicPr>
          <p:cNvPr id="11" name="Picture 10">
            <a:extLst>
              <a:ext uri="{FF2B5EF4-FFF2-40B4-BE49-F238E27FC236}">
                <a16:creationId xmlns:a16="http://schemas.microsoft.com/office/drawing/2014/main" id="{A2099D62-56FB-8D44-B71F-9E06DA76F033}"/>
              </a:ext>
            </a:extLst>
          </p:cNvPr>
          <p:cNvPicPr>
            <a:picLocks noChangeAspect="1"/>
          </p:cNvPicPr>
          <p:nvPr/>
        </p:nvPicPr>
        <p:blipFill>
          <a:blip r:embed="rId2"/>
          <a:stretch>
            <a:fillRect/>
          </a:stretch>
        </p:blipFill>
        <p:spPr>
          <a:xfrm>
            <a:off x="457200" y="1768448"/>
            <a:ext cx="3906935" cy="2935262"/>
          </a:xfrm>
          <a:prstGeom prst="rect">
            <a:avLst/>
          </a:prstGeom>
        </p:spPr>
      </p:pic>
      <p:sp>
        <p:nvSpPr>
          <p:cNvPr id="6" name="TextBox 5">
            <a:extLst>
              <a:ext uri="{FF2B5EF4-FFF2-40B4-BE49-F238E27FC236}">
                <a16:creationId xmlns:a16="http://schemas.microsoft.com/office/drawing/2014/main" id="{9F8EB6C0-E5DB-0245-87DF-D291E845C7A3}"/>
              </a:ext>
            </a:extLst>
          </p:cNvPr>
          <p:cNvSpPr txBox="1"/>
          <p:nvPr/>
        </p:nvSpPr>
        <p:spPr>
          <a:xfrm>
            <a:off x="337280" y="4869416"/>
            <a:ext cx="4639456" cy="1400383"/>
          </a:xfrm>
          <a:prstGeom prst="rect">
            <a:avLst/>
          </a:prstGeom>
          <a:noFill/>
        </p:spPr>
        <p:txBody>
          <a:bodyPr wrap="square" rtlCol="0">
            <a:spAutoFit/>
          </a:bodyPr>
          <a:lstStyle/>
          <a:p>
            <a:pPr>
              <a:spcAft>
                <a:spcPts val="256"/>
              </a:spcAft>
            </a:pPr>
            <a:r>
              <a:rPr lang="en-US" sz="2000" i="1" dirty="0">
                <a:latin typeface="Lato" panose="020F0502020204030203" pitchFamily="34" charset="0"/>
                <a:ea typeface="Lato" panose="020F0502020204030203" pitchFamily="34" charset="0"/>
                <a:cs typeface="Lato" panose="020F0502020204030203" pitchFamily="34" charset="0"/>
              </a:rPr>
              <a:t>Office</a:t>
            </a:r>
            <a:r>
              <a:rPr lang="en-US" sz="2000" dirty="0">
                <a:latin typeface="Lato" panose="020F0502020204030203" pitchFamily="34" charset="0"/>
                <a:ea typeface="Lato" panose="020F0502020204030203" pitchFamily="34" charset="0"/>
                <a:cs typeface="Lato" panose="020F0502020204030203" pitchFamily="34" charset="0"/>
              </a:rPr>
              <a:t>: Benson Hall 351 (empty this quarter)</a:t>
            </a:r>
          </a:p>
          <a:p>
            <a:pPr>
              <a:spcAft>
                <a:spcPts val="256"/>
              </a:spcAft>
            </a:pPr>
            <a:r>
              <a:rPr lang="en-US" sz="2000" i="1" dirty="0">
                <a:latin typeface="Lato" panose="020F0502020204030203" pitchFamily="34" charset="0"/>
                <a:ea typeface="Lato" panose="020F0502020204030203" pitchFamily="34" charset="0"/>
                <a:cs typeface="Lato" panose="020F0502020204030203" pitchFamily="34" charset="0"/>
              </a:rPr>
              <a:t>Email</a:t>
            </a:r>
            <a:r>
              <a:rPr lang="en-US" sz="2000" dirty="0">
                <a:latin typeface="Lato" panose="020F0502020204030203" pitchFamily="34" charset="0"/>
                <a:ea typeface="Lato" panose="020F0502020204030203" pitchFamily="34" charset="0"/>
                <a:cs typeface="Lato" panose="020F0502020204030203" pitchFamily="34" charset="0"/>
              </a:rPr>
              <a:t>: </a:t>
            </a:r>
            <a:r>
              <a:rPr lang="en-US" sz="2000" dirty="0">
                <a:latin typeface="Lato" panose="020F0502020204030203" pitchFamily="34" charset="0"/>
                <a:ea typeface="Lato" panose="020F0502020204030203" pitchFamily="34" charset="0"/>
                <a:cs typeface="Lato" panose="020F0502020204030203" pitchFamily="34" charset="0"/>
                <a:hlinkClick r:id="rId3"/>
              </a:rPr>
              <a:t>valleau+dsms@uw.edu</a:t>
            </a:r>
            <a:endParaRPr lang="en-US" sz="2000" dirty="0">
              <a:latin typeface="Lato" panose="020F0502020204030203" pitchFamily="34" charset="0"/>
              <a:ea typeface="Lato" panose="020F0502020204030203" pitchFamily="34" charset="0"/>
              <a:cs typeface="Lato" panose="020F0502020204030203" pitchFamily="34" charset="0"/>
            </a:endParaRPr>
          </a:p>
          <a:p>
            <a:pPr>
              <a:spcAft>
                <a:spcPts val="256"/>
              </a:spcAft>
            </a:pPr>
            <a:r>
              <a:rPr lang="en-US" sz="2000" i="1" dirty="0">
                <a:latin typeface="Lato" panose="020F0502020204030203" pitchFamily="34" charset="0"/>
                <a:ea typeface="Lato" panose="020F0502020204030203" pitchFamily="34" charset="0"/>
                <a:cs typeface="Lato" panose="020F0502020204030203" pitchFamily="34" charset="0"/>
              </a:rPr>
              <a:t>Group webpage: </a:t>
            </a:r>
            <a:r>
              <a:rPr lang="en-US" sz="2000" dirty="0">
                <a:latin typeface="Lato" panose="020F0502020204030203" pitchFamily="34" charset="0"/>
                <a:ea typeface="Lato" panose="020F0502020204030203" pitchFamily="34" charset="0"/>
                <a:cs typeface="Lato" panose="020F0502020204030203" pitchFamily="34" charset="0"/>
                <a:hlinkClick r:id="rId4"/>
              </a:rPr>
              <a:t>valleau-lab.com</a:t>
            </a:r>
            <a:endParaRPr lang="en-US" sz="2000" dirty="0">
              <a:latin typeface="Lato" panose="020F0502020204030203" pitchFamily="34" charset="0"/>
              <a:ea typeface="Lato" panose="020F0502020204030203" pitchFamily="34" charset="0"/>
              <a:cs typeface="Lato" panose="020F0502020204030203" pitchFamily="34" charset="0"/>
            </a:endParaRPr>
          </a:p>
        </p:txBody>
      </p:sp>
      <p:sp>
        <p:nvSpPr>
          <p:cNvPr id="5" name="Content Placeholder 4">
            <a:extLst>
              <a:ext uri="{FF2B5EF4-FFF2-40B4-BE49-F238E27FC236}">
                <a16:creationId xmlns:a16="http://schemas.microsoft.com/office/drawing/2014/main" id="{BCEBCA0E-9789-964F-8C61-F824673AC197}"/>
              </a:ext>
            </a:extLst>
          </p:cNvPr>
          <p:cNvSpPr>
            <a:spLocks noGrp="1"/>
          </p:cNvSpPr>
          <p:nvPr>
            <p:ph idx="1"/>
          </p:nvPr>
        </p:nvSpPr>
        <p:spPr>
          <a:xfrm>
            <a:off x="4572000" y="1673399"/>
            <a:ext cx="4114800" cy="4510456"/>
          </a:xfrm>
        </p:spPr>
        <p:txBody>
          <a:bodyPr>
            <a:normAutofit/>
          </a:bodyPr>
          <a:lstStyle/>
          <a:p>
            <a:r>
              <a:rPr lang="en-US" sz="2400" b="1" dirty="0"/>
              <a:t>Background</a:t>
            </a:r>
            <a:r>
              <a:rPr lang="en-US" sz="2400" dirty="0">
                <a:latin typeface="Lato" panose="020F0502020204030203" pitchFamily="34" charset="0"/>
                <a:ea typeface="Lato" panose="020F0502020204030203" pitchFamily="34" charset="0"/>
                <a:cs typeface="Lato" panose="020F0502020204030203" pitchFamily="34" charset="0"/>
              </a:rPr>
              <a:t> – Chemistry (BS), Chemical Physics (MS, PhD), Physics (AM), Computer science (Secondary field)</a:t>
            </a:r>
          </a:p>
          <a:p>
            <a:r>
              <a:rPr lang="en-US" sz="2400" b="1" dirty="0">
                <a:latin typeface="Lato" panose="020F0502020204030203" pitchFamily="34" charset="0"/>
                <a:ea typeface="Lato" panose="020F0502020204030203" pitchFamily="34" charset="0"/>
                <a:cs typeface="Lato" panose="020F0502020204030203" pitchFamily="34" charset="0"/>
              </a:rPr>
              <a:t>Research</a:t>
            </a:r>
            <a:r>
              <a:rPr lang="en-US" sz="2400" dirty="0">
                <a:latin typeface="Lato" panose="020F0502020204030203" pitchFamily="34" charset="0"/>
                <a:ea typeface="Lato" panose="020F0502020204030203" pitchFamily="34" charset="0"/>
                <a:cs typeface="Lato" panose="020F0502020204030203" pitchFamily="34" charset="0"/>
              </a:rPr>
              <a:t> – Solve chemical problems using computers (no gloves ;) ) – kinetics / exciton transport – from ab initio to ML predictions</a:t>
            </a:r>
          </a:p>
        </p:txBody>
      </p:sp>
    </p:spTree>
    <p:extLst>
      <p:ext uri="{BB962C8B-B14F-4D97-AF65-F5344CB8AC3E}">
        <p14:creationId xmlns:p14="http://schemas.microsoft.com/office/powerpoint/2010/main" val="408856941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object 3"/>
          <p:cNvSpPr txBox="1">
            <a:spLocks noGrp="1"/>
          </p:cNvSpPr>
          <p:nvPr>
            <p:ph type="title"/>
          </p:nvPr>
        </p:nvSpPr>
        <p:spPr>
          <a:prstGeom prst="rect">
            <a:avLst/>
          </a:prstGeom>
        </p:spPr>
        <p:txBody>
          <a:bodyPr vert="horz" wrap="square" lIns="0" tIns="12700" rIns="0" bIns="0" rtlCol="0">
            <a:spAutoFit/>
          </a:bodyPr>
          <a:lstStyle/>
          <a:p>
            <a:pPr marL="13970">
              <a:lnSpc>
                <a:spcPct val="100000"/>
              </a:lnSpc>
              <a:spcBef>
                <a:spcPts val="100"/>
              </a:spcBef>
            </a:pPr>
            <a:r>
              <a:rPr dirty="0"/>
              <a:t>Machine</a:t>
            </a:r>
            <a:r>
              <a:rPr spc="-50" dirty="0"/>
              <a:t> </a:t>
            </a:r>
            <a:r>
              <a:rPr lang="en-US" spc="-5" dirty="0"/>
              <a:t>learning</a:t>
            </a:r>
            <a:endParaRPr spc="-5" dirty="0"/>
          </a:p>
        </p:txBody>
      </p:sp>
      <p:grpSp>
        <p:nvGrpSpPr>
          <p:cNvPr id="7" name="Group 6">
            <a:extLst>
              <a:ext uri="{FF2B5EF4-FFF2-40B4-BE49-F238E27FC236}">
                <a16:creationId xmlns:a16="http://schemas.microsoft.com/office/drawing/2014/main" id="{A56C7EDF-5918-4BB1-BB15-4D683F0C1A31}"/>
              </a:ext>
            </a:extLst>
          </p:cNvPr>
          <p:cNvGrpSpPr/>
          <p:nvPr/>
        </p:nvGrpSpPr>
        <p:grpSpPr>
          <a:xfrm>
            <a:off x="457200" y="3429000"/>
            <a:ext cx="2232685" cy="1744200"/>
            <a:chOff x="4046451" y="2122914"/>
            <a:chExt cx="2232685" cy="1744200"/>
          </a:xfrm>
        </p:grpSpPr>
        <p:sp>
          <p:nvSpPr>
            <p:cNvPr id="8" name="Rectangle: Rounded Corners 7">
              <a:extLst>
                <a:ext uri="{FF2B5EF4-FFF2-40B4-BE49-F238E27FC236}">
                  <a16:creationId xmlns:a16="http://schemas.microsoft.com/office/drawing/2014/main" id="{0C91DA74-37A5-41D3-96E2-80322B9A5E7C}"/>
                </a:ext>
              </a:extLst>
            </p:cNvPr>
            <p:cNvSpPr/>
            <p:nvPr/>
          </p:nvSpPr>
          <p:spPr>
            <a:xfrm>
              <a:off x="4046451" y="2122914"/>
              <a:ext cx="2232685" cy="1744200"/>
            </a:xfrm>
            <a:prstGeom prst="roundRect">
              <a:avLst>
                <a:gd name="adj" fmla="val 10000"/>
              </a:avLst>
            </a:prstGeom>
          </p:spPr>
          <p:style>
            <a:lnRef idx="2">
              <a:schemeClr val="dk1">
                <a:hueOff val="0"/>
                <a:satOff val="0"/>
                <a:lumOff val="0"/>
                <a:alphaOff val="0"/>
              </a:schemeClr>
            </a:lnRef>
            <a:fillRef idx="1">
              <a:schemeClr val="dk1">
                <a:alpha val="90000"/>
                <a:tint val="40000"/>
                <a:hueOff val="0"/>
                <a:satOff val="0"/>
                <a:lumOff val="0"/>
                <a:alphaOff val="0"/>
              </a:schemeClr>
            </a:fillRef>
            <a:effectRef idx="0">
              <a:schemeClr val="dk1">
                <a:alpha val="90000"/>
                <a:tint val="40000"/>
                <a:hueOff val="0"/>
                <a:satOff val="0"/>
                <a:lumOff val="0"/>
                <a:alphaOff val="0"/>
              </a:schemeClr>
            </a:effectRef>
            <a:fontRef idx="minor">
              <a:schemeClr val="dk1">
                <a:hueOff val="0"/>
                <a:satOff val="0"/>
                <a:lumOff val="0"/>
                <a:alphaOff val="0"/>
              </a:schemeClr>
            </a:fontRef>
          </p:style>
        </p:sp>
        <p:sp>
          <p:nvSpPr>
            <p:cNvPr id="9" name="Rectangle: Rounded Corners 4">
              <a:extLst>
                <a:ext uri="{FF2B5EF4-FFF2-40B4-BE49-F238E27FC236}">
                  <a16:creationId xmlns:a16="http://schemas.microsoft.com/office/drawing/2014/main" id="{EB8FADEF-C27E-433E-8BDF-3D98E25EE185}"/>
                </a:ext>
              </a:extLst>
            </p:cNvPr>
            <p:cNvSpPr txBox="1"/>
            <p:nvPr/>
          </p:nvSpPr>
          <p:spPr>
            <a:xfrm>
              <a:off x="4097537" y="2174000"/>
              <a:ext cx="2130513" cy="1642028"/>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35128" tIns="135128" rIns="135128" bIns="135128" numCol="1" spcCol="1270" anchor="t" anchorCtr="0">
              <a:noAutofit/>
            </a:bodyPr>
            <a:lstStyle/>
            <a:p>
              <a:pPr marL="171450" lvl="1" indent="-171450" algn="l" defTabSz="844550">
                <a:lnSpc>
                  <a:spcPct val="90000"/>
                </a:lnSpc>
                <a:spcBef>
                  <a:spcPct val="0"/>
                </a:spcBef>
                <a:spcAft>
                  <a:spcPct val="15000"/>
                </a:spcAft>
                <a:buChar char="•"/>
              </a:pPr>
              <a:r>
                <a:rPr lang="en-US" sz="1900" kern="1200" dirty="0"/>
                <a:t>398 materials</a:t>
              </a:r>
            </a:p>
            <a:p>
              <a:pPr marL="171450" lvl="1" indent="-171450" algn="l" defTabSz="844550">
                <a:lnSpc>
                  <a:spcPct val="90000"/>
                </a:lnSpc>
                <a:spcBef>
                  <a:spcPct val="0"/>
                </a:spcBef>
                <a:spcAft>
                  <a:spcPct val="15000"/>
                </a:spcAft>
                <a:buChar char="•"/>
              </a:pPr>
              <a:r>
                <a:rPr lang="en-US" sz="1900" kern="1200" dirty="0"/>
                <a:t>Each material has 21 properties</a:t>
              </a:r>
            </a:p>
          </p:txBody>
        </p:sp>
      </p:grpSp>
      <p:sp>
        <p:nvSpPr>
          <p:cNvPr id="10" name="TextBox 9">
            <a:extLst>
              <a:ext uri="{FF2B5EF4-FFF2-40B4-BE49-F238E27FC236}">
                <a16:creationId xmlns:a16="http://schemas.microsoft.com/office/drawing/2014/main" id="{7C7972A8-B7C5-4D60-8599-BB723D9B0072}"/>
              </a:ext>
            </a:extLst>
          </p:cNvPr>
          <p:cNvSpPr txBox="1"/>
          <p:nvPr/>
        </p:nvSpPr>
        <p:spPr>
          <a:xfrm>
            <a:off x="3152404" y="3161484"/>
            <a:ext cx="5991596" cy="2800767"/>
          </a:xfrm>
          <a:prstGeom prst="rect">
            <a:avLst/>
          </a:prstGeom>
          <a:noFill/>
        </p:spPr>
        <p:txBody>
          <a:bodyPr wrap="square" rtlCol="0">
            <a:spAutoFit/>
          </a:bodyPr>
          <a:lstStyle/>
          <a:p>
            <a:r>
              <a:rPr lang="en-US" sz="1600" b="1" dirty="0"/>
              <a:t>Properties: </a:t>
            </a:r>
          </a:p>
          <a:p>
            <a:r>
              <a:rPr lang="en-US" sz="1600" dirty="0"/>
              <a:t>'Density (</a:t>
            </a:r>
            <a:r>
              <a:rPr lang="en-US" sz="1600" dirty="0" err="1"/>
              <a:t>lb</a:t>
            </a:r>
            <a:r>
              <a:rPr lang="en-US" sz="1600" dirty="0"/>
              <a:t>/in^3)',"Young's modulus (10^6 psi)", "Poisson's </a:t>
            </a:r>
            <a:r>
              <a:rPr lang="en-US" sz="1600" dirty="0" err="1"/>
              <a:t>ratio",'Hardness</a:t>
            </a:r>
            <a:r>
              <a:rPr lang="en-US" sz="1600" dirty="0"/>
              <a:t> - Vickers (HV)', 'Bulk modulus (10^6 psi)', 'Yield strength (elastic limit) (</a:t>
            </a:r>
            <a:r>
              <a:rPr lang="en-US" sz="1600" dirty="0" err="1"/>
              <a:t>ksi</a:t>
            </a:r>
            <a:r>
              <a:rPr lang="en-US" sz="1600" dirty="0"/>
              <a:t>)','Shear modulus (10^6 psi)','Tensile strength (</a:t>
            </a:r>
            <a:r>
              <a:rPr lang="en-US" sz="1600" dirty="0" err="1"/>
              <a:t>ksi</a:t>
            </a:r>
            <a:r>
              <a:rPr lang="en-US" sz="1600" dirty="0"/>
              <a:t>)', 'Flexural modulus (10^6 psi)', 'Flexural strength (modulus of rupture) (</a:t>
            </a:r>
            <a:r>
              <a:rPr lang="en-US" sz="1600" dirty="0" err="1"/>
              <a:t>ksi</a:t>
            </a:r>
            <a:r>
              <a:rPr lang="en-US" sz="1600" dirty="0"/>
              <a:t>)', 'Fatigue strength at 10^7 cycles (</a:t>
            </a:r>
            <a:r>
              <a:rPr lang="en-US" sz="1600" dirty="0" err="1"/>
              <a:t>ksi</a:t>
            </a:r>
            <a:r>
              <a:rPr lang="en-US" sz="1600" dirty="0"/>
              <a:t>)', 'Compressive strength (</a:t>
            </a:r>
            <a:r>
              <a:rPr lang="en-US" sz="1600" dirty="0" err="1"/>
              <a:t>ksi</a:t>
            </a:r>
            <a:r>
              <a:rPr lang="en-US" sz="1600" dirty="0"/>
              <a:t>)', 'Fracture toughness (ksi.in^0.5)', 'Melting point (°F)', 'Thermal conductivity (BTU/</a:t>
            </a:r>
            <a:r>
              <a:rPr lang="en-US" sz="1600" dirty="0" err="1"/>
              <a:t>hr.ft.°F</a:t>
            </a:r>
            <a:r>
              <a:rPr lang="en-US" sz="1600" dirty="0"/>
              <a:t>)', 'Specific heat capacity (BTU/</a:t>
            </a:r>
            <a:r>
              <a:rPr lang="en-US" sz="1600" dirty="0" err="1"/>
              <a:t>lb</a:t>
            </a:r>
            <a:r>
              <a:rPr lang="en-US" sz="1600" dirty="0"/>
              <a:t>.°F)', 'Thermal expansion coefficient (</a:t>
            </a:r>
            <a:r>
              <a:rPr lang="el-GR" sz="1600" dirty="0"/>
              <a:t>μ</a:t>
            </a:r>
            <a:r>
              <a:rPr lang="en-US" sz="1600" dirty="0"/>
              <a:t>strain/°F)', 'Latent heat of fusion (BTU/</a:t>
            </a:r>
            <a:r>
              <a:rPr lang="en-US" sz="1600" dirty="0" err="1"/>
              <a:t>lb</a:t>
            </a:r>
            <a:r>
              <a:rPr lang="en-US" sz="1600" dirty="0"/>
              <a:t>)', 'Electrical conductivity (%IACS)', 'Mechanical loss coefficient (tan delta)','Acoustic velocity (in/s)'</a:t>
            </a:r>
          </a:p>
        </p:txBody>
      </p:sp>
      <p:sp>
        <p:nvSpPr>
          <p:cNvPr id="11" name="object 6">
            <a:extLst>
              <a:ext uri="{FF2B5EF4-FFF2-40B4-BE49-F238E27FC236}">
                <a16:creationId xmlns:a16="http://schemas.microsoft.com/office/drawing/2014/main" id="{32CB446A-F457-40E5-87BA-57541140D13F}"/>
              </a:ext>
            </a:extLst>
          </p:cNvPr>
          <p:cNvSpPr txBox="1"/>
          <p:nvPr/>
        </p:nvSpPr>
        <p:spPr>
          <a:xfrm>
            <a:off x="414405" y="1507188"/>
            <a:ext cx="7708265" cy="1099019"/>
          </a:xfrm>
          <a:prstGeom prst="rect">
            <a:avLst/>
          </a:prstGeom>
        </p:spPr>
        <p:txBody>
          <a:bodyPr vert="horz" wrap="square" lIns="0" tIns="113030" rIns="0" bIns="0" rtlCol="0">
            <a:spAutoFit/>
          </a:bodyPr>
          <a:lstStyle/>
          <a:p>
            <a:pPr marL="476884" indent="-342900">
              <a:lnSpc>
                <a:spcPct val="100000"/>
              </a:lnSpc>
              <a:spcBef>
                <a:spcPts val="890"/>
              </a:spcBef>
              <a:buFont typeface="Arial"/>
              <a:buChar char="•"/>
              <a:tabLst>
                <a:tab pos="476884" algn="l"/>
                <a:tab pos="477520" algn="l"/>
              </a:tabLst>
            </a:pPr>
            <a:r>
              <a:rPr lang="en-US" sz="3200" spc="-10" dirty="0">
                <a:latin typeface="Calibri"/>
                <a:cs typeface="Calibri"/>
              </a:rPr>
              <a:t>Clustering: </a:t>
            </a:r>
            <a:r>
              <a:rPr sz="3200" spc="-10" dirty="0">
                <a:latin typeface="Calibri"/>
                <a:cs typeface="Calibri"/>
              </a:rPr>
              <a:t>Classification</a:t>
            </a:r>
            <a:r>
              <a:rPr lang="en-US" sz="3200" spc="-10" dirty="0">
                <a:latin typeface="Calibri"/>
                <a:cs typeface="Calibri"/>
              </a:rPr>
              <a:t> of materials based on self-organizing maps (SOM)</a:t>
            </a:r>
            <a:endParaRPr sz="3200" dirty="0">
              <a:latin typeface="Calibri"/>
              <a:cs typeface="Calibri"/>
            </a:endParaRPr>
          </a:p>
        </p:txBody>
      </p:sp>
    </p:spTree>
    <p:extLst>
      <p:ext uri="{BB962C8B-B14F-4D97-AF65-F5344CB8AC3E}">
        <p14:creationId xmlns:p14="http://schemas.microsoft.com/office/powerpoint/2010/main" val="330814685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object 3"/>
          <p:cNvSpPr txBox="1">
            <a:spLocks noGrp="1"/>
          </p:cNvSpPr>
          <p:nvPr>
            <p:ph type="title"/>
          </p:nvPr>
        </p:nvSpPr>
        <p:spPr>
          <a:prstGeom prst="rect">
            <a:avLst/>
          </a:prstGeom>
        </p:spPr>
        <p:txBody>
          <a:bodyPr vert="horz" wrap="square" lIns="0" tIns="12700" rIns="0" bIns="0" rtlCol="0">
            <a:spAutoFit/>
          </a:bodyPr>
          <a:lstStyle/>
          <a:p>
            <a:pPr marL="13970">
              <a:lnSpc>
                <a:spcPct val="100000"/>
              </a:lnSpc>
              <a:spcBef>
                <a:spcPts val="100"/>
              </a:spcBef>
            </a:pPr>
            <a:r>
              <a:rPr dirty="0"/>
              <a:t>Machine</a:t>
            </a:r>
            <a:r>
              <a:rPr spc="-50" dirty="0"/>
              <a:t> </a:t>
            </a:r>
            <a:r>
              <a:rPr lang="en-US" spc="-5" dirty="0"/>
              <a:t>learning</a:t>
            </a:r>
            <a:endParaRPr spc="-5" dirty="0"/>
          </a:p>
        </p:txBody>
      </p:sp>
      <p:sp>
        <p:nvSpPr>
          <p:cNvPr id="6" name="object 6"/>
          <p:cNvSpPr txBox="1"/>
          <p:nvPr/>
        </p:nvSpPr>
        <p:spPr>
          <a:xfrm>
            <a:off x="414405" y="1507188"/>
            <a:ext cx="8429792" cy="1099019"/>
          </a:xfrm>
          <a:prstGeom prst="rect">
            <a:avLst/>
          </a:prstGeom>
        </p:spPr>
        <p:txBody>
          <a:bodyPr vert="horz" wrap="square" lIns="0" tIns="113030" rIns="0" bIns="0" rtlCol="0">
            <a:spAutoFit/>
          </a:bodyPr>
          <a:lstStyle/>
          <a:p>
            <a:pPr marL="476884" indent="-342900">
              <a:lnSpc>
                <a:spcPct val="100000"/>
              </a:lnSpc>
              <a:spcBef>
                <a:spcPts val="890"/>
              </a:spcBef>
              <a:buFont typeface="Arial"/>
              <a:buChar char="•"/>
              <a:tabLst>
                <a:tab pos="476884" algn="l"/>
                <a:tab pos="477520" algn="l"/>
              </a:tabLst>
            </a:pPr>
            <a:r>
              <a:rPr lang="en-US" sz="3200" spc="-10" dirty="0">
                <a:latin typeface="Calibri"/>
                <a:cs typeface="Calibri"/>
              </a:rPr>
              <a:t>Visualizing the self-organizing maps by using c</a:t>
            </a:r>
            <a:r>
              <a:rPr lang="en-US" sz="3200" dirty="0"/>
              <a:t>lustering map</a:t>
            </a:r>
            <a:endParaRPr sz="3200" dirty="0">
              <a:latin typeface="Calibri"/>
              <a:cs typeface="Calibri"/>
            </a:endParaRPr>
          </a:p>
        </p:txBody>
      </p:sp>
      <p:pic>
        <p:nvPicPr>
          <p:cNvPr id="4" name="Picture 3">
            <a:extLst>
              <a:ext uri="{FF2B5EF4-FFF2-40B4-BE49-F238E27FC236}">
                <a16:creationId xmlns:a16="http://schemas.microsoft.com/office/drawing/2014/main" id="{04B358D5-5DD8-4917-A475-6CA860FFED23}"/>
              </a:ext>
            </a:extLst>
          </p:cNvPr>
          <p:cNvPicPr>
            <a:picLocks noChangeAspect="1"/>
          </p:cNvPicPr>
          <p:nvPr/>
        </p:nvPicPr>
        <p:blipFill>
          <a:blip r:embed="rId2"/>
          <a:stretch>
            <a:fillRect/>
          </a:stretch>
        </p:blipFill>
        <p:spPr>
          <a:xfrm>
            <a:off x="9525" y="2539755"/>
            <a:ext cx="9144000" cy="4191905"/>
          </a:xfrm>
          <a:prstGeom prst="rect">
            <a:avLst/>
          </a:prstGeom>
        </p:spPr>
      </p:pic>
    </p:spTree>
    <p:extLst>
      <p:ext uri="{BB962C8B-B14F-4D97-AF65-F5344CB8AC3E}">
        <p14:creationId xmlns:p14="http://schemas.microsoft.com/office/powerpoint/2010/main" val="313533569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object 3"/>
          <p:cNvSpPr txBox="1">
            <a:spLocks noGrp="1"/>
          </p:cNvSpPr>
          <p:nvPr>
            <p:ph type="title"/>
          </p:nvPr>
        </p:nvSpPr>
        <p:spPr>
          <a:prstGeom prst="rect">
            <a:avLst/>
          </a:prstGeom>
        </p:spPr>
        <p:txBody>
          <a:bodyPr vert="horz" wrap="square" lIns="0" tIns="12700" rIns="0" bIns="0" rtlCol="0">
            <a:spAutoFit/>
          </a:bodyPr>
          <a:lstStyle/>
          <a:p>
            <a:pPr marL="13970">
              <a:lnSpc>
                <a:spcPct val="100000"/>
              </a:lnSpc>
              <a:spcBef>
                <a:spcPts val="100"/>
              </a:spcBef>
            </a:pPr>
            <a:r>
              <a:rPr dirty="0"/>
              <a:t>Machine</a:t>
            </a:r>
            <a:r>
              <a:rPr spc="-50" dirty="0"/>
              <a:t> </a:t>
            </a:r>
            <a:r>
              <a:rPr lang="en-US" spc="-5" dirty="0"/>
              <a:t>learning</a:t>
            </a:r>
            <a:endParaRPr spc="-5" dirty="0"/>
          </a:p>
        </p:txBody>
      </p:sp>
      <p:sp>
        <p:nvSpPr>
          <p:cNvPr id="6" name="object 6"/>
          <p:cNvSpPr txBox="1"/>
          <p:nvPr/>
        </p:nvSpPr>
        <p:spPr>
          <a:xfrm>
            <a:off x="414405" y="1507188"/>
            <a:ext cx="8429792" cy="1099019"/>
          </a:xfrm>
          <a:prstGeom prst="rect">
            <a:avLst/>
          </a:prstGeom>
        </p:spPr>
        <p:txBody>
          <a:bodyPr vert="horz" wrap="square" lIns="0" tIns="113030" rIns="0" bIns="0" rtlCol="0">
            <a:spAutoFit/>
          </a:bodyPr>
          <a:lstStyle/>
          <a:p>
            <a:pPr marL="476884" indent="-342900">
              <a:lnSpc>
                <a:spcPct val="100000"/>
              </a:lnSpc>
              <a:spcBef>
                <a:spcPts val="890"/>
              </a:spcBef>
              <a:buFont typeface="Arial"/>
              <a:buChar char="•"/>
              <a:tabLst>
                <a:tab pos="476884" algn="l"/>
                <a:tab pos="477520" algn="l"/>
              </a:tabLst>
            </a:pPr>
            <a:r>
              <a:rPr lang="en-US" sz="3200" spc="-10" dirty="0">
                <a:latin typeface="Calibri"/>
                <a:cs typeface="Calibri"/>
              </a:rPr>
              <a:t>Visualizing the self-organizing maps by using c</a:t>
            </a:r>
            <a:r>
              <a:rPr lang="en-US" sz="3200" dirty="0"/>
              <a:t>lustering map</a:t>
            </a:r>
            <a:endParaRPr sz="3200" dirty="0">
              <a:latin typeface="Calibri"/>
              <a:cs typeface="Calibri"/>
            </a:endParaRPr>
          </a:p>
        </p:txBody>
      </p:sp>
      <p:pic>
        <p:nvPicPr>
          <p:cNvPr id="7" name="image16.png">
            <a:extLst>
              <a:ext uri="{FF2B5EF4-FFF2-40B4-BE49-F238E27FC236}">
                <a16:creationId xmlns:a16="http://schemas.microsoft.com/office/drawing/2014/main" id="{3403E590-4AB8-493D-8A7C-DC2508466856}"/>
              </a:ext>
            </a:extLst>
          </p:cNvPr>
          <p:cNvPicPr/>
          <p:nvPr/>
        </p:nvPicPr>
        <p:blipFill>
          <a:blip r:embed="rId2"/>
          <a:srcRect/>
          <a:stretch>
            <a:fillRect/>
          </a:stretch>
        </p:blipFill>
        <p:spPr>
          <a:xfrm>
            <a:off x="172983" y="2606207"/>
            <a:ext cx="5821127" cy="4122615"/>
          </a:xfrm>
          <a:prstGeom prst="rect">
            <a:avLst/>
          </a:prstGeom>
          <a:ln/>
        </p:spPr>
      </p:pic>
      <p:sp>
        <p:nvSpPr>
          <p:cNvPr id="8" name="Content Placeholder 8">
            <a:extLst>
              <a:ext uri="{FF2B5EF4-FFF2-40B4-BE49-F238E27FC236}">
                <a16:creationId xmlns:a16="http://schemas.microsoft.com/office/drawing/2014/main" id="{C7873108-F654-4A83-B8C8-855E1C0EA34A}"/>
              </a:ext>
            </a:extLst>
          </p:cNvPr>
          <p:cNvSpPr>
            <a:spLocks noGrp="1"/>
          </p:cNvSpPr>
          <p:nvPr>
            <p:ph idx="1"/>
          </p:nvPr>
        </p:nvSpPr>
        <p:spPr>
          <a:xfrm>
            <a:off x="5609435" y="3318763"/>
            <a:ext cx="4099607" cy="2236334"/>
          </a:xfrm>
        </p:spPr>
        <p:txBody>
          <a:bodyPr>
            <a:normAutofit lnSpcReduction="10000"/>
          </a:bodyPr>
          <a:lstStyle/>
          <a:p>
            <a:pPr>
              <a:buClr>
                <a:srgbClr val="FABE5C"/>
              </a:buClr>
            </a:pPr>
            <a:r>
              <a:rPr lang="en-US" sz="2400" dirty="0"/>
              <a:t>Colored each point by it’s category</a:t>
            </a:r>
          </a:p>
          <a:p>
            <a:pPr>
              <a:buClr>
                <a:srgbClr val="FABE5C"/>
              </a:buClr>
            </a:pPr>
            <a:r>
              <a:rPr lang="en-US" sz="2400" dirty="0"/>
              <a:t>The label/color of each points can indicate qualitative/categorical property of material</a:t>
            </a:r>
          </a:p>
        </p:txBody>
      </p:sp>
      <p:pic>
        <p:nvPicPr>
          <p:cNvPr id="9" name="Picture 8">
            <a:extLst>
              <a:ext uri="{FF2B5EF4-FFF2-40B4-BE49-F238E27FC236}">
                <a16:creationId xmlns:a16="http://schemas.microsoft.com/office/drawing/2014/main" id="{C53A0BF0-2E41-497A-B216-69054322432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150640" y="5866862"/>
            <a:ext cx="972030" cy="972030"/>
          </a:xfrm>
          <a:prstGeom prst="rect">
            <a:avLst/>
          </a:prstGeom>
        </p:spPr>
      </p:pic>
      <p:pic>
        <p:nvPicPr>
          <p:cNvPr id="10" name="Picture 4" descr="Image result for Fumio ohuchi uw">
            <a:extLst>
              <a:ext uri="{FF2B5EF4-FFF2-40B4-BE49-F238E27FC236}">
                <a16:creationId xmlns:a16="http://schemas.microsoft.com/office/drawing/2014/main" id="{D270D448-9C90-437E-9D46-B0B131CEE18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22670" y="5833684"/>
            <a:ext cx="804967" cy="1005208"/>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C95ACFE1-BBDC-4C57-A96F-6DC6C5EA57C6}"/>
              </a:ext>
            </a:extLst>
          </p:cNvPr>
          <p:cNvSpPr/>
          <p:nvPr/>
        </p:nvSpPr>
        <p:spPr>
          <a:xfrm>
            <a:off x="5048783" y="6336288"/>
            <a:ext cx="2101857" cy="646331"/>
          </a:xfrm>
          <a:prstGeom prst="rect">
            <a:avLst/>
          </a:prstGeom>
        </p:spPr>
        <p:txBody>
          <a:bodyPr wrap="none">
            <a:spAutoFit/>
          </a:bodyPr>
          <a:lstStyle/>
          <a:p>
            <a:r>
              <a:rPr lang="en-US" dirty="0"/>
              <a:t>Jimin Qian (MSE)</a:t>
            </a:r>
          </a:p>
          <a:p>
            <a:r>
              <a:rPr lang="en-US" dirty="0"/>
              <a:t>Fumio Ohuchi (MSE)</a:t>
            </a:r>
          </a:p>
        </p:txBody>
      </p:sp>
    </p:spTree>
    <p:extLst>
      <p:ext uri="{BB962C8B-B14F-4D97-AF65-F5344CB8AC3E}">
        <p14:creationId xmlns:p14="http://schemas.microsoft.com/office/powerpoint/2010/main" val="301329216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522035" y="283172"/>
            <a:ext cx="8118979" cy="947247"/>
          </a:xfrm>
          <a:prstGeom prst="rect">
            <a:avLst/>
          </a:prstGeom>
        </p:spPr>
        <p:txBody>
          <a:bodyPr vert="horz" wrap="square" lIns="0" tIns="12700" rIns="0" bIns="0" rtlCol="0">
            <a:spAutoFit/>
          </a:bodyPr>
          <a:lstStyle/>
          <a:p>
            <a:pPr marL="12700" marR="5080">
              <a:lnSpc>
                <a:spcPts val="3470"/>
              </a:lnSpc>
              <a:spcBef>
                <a:spcPts val="520"/>
              </a:spcBef>
              <a:tabLst>
                <a:tab pos="354965" algn="l"/>
                <a:tab pos="355600" algn="l"/>
              </a:tabLst>
            </a:pPr>
            <a:r>
              <a:rPr lang="en-US" spc="-10" dirty="0">
                <a:cs typeface="Calibri"/>
              </a:rPr>
              <a:t>New paradigm </a:t>
            </a:r>
            <a:r>
              <a:rPr lang="en-US" dirty="0">
                <a:cs typeface="Calibri"/>
              </a:rPr>
              <a:t>of </a:t>
            </a:r>
            <a:r>
              <a:rPr lang="en-US" spc="-15" dirty="0">
                <a:cs typeface="Calibri"/>
              </a:rPr>
              <a:t>data-intensive  </a:t>
            </a:r>
            <a:r>
              <a:rPr lang="en-US" spc="-10" dirty="0">
                <a:cs typeface="Calibri"/>
              </a:rPr>
              <a:t>discovery </a:t>
            </a:r>
            <a:r>
              <a:rPr lang="en-US" dirty="0">
                <a:cs typeface="Calibri"/>
              </a:rPr>
              <a:t>and</a:t>
            </a:r>
            <a:r>
              <a:rPr lang="en-US" spc="5" dirty="0">
                <a:cs typeface="Calibri"/>
              </a:rPr>
              <a:t> </a:t>
            </a:r>
            <a:r>
              <a:rPr lang="en-US" spc="-10" dirty="0">
                <a:cs typeface="Calibri"/>
              </a:rPr>
              <a:t>innovation</a:t>
            </a:r>
            <a:endParaRPr lang="en-US" dirty="0">
              <a:cs typeface="Calibri"/>
            </a:endParaRPr>
          </a:p>
        </p:txBody>
      </p:sp>
      <p:sp>
        <p:nvSpPr>
          <p:cNvPr id="4" name="object 4"/>
          <p:cNvSpPr txBox="1"/>
          <p:nvPr/>
        </p:nvSpPr>
        <p:spPr>
          <a:xfrm>
            <a:off x="535940" y="1557020"/>
            <a:ext cx="7236459" cy="4426853"/>
          </a:xfrm>
          <a:prstGeom prst="rect">
            <a:avLst/>
          </a:prstGeom>
        </p:spPr>
        <p:txBody>
          <a:bodyPr vert="horz" wrap="square" lIns="0" tIns="66040" rIns="0" bIns="0" rtlCol="0">
            <a:spAutoFit/>
          </a:bodyPr>
          <a:lstStyle/>
          <a:p>
            <a:pPr marL="755650" lvl="1" indent="-285750">
              <a:lnSpc>
                <a:spcPct val="100000"/>
              </a:lnSpc>
              <a:spcBef>
                <a:spcPts val="305"/>
              </a:spcBef>
              <a:buFont typeface="Arial"/>
              <a:buChar char="–"/>
              <a:tabLst>
                <a:tab pos="755650" algn="l"/>
              </a:tabLst>
            </a:pPr>
            <a:r>
              <a:rPr sz="2800" spc="-5" dirty="0">
                <a:latin typeface="Calibri"/>
                <a:cs typeface="Calibri"/>
              </a:rPr>
              <a:t>Deep domain</a:t>
            </a:r>
            <a:r>
              <a:rPr sz="2800" spc="15" dirty="0">
                <a:latin typeface="Calibri"/>
                <a:cs typeface="Calibri"/>
              </a:rPr>
              <a:t> </a:t>
            </a:r>
            <a:r>
              <a:rPr sz="2800" spc="-10" dirty="0">
                <a:latin typeface="Calibri"/>
                <a:cs typeface="Calibri"/>
              </a:rPr>
              <a:t>knowledge</a:t>
            </a:r>
            <a:endParaRPr sz="2800" dirty="0">
              <a:latin typeface="Calibri"/>
              <a:cs typeface="Calibri"/>
            </a:endParaRPr>
          </a:p>
          <a:p>
            <a:pPr marL="755650" lvl="1" indent="-285750">
              <a:lnSpc>
                <a:spcPct val="100000"/>
              </a:lnSpc>
              <a:spcBef>
                <a:spcPts val="340"/>
              </a:spcBef>
              <a:buFont typeface="Arial"/>
              <a:buChar char="–"/>
              <a:tabLst>
                <a:tab pos="755650" algn="l"/>
              </a:tabLst>
            </a:pPr>
            <a:r>
              <a:rPr sz="2800" spc="-20" dirty="0">
                <a:latin typeface="Calibri"/>
                <a:cs typeface="Calibri"/>
              </a:rPr>
              <a:t>Data</a:t>
            </a:r>
            <a:r>
              <a:rPr sz="2800" spc="-5" dirty="0">
                <a:latin typeface="Calibri"/>
                <a:cs typeface="Calibri"/>
              </a:rPr>
              <a:t> Science</a:t>
            </a:r>
            <a:endParaRPr sz="2800" dirty="0">
              <a:latin typeface="Calibri"/>
              <a:cs typeface="Calibri"/>
            </a:endParaRPr>
          </a:p>
          <a:p>
            <a:pPr marL="1155700" lvl="2" indent="-228600">
              <a:lnSpc>
                <a:spcPct val="100000"/>
              </a:lnSpc>
              <a:spcBef>
                <a:spcPts val="305"/>
              </a:spcBef>
              <a:buFont typeface="Arial"/>
              <a:buChar char="•"/>
              <a:tabLst>
                <a:tab pos="1155700" algn="l"/>
              </a:tabLst>
            </a:pPr>
            <a:r>
              <a:rPr sz="2400" spc="-20" dirty="0">
                <a:latin typeface="Calibri"/>
                <a:cs typeface="Calibri"/>
              </a:rPr>
              <a:t>Data</a:t>
            </a:r>
            <a:r>
              <a:rPr sz="2400" spc="-10" dirty="0">
                <a:latin typeface="Calibri"/>
                <a:cs typeface="Calibri"/>
              </a:rPr>
              <a:t> management</a:t>
            </a:r>
            <a:endParaRPr sz="2400" dirty="0">
              <a:latin typeface="Calibri"/>
              <a:cs typeface="Calibri"/>
            </a:endParaRPr>
          </a:p>
          <a:p>
            <a:pPr marL="1612900" lvl="3" indent="-228600">
              <a:lnSpc>
                <a:spcPct val="100000"/>
              </a:lnSpc>
              <a:spcBef>
                <a:spcPts val="290"/>
              </a:spcBef>
              <a:buFont typeface="Arial"/>
              <a:buChar char="–"/>
              <a:tabLst>
                <a:tab pos="1612900" algn="l"/>
              </a:tabLst>
            </a:pPr>
            <a:r>
              <a:rPr sz="2000" spc="-5" dirty="0">
                <a:latin typeface="Calibri"/>
                <a:cs typeface="Calibri"/>
              </a:rPr>
              <a:t>Databases, scalable </a:t>
            </a:r>
            <a:r>
              <a:rPr sz="2000" spc="-10" dirty="0">
                <a:latin typeface="Calibri"/>
                <a:cs typeface="Calibri"/>
              </a:rPr>
              <a:t>data </a:t>
            </a:r>
            <a:r>
              <a:rPr sz="2000" spc="-5" dirty="0">
                <a:latin typeface="Calibri"/>
                <a:cs typeface="Calibri"/>
              </a:rPr>
              <a:t>handling, </a:t>
            </a:r>
            <a:r>
              <a:rPr sz="2000" spc="-10" dirty="0">
                <a:latin typeface="Calibri"/>
                <a:cs typeface="Calibri"/>
              </a:rPr>
              <a:t>data</a:t>
            </a:r>
            <a:r>
              <a:rPr sz="2000" spc="5" dirty="0">
                <a:latin typeface="Calibri"/>
                <a:cs typeface="Calibri"/>
              </a:rPr>
              <a:t> </a:t>
            </a:r>
            <a:r>
              <a:rPr sz="2000" spc="-10" dirty="0">
                <a:latin typeface="Calibri"/>
                <a:cs typeface="Calibri"/>
              </a:rPr>
              <a:t>curation</a:t>
            </a:r>
            <a:endParaRPr sz="2000" dirty="0">
              <a:latin typeface="Calibri"/>
              <a:cs typeface="Calibri"/>
            </a:endParaRPr>
          </a:p>
          <a:p>
            <a:pPr marL="1155700" lvl="2" indent="-228600">
              <a:lnSpc>
                <a:spcPct val="100000"/>
              </a:lnSpc>
              <a:spcBef>
                <a:spcPts val="229"/>
              </a:spcBef>
              <a:buFont typeface="Arial"/>
              <a:buChar char="•"/>
              <a:tabLst>
                <a:tab pos="1155700" algn="l"/>
              </a:tabLst>
            </a:pPr>
            <a:r>
              <a:rPr sz="2400" spc="-5" dirty="0">
                <a:latin typeface="Calibri"/>
                <a:cs typeface="Calibri"/>
              </a:rPr>
              <a:t>Machine learning</a:t>
            </a:r>
            <a:endParaRPr sz="2400" dirty="0">
              <a:latin typeface="Calibri"/>
              <a:cs typeface="Calibri"/>
            </a:endParaRPr>
          </a:p>
          <a:p>
            <a:pPr marL="1612900" lvl="3" indent="-228600">
              <a:lnSpc>
                <a:spcPct val="100000"/>
              </a:lnSpc>
              <a:spcBef>
                <a:spcPts val="290"/>
              </a:spcBef>
              <a:buFont typeface="Arial"/>
              <a:buChar char="–"/>
              <a:tabLst>
                <a:tab pos="1612900" algn="l"/>
              </a:tabLst>
            </a:pPr>
            <a:r>
              <a:rPr sz="2000" spc="-10" dirty="0">
                <a:latin typeface="Calibri"/>
                <a:cs typeface="Calibri"/>
              </a:rPr>
              <a:t>Regression </a:t>
            </a:r>
            <a:r>
              <a:rPr sz="2000" dirty="0">
                <a:latin typeface="Calibri"/>
                <a:cs typeface="Calibri"/>
              </a:rPr>
              <a:t>&amp;</a:t>
            </a:r>
            <a:r>
              <a:rPr sz="2000" spc="-5" dirty="0">
                <a:latin typeface="Calibri"/>
                <a:cs typeface="Calibri"/>
              </a:rPr>
              <a:t> classification</a:t>
            </a:r>
            <a:endParaRPr sz="2000" dirty="0">
              <a:latin typeface="Calibri"/>
              <a:cs typeface="Calibri"/>
            </a:endParaRPr>
          </a:p>
          <a:p>
            <a:pPr marL="1612900" lvl="3" indent="-228600">
              <a:lnSpc>
                <a:spcPct val="100000"/>
              </a:lnSpc>
              <a:spcBef>
                <a:spcPts val="229"/>
              </a:spcBef>
              <a:buFont typeface="Arial"/>
              <a:buChar char="–"/>
              <a:tabLst>
                <a:tab pos="1612900" algn="l"/>
              </a:tabLst>
            </a:pPr>
            <a:r>
              <a:rPr sz="2000" dirty="0">
                <a:latin typeface="Calibri"/>
                <a:cs typeface="Calibri"/>
              </a:rPr>
              <a:t>Supervised &amp;</a:t>
            </a:r>
            <a:r>
              <a:rPr sz="2000" spc="-15" dirty="0">
                <a:latin typeface="Calibri"/>
                <a:cs typeface="Calibri"/>
              </a:rPr>
              <a:t> </a:t>
            </a:r>
            <a:r>
              <a:rPr sz="2000" spc="-5" dirty="0">
                <a:latin typeface="Calibri"/>
                <a:cs typeface="Calibri"/>
              </a:rPr>
              <a:t>unsupervised</a:t>
            </a:r>
            <a:endParaRPr sz="2000" dirty="0">
              <a:latin typeface="Calibri"/>
              <a:cs typeface="Calibri"/>
            </a:endParaRPr>
          </a:p>
          <a:p>
            <a:pPr marL="1155700" lvl="2" indent="-228600">
              <a:lnSpc>
                <a:spcPct val="100000"/>
              </a:lnSpc>
              <a:spcBef>
                <a:spcPts val="270"/>
              </a:spcBef>
              <a:buFont typeface="Arial"/>
              <a:buChar char="•"/>
              <a:tabLst>
                <a:tab pos="1155700" algn="l"/>
              </a:tabLst>
            </a:pPr>
            <a:r>
              <a:rPr sz="2400" spc="-15" dirty="0">
                <a:latin typeface="Calibri"/>
                <a:cs typeface="Calibri"/>
              </a:rPr>
              <a:t>Statistics</a:t>
            </a:r>
            <a:endParaRPr sz="2400" dirty="0">
              <a:latin typeface="Calibri"/>
              <a:cs typeface="Calibri"/>
            </a:endParaRPr>
          </a:p>
          <a:p>
            <a:pPr marL="1155700" lvl="2" indent="-228600">
              <a:lnSpc>
                <a:spcPct val="100000"/>
              </a:lnSpc>
              <a:spcBef>
                <a:spcPts val="285"/>
              </a:spcBef>
              <a:buFont typeface="Arial"/>
              <a:buChar char="•"/>
              <a:tabLst>
                <a:tab pos="1155700" algn="l"/>
              </a:tabLst>
            </a:pPr>
            <a:r>
              <a:rPr sz="2400" spc="-10" dirty="0">
                <a:solidFill>
                  <a:srgbClr val="FF0000"/>
                </a:solidFill>
                <a:latin typeface="Calibri"/>
                <a:cs typeface="Calibri"/>
              </a:rPr>
              <a:t>Visualization</a:t>
            </a:r>
            <a:endParaRPr lang="en-US" sz="2400" spc="-10" dirty="0">
              <a:solidFill>
                <a:srgbClr val="FF0000"/>
              </a:solidFill>
              <a:latin typeface="Calibri"/>
              <a:cs typeface="Calibri"/>
            </a:endParaRPr>
          </a:p>
          <a:p>
            <a:pPr marL="1155700" lvl="2" indent="-228600">
              <a:spcBef>
                <a:spcPts val="285"/>
              </a:spcBef>
              <a:buFont typeface="Arial"/>
              <a:buChar char="•"/>
              <a:tabLst>
                <a:tab pos="1155700" algn="l"/>
              </a:tabLst>
            </a:pPr>
            <a:r>
              <a:rPr lang="en-US" sz="2400" spc="-10" dirty="0">
                <a:cs typeface="Calibri"/>
              </a:rPr>
              <a:t>Software</a:t>
            </a:r>
            <a:r>
              <a:rPr lang="en-US" sz="2400" spc="-30" dirty="0">
                <a:cs typeface="Calibri"/>
              </a:rPr>
              <a:t> </a:t>
            </a:r>
            <a:r>
              <a:rPr lang="en-US" sz="2400" spc="-5" dirty="0">
                <a:cs typeface="Calibri"/>
              </a:rPr>
              <a:t>engineering</a:t>
            </a:r>
            <a:endParaRPr lang="en-US" sz="2400" dirty="0">
              <a:cs typeface="Calibri"/>
            </a:endParaRPr>
          </a:p>
          <a:p>
            <a:pPr marL="1155700" lvl="2" indent="-228600">
              <a:lnSpc>
                <a:spcPct val="100000"/>
              </a:lnSpc>
              <a:spcBef>
                <a:spcPts val="285"/>
              </a:spcBef>
              <a:buFont typeface="Arial"/>
              <a:buChar char="•"/>
              <a:tabLst>
                <a:tab pos="1155700" algn="l"/>
              </a:tabLst>
            </a:pPr>
            <a:endParaRPr sz="2400" dirty="0">
              <a:latin typeface="Calibri"/>
              <a:cs typeface="Calibri"/>
            </a:endParaRPr>
          </a:p>
        </p:txBody>
      </p:sp>
      <p:sp>
        <p:nvSpPr>
          <p:cNvPr id="6" name="object 6"/>
          <p:cNvSpPr/>
          <p:nvPr/>
        </p:nvSpPr>
        <p:spPr>
          <a:xfrm>
            <a:off x="5361180" y="4128785"/>
            <a:ext cx="3546541" cy="2361477"/>
          </a:xfrm>
          <a:prstGeom prst="rect">
            <a:avLst/>
          </a:prstGeom>
          <a:blipFill>
            <a:blip r:embed="rId2" cstate="print"/>
            <a:stretch>
              <a:fillRect/>
            </a:stretch>
          </a:blipFill>
        </p:spPr>
        <p:txBody>
          <a:bodyPr wrap="square" lIns="0" tIns="0" rIns="0" bIns="0" rtlCol="0"/>
          <a:lstStyle/>
          <a:p>
            <a:endParaRPr/>
          </a:p>
        </p:txBody>
      </p:sp>
      <p:sp>
        <p:nvSpPr>
          <p:cNvPr id="7" name="object 7"/>
          <p:cNvSpPr txBox="1"/>
          <p:nvPr/>
        </p:nvSpPr>
        <p:spPr>
          <a:xfrm>
            <a:off x="4721833" y="6231988"/>
            <a:ext cx="4321810" cy="570865"/>
          </a:xfrm>
          <a:prstGeom prst="rect">
            <a:avLst/>
          </a:prstGeom>
        </p:spPr>
        <p:txBody>
          <a:bodyPr vert="horz" wrap="square" lIns="0" tIns="12700" rIns="0" bIns="0" rtlCol="0">
            <a:spAutoFit/>
          </a:bodyPr>
          <a:lstStyle/>
          <a:p>
            <a:pPr algn="ctr">
              <a:lnSpc>
                <a:spcPts val="2145"/>
              </a:lnSpc>
              <a:spcBef>
                <a:spcPts val="100"/>
              </a:spcBef>
            </a:pPr>
            <a:r>
              <a:rPr sz="1800" spc="-5" dirty="0">
                <a:latin typeface="Calibri"/>
                <a:cs typeface="Calibri"/>
              </a:rPr>
              <a:t>Molecular </a:t>
            </a:r>
            <a:r>
              <a:rPr sz="1800" spc="-15" dirty="0">
                <a:latin typeface="Calibri"/>
                <a:cs typeface="Calibri"/>
              </a:rPr>
              <a:t>Data</a:t>
            </a:r>
            <a:r>
              <a:rPr sz="1800" spc="0" dirty="0">
                <a:latin typeface="Calibri"/>
                <a:cs typeface="Calibri"/>
              </a:rPr>
              <a:t> </a:t>
            </a:r>
            <a:r>
              <a:rPr sz="1800" spc="-10" dirty="0">
                <a:latin typeface="Calibri"/>
                <a:cs typeface="Calibri"/>
              </a:rPr>
              <a:t>Scientist</a:t>
            </a:r>
            <a:endParaRPr sz="1800">
              <a:latin typeface="Calibri"/>
              <a:cs typeface="Calibri"/>
            </a:endParaRPr>
          </a:p>
          <a:p>
            <a:pPr algn="ctr">
              <a:lnSpc>
                <a:spcPts val="2145"/>
              </a:lnSpc>
            </a:pPr>
            <a:r>
              <a:rPr sz="1800" spc="-10" dirty="0">
                <a:latin typeface="Calibri"/>
                <a:cs typeface="Calibri"/>
              </a:rPr>
              <a:t>Knows </a:t>
            </a:r>
            <a:r>
              <a:rPr sz="1800" spc="-5" dirty="0">
                <a:latin typeface="Calibri"/>
                <a:cs typeface="Calibri"/>
              </a:rPr>
              <a:t>thermodynamics </a:t>
            </a:r>
            <a:r>
              <a:rPr sz="1800" b="1" spc="-5" dirty="0">
                <a:latin typeface="Calibri"/>
                <a:cs typeface="Calibri"/>
              </a:rPr>
              <a:t>and </a:t>
            </a:r>
            <a:r>
              <a:rPr sz="1800" spc="-5" dirty="0">
                <a:latin typeface="Calibri"/>
                <a:cs typeface="Calibri"/>
              </a:rPr>
              <a:t>machine</a:t>
            </a:r>
            <a:r>
              <a:rPr sz="1800" spc="35" dirty="0">
                <a:latin typeface="Calibri"/>
                <a:cs typeface="Calibri"/>
              </a:rPr>
              <a:t> </a:t>
            </a:r>
            <a:r>
              <a:rPr sz="1800" spc="-5" dirty="0">
                <a:latin typeface="Calibri"/>
                <a:cs typeface="Calibri"/>
              </a:rPr>
              <a:t>learning</a:t>
            </a:r>
            <a:endParaRPr sz="1800">
              <a:latin typeface="Calibri"/>
              <a:cs typeface="Calibri"/>
            </a:endParaRPr>
          </a:p>
        </p:txBody>
      </p:sp>
    </p:spTree>
    <p:extLst>
      <p:ext uri="{BB962C8B-B14F-4D97-AF65-F5344CB8AC3E}">
        <p14:creationId xmlns:p14="http://schemas.microsoft.com/office/powerpoint/2010/main" val="163330021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3127216" y="464312"/>
            <a:ext cx="2890520" cy="695960"/>
          </a:xfrm>
          <a:prstGeom prst="rect">
            <a:avLst/>
          </a:prstGeom>
        </p:spPr>
        <p:txBody>
          <a:bodyPr vert="horz" wrap="square" lIns="0" tIns="12700" rIns="0" bIns="0" rtlCol="0">
            <a:spAutoFit/>
          </a:bodyPr>
          <a:lstStyle/>
          <a:p>
            <a:pPr marL="12700">
              <a:lnSpc>
                <a:spcPct val="100000"/>
              </a:lnSpc>
              <a:spcBef>
                <a:spcPts val="100"/>
              </a:spcBef>
            </a:pPr>
            <a:r>
              <a:rPr spc="-10" dirty="0"/>
              <a:t>Visualization</a:t>
            </a:r>
          </a:p>
        </p:txBody>
      </p:sp>
      <p:sp>
        <p:nvSpPr>
          <p:cNvPr id="4" name="object 4"/>
          <p:cNvSpPr txBox="1"/>
          <p:nvPr/>
        </p:nvSpPr>
        <p:spPr>
          <a:xfrm>
            <a:off x="535940" y="1607820"/>
            <a:ext cx="7724140" cy="997709"/>
          </a:xfrm>
          <a:prstGeom prst="rect">
            <a:avLst/>
          </a:prstGeom>
        </p:spPr>
        <p:txBody>
          <a:bodyPr vert="horz" wrap="square" lIns="0" tIns="12700" rIns="0" bIns="0" rtlCol="0">
            <a:spAutoFit/>
          </a:bodyPr>
          <a:lstStyle/>
          <a:p>
            <a:pPr marL="355600" marR="128905" indent="-342900">
              <a:lnSpc>
                <a:spcPct val="100000"/>
              </a:lnSpc>
              <a:spcBef>
                <a:spcPts val="100"/>
              </a:spcBef>
              <a:buFont typeface="Arial"/>
              <a:buChar char="•"/>
              <a:tabLst>
                <a:tab pos="354965" algn="l"/>
                <a:tab pos="355600" algn="l"/>
              </a:tabLst>
            </a:pPr>
            <a:r>
              <a:rPr sz="3200" spc="-5" dirty="0">
                <a:latin typeface="Calibri"/>
                <a:cs typeface="Calibri"/>
              </a:rPr>
              <a:t>How </a:t>
            </a:r>
            <a:r>
              <a:rPr sz="3200" spc="-10" dirty="0">
                <a:latin typeface="Calibri"/>
                <a:cs typeface="Calibri"/>
              </a:rPr>
              <a:t>can </a:t>
            </a:r>
            <a:r>
              <a:rPr sz="3200" spc="-15" dirty="0">
                <a:latin typeface="Calibri"/>
                <a:cs typeface="Calibri"/>
              </a:rPr>
              <a:t>you </a:t>
            </a:r>
            <a:r>
              <a:rPr sz="3200" spc="-25" dirty="0">
                <a:latin typeface="Calibri"/>
                <a:cs typeface="Calibri"/>
              </a:rPr>
              <a:t>convey </a:t>
            </a:r>
            <a:r>
              <a:rPr sz="3200" dirty="0">
                <a:latin typeface="Calibri"/>
                <a:cs typeface="Calibri"/>
              </a:rPr>
              <a:t>a </a:t>
            </a:r>
            <a:r>
              <a:rPr sz="3200" spc="-15" dirty="0">
                <a:latin typeface="Calibri"/>
                <a:cs typeface="Calibri"/>
              </a:rPr>
              <a:t>complex </a:t>
            </a:r>
            <a:r>
              <a:rPr sz="3200" spc="-10" dirty="0">
                <a:latin typeface="Calibri"/>
                <a:cs typeface="Calibri"/>
              </a:rPr>
              <a:t>multivariate  </a:t>
            </a:r>
            <a:r>
              <a:rPr sz="3200" spc="-20" dirty="0">
                <a:latin typeface="Calibri"/>
                <a:cs typeface="Calibri"/>
              </a:rPr>
              <a:t>data </a:t>
            </a:r>
            <a:r>
              <a:rPr sz="3200" spc="-10" dirty="0">
                <a:latin typeface="Calibri"/>
                <a:cs typeface="Calibri"/>
              </a:rPr>
              <a:t>set </a:t>
            </a:r>
            <a:r>
              <a:rPr sz="3200" spc="-15" dirty="0">
                <a:latin typeface="Calibri"/>
                <a:cs typeface="Calibri"/>
              </a:rPr>
              <a:t>to </a:t>
            </a:r>
            <a:r>
              <a:rPr sz="3200" spc="-25" dirty="0">
                <a:latin typeface="Calibri"/>
                <a:cs typeface="Calibri"/>
              </a:rPr>
              <a:t>stakeholders </a:t>
            </a:r>
            <a:r>
              <a:rPr sz="3200" dirty="0">
                <a:latin typeface="Calibri"/>
                <a:cs typeface="Calibri"/>
              </a:rPr>
              <a:t>&amp;</a:t>
            </a:r>
            <a:r>
              <a:rPr sz="3200" spc="60" dirty="0">
                <a:latin typeface="Calibri"/>
                <a:cs typeface="Calibri"/>
              </a:rPr>
              <a:t> </a:t>
            </a:r>
            <a:r>
              <a:rPr sz="3200" spc="-15" dirty="0">
                <a:latin typeface="Calibri"/>
                <a:cs typeface="Calibri"/>
              </a:rPr>
              <a:t>peers?</a:t>
            </a:r>
            <a:endParaRPr sz="3200" dirty="0">
              <a:latin typeface="Calibri"/>
              <a:cs typeface="Calibri"/>
            </a:endParaRPr>
          </a:p>
        </p:txBody>
      </p:sp>
      <p:pic>
        <p:nvPicPr>
          <p:cNvPr id="5122" name="Picture 2" descr="Figure 2">
            <a:extLst>
              <a:ext uri="{FF2B5EF4-FFF2-40B4-BE49-F238E27FC236}">
                <a16:creationId xmlns:a16="http://schemas.microsoft.com/office/drawing/2014/main" id="{70E5D768-3FB1-4130-ACC6-15EB9477EA0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2468" r="35924" b="33562"/>
          <a:stretch/>
        </p:blipFill>
        <p:spPr bwMode="auto">
          <a:xfrm>
            <a:off x="3020151" y="3225284"/>
            <a:ext cx="5995169" cy="2695176"/>
          </a:xfrm>
          <a:prstGeom prst="rect">
            <a:avLst/>
          </a:prstGeom>
          <a:noFill/>
          <a:extLst>
            <a:ext uri="{909E8E84-426E-40DD-AFC4-6F175D3DCCD1}">
              <a14:hiddenFill xmlns:a14="http://schemas.microsoft.com/office/drawing/2010/main">
                <a:solidFill>
                  <a:srgbClr val="FFFFFF"/>
                </a:solidFill>
              </a14:hiddenFill>
            </a:ext>
          </a:extLst>
        </p:spPr>
      </p:pic>
      <p:pic>
        <p:nvPicPr>
          <p:cNvPr id="6" name="图片 11">
            <a:extLst>
              <a:ext uri="{FF2B5EF4-FFF2-40B4-BE49-F238E27FC236}">
                <a16:creationId xmlns:a16="http://schemas.microsoft.com/office/drawing/2014/main" id="{2C20F3DE-EC63-4EC5-BE89-D708858DE8BB}"/>
              </a:ext>
            </a:extLst>
          </p:cNvPr>
          <p:cNvPicPr>
            <a:picLocks noChangeAspect="1"/>
          </p:cNvPicPr>
          <p:nvPr/>
        </p:nvPicPr>
        <p:blipFill>
          <a:blip r:embed="rId4"/>
          <a:stretch>
            <a:fillRect/>
          </a:stretch>
        </p:blipFill>
        <p:spPr>
          <a:xfrm>
            <a:off x="188657" y="3666887"/>
            <a:ext cx="2178050" cy="1847772"/>
          </a:xfrm>
          <a:prstGeom prst="rect">
            <a:avLst/>
          </a:prstGeom>
        </p:spPr>
      </p:pic>
      <p:sp>
        <p:nvSpPr>
          <p:cNvPr id="7" name="椭圆 13">
            <a:extLst>
              <a:ext uri="{FF2B5EF4-FFF2-40B4-BE49-F238E27FC236}">
                <a16:creationId xmlns:a16="http://schemas.microsoft.com/office/drawing/2014/main" id="{D42597E7-F708-46A5-96FB-E63B4C05A138}"/>
              </a:ext>
            </a:extLst>
          </p:cNvPr>
          <p:cNvSpPr/>
          <p:nvPr/>
        </p:nvSpPr>
        <p:spPr>
          <a:xfrm rot="20456813">
            <a:off x="1233724" y="4821119"/>
            <a:ext cx="935038" cy="452438"/>
          </a:xfrm>
          <a:prstGeom prst="ellipse">
            <a:avLst/>
          </a:prstGeom>
          <a:noFill/>
          <a:ln w="38100">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1FBA7EA7-857F-4661-BF11-6BDE70DE017B}"/>
              </a:ext>
            </a:extLst>
          </p:cNvPr>
          <p:cNvSpPr/>
          <p:nvPr/>
        </p:nvSpPr>
        <p:spPr>
          <a:xfrm>
            <a:off x="1185488" y="2848766"/>
            <a:ext cx="7331109" cy="369332"/>
          </a:xfrm>
          <a:prstGeom prst="rect">
            <a:avLst/>
          </a:prstGeom>
        </p:spPr>
        <p:txBody>
          <a:bodyPr wrap="none">
            <a:spAutoFit/>
          </a:bodyPr>
          <a:lstStyle/>
          <a:p>
            <a:r>
              <a:rPr lang="en-US" spc="-25" dirty="0">
                <a:cs typeface="Calibri"/>
              </a:rPr>
              <a:t>Mapping 4-component array defined on the surface of 2 torus to 2D vector plot</a:t>
            </a:r>
            <a:endParaRPr lang="en-US" dirty="0"/>
          </a:p>
        </p:txBody>
      </p:sp>
      <p:sp>
        <p:nvSpPr>
          <p:cNvPr id="11" name="Rectangle 10">
            <a:extLst>
              <a:ext uri="{FF2B5EF4-FFF2-40B4-BE49-F238E27FC236}">
                <a16:creationId xmlns:a16="http://schemas.microsoft.com/office/drawing/2014/main" id="{0490334D-0817-45BA-BB1A-25798665D5CB}"/>
              </a:ext>
            </a:extLst>
          </p:cNvPr>
          <p:cNvSpPr/>
          <p:nvPr/>
        </p:nvSpPr>
        <p:spPr>
          <a:xfrm>
            <a:off x="5304884" y="6273514"/>
            <a:ext cx="3211713" cy="369332"/>
          </a:xfrm>
          <a:prstGeom prst="rect">
            <a:avLst/>
          </a:prstGeom>
        </p:spPr>
        <p:txBody>
          <a:bodyPr wrap="none">
            <a:spAutoFit/>
          </a:bodyPr>
          <a:lstStyle/>
          <a:p>
            <a:r>
              <a:rPr lang="en-US" dirty="0"/>
              <a:t>Ref: Phys. Rev. Lett. 120, 087402</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522035" y="283172"/>
            <a:ext cx="8118979" cy="947247"/>
          </a:xfrm>
          <a:prstGeom prst="rect">
            <a:avLst/>
          </a:prstGeom>
        </p:spPr>
        <p:txBody>
          <a:bodyPr vert="horz" wrap="square" lIns="0" tIns="12700" rIns="0" bIns="0" rtlCol="0">
            <a:spAutoFit/>
          </a:bodyPr>
          <a:lstStyle/>
          <a:p>
            <a:pPr marL="12700" marR="5080">
              <a:lnSpc>
                <a:spcPts val="3470"/>
              </a:lnSpc>
              <a:spcBef>
                <a:spcPts val="520"/>
              </a:spcBef>
              <a:tabLst>
                <a:tab pos="354965" algn="l"/>
                <a:tab pos="355600" algn="l"/>
              </a:tabLst>
            </a:pPr>
            <a:r>
              <a:rPr lang="en-US" spc="-10" dirty="0">
                <a:cs typeface="Calibri"/>
              </a:rPr>
              <a:t>New paradigm </a:t>
            </a:r>
            <a:r>
              <a:rPr lang="en-US" dirty="0">
                <a:cs typeface="Calibri"/>
              </a:rPr>
              <a:t>of </a:t>
            </a:r>
            <a:r>
              <a:rPr lang="en-US" spc="-15" dirty="0">
                <a:cs typeface="Calibri"/>
              </a:rPr>
              <a:t>data-intensive  </a:t>
            </a:r>
            <a:r>
              <a:rPr lang="en-US" spc="-10" dirty="0">
                <a:cs typeface="Calibri"/>
              </a:rPr>
              <a:t>discovery </a:t>
            </a:r>
            <a:r>
              <a:rPr lang="en-US" dirty="0">
                <a:cs typeface="Calibri"/>
              </a:rPr>
              <a:t>and</a:t>
            </a:r>
            <a:r>
              <a:rPr lang="en-US" spc="5" dirty="0">
                <a:cs typeface="Calibri"/>
              </a:rPr>
              <a:t> </a:t>
            </a:r>
            <a:r>
              <a:rPr lang="en-US" spc="-10" dirty="0">
                <a:cs typeface="Calibri"/>
              </a:rPr>
              <a:t>innovation</a:t>
            </a:r>
            <a:endParaRPr lang="en-US" dirty="0">
              <a:cs typeface="Calibri"/>
            </a:endParaRPr>
          </a:p>
        </p:txBody>
      </p:sp>
      <p:sp>
        <p:nvSpPr>
          <p:cNvPr id="4" name="object 4"/>
          <p:cNvSpPr txBox="1"/>
          <p:nvPr/>
        </p:nvSpPr>
        <p:spPr>
          <a:xfrm>
            <a:off x="535940" y="1557020"/>
            <a:ext cx="7236459" cy="4426853"/>
          </a:xfrm>
          <a:prstGeom prst="rect">
            <a:avLst/>
          </a:prstGeom>
        </p:spPr>
        <p:txBody>
          <a:bodyPr vert="horz" wrap="square" lIns="0" tIns="66040" rIns="0" bIns="0" rtlCol="0">
            <a:spAutoFit/>
          </a:bodyPr>
          <a:lstStyle/>
          <a:p>
            <a:pPr marL="755650" lvl="1" indent="-285750">
              <a:lnSpc>
                <a:spcPct val="100000"/>
              </a:lnSpc>
              <a:spcBef>
                <a:spcPts val="305"/>
              </a:spcBef>
              <a:buFont typeface="Arial"/>
              <a:buChar char="–"/>
              <a:tabLst>
                <a:tab pos="755650" algn="l"/>
              </a:tabLst>
            </a:pPr>
            <a:r>
              <a:rPr sz="2800" spc="-5" dirty="0">
                <a:latin typeface="Calibri"/>
                <a:cs typeface="Calibri"/>
              </a:rPr>
              <a:t>Deep domain</a:t>
            </a:r>
            <a:r>
              <a:rPr sz="2800" spc="15" dirty="0">
                <a:latin typeface="Calibri"/>
                <a:cs typeface="Calibri"/>
              </a:rPr>
              <a:t> </a:t>
            </a:r>
            <a:r>
              <a:rPr sz="2800" spc="-10" dirty="0">
                <a:latin typeface="Calibri"/>
                <a:cs typeface="Calibri"/>
              </a:rPr>
              <a:t>knowledge</a:t>
            </a:r>
            <a:endParaRPr sz="2800" dirty="0">
              <a:latin typeface="Calibri"/>
              <a:cs typeface="Calibri"/>
            </a:endParaRPr>
          </a:p>
          <a:p>
            <a:pPr marL="755650" lvl="1" indent="-285750">
              <a:lnSpc>
                <a:spcPct val="100000"/>
              </a:lnSpc>
              <a:spcBef>
                <a:spcPts val="340"/>
              </a:spcBef>
              <a:buFont typeface="Arial"/>
              <a:buChar char="–"/>
              <a:tabLst>
                <a:tab pos="755650" algn="l"/>
              </a:tabLst>
            </a:pPr>
            <a:r>
              <a:rPr sz="2800" spc="-20" dirty="0">
                <a:latin typeface="Calibri"/>
                <a:cs typeface="Calibri"/>
              </a:rPr>
              <a:t>Data</a:t>
            </a:r>
            <a:r>
              <a:rPr sz="2800" spc="-5" dirty="0">
                <a:latin typeface="Calibri"/>
                <a:cs typeface="Calibri"/>
              </a:rPr>
              <a:t> Science</a:t>
            </a:r>
            <a:endParaRPr sz="2800" dirty="0">
              <a:latin typeface="Calibri"/>
              <a:cs typeface="Calibri"/>
            </a:endParaRPr>
          </a:p>
          <a:p>
            <a:pPr marL="1155700" lvl="2" indent="-228600">
              <a:lnSpc>
                <a:spcPct val="100000"/>
              </a:lnSpc>
              <a:spcBef>
                <a:spcPts val="305"/>
              </a:spcBef>
              <a:buFont typeface="Arial"/>
              <a:buChar char="•"/>
              <a:tabLst>
                <a:tab pos="1155700" algn="l"/>
              </a:tabLst>
            </a:pPr>
            <a:r>
              <a:rPr sz="2400" spc="-20" dirty="0">
                <a:latin typeface="Calibri"/>
                <a:cs typeface="Calibri"/>
              </a:rPr>
              <a:t>Data</a:t>
            </a:r>
            <a:r>
              <a:rPr sz="2400" spc="-10" dirty="0">
                <a:latin typeface="Calibri"/>
                <a:cs typeface="Calibri"/>
              </a:rPr>
              <a:t> management</a:t>
            </a:r>
            <a:endParaRPr sz="2400" dirty="0">
              <a:latin typeface="Calibri"/>
              <a:cs typeface="Calibri"/>
            </a:endParaRPr>
          </a:p>
          <a:p>
            <a:pPr marL="1612900" lvl="3" indent="-228600">
              <a:lnSpc>
                <a:spcPct val="100000"/>
              </a:lnSpc>
              <a:spcBef>
                <a:spcPts val="290"/>
              </a:spcBef>
              <a:buFont typeface="Arial"/>
              <a:buChar char="–"/>
              <a:tabLst>
                <a:tab pos="1612900" algn="l"/>
              </a:tabLst>
            </a:pPr>
            <a:r>
              <a:rPr sz="2000" spc="-5" dirty="0">
                <a:latin typeface="Calibri"/>
                <a:cs typeface="Calibri"/>
              </a:rPr>
              <a:t>Databases, scalable </a:t>
            </a:r>
            <a:r>
              <a:rPr sz="2000" spc="-10" dirty="0">
                <a:latin typeface="Calibri"/>
                <a:cs typeface="Calibri"/>
              </a:rPr>
              <a:t>data </a:t>
            </a:r>
            <a:r>
              <a:rPr sz="2000" spc="-5" dirty="0">
                <a:latin typeface="Calibri"/>
                <a:cs typeface="Calibri"/>
              </a:rPr>
              <a:t>handling, </a:t>
            </a:r>
            <a:r>
              <a:rPr sz="2000" spc="-10" dirty="0">
                <a:latin typeface="Calibri"/>
                <a:cs typeface="Calibri"/>
              </a:rPr>
              <a:t>data</a:t>
            </a:r>
            <a:r>
              <a:rPr sz="2000" spc="5" dirty="0">
                <a:latin typeface="Calibri"/>
                <a:cs typeface="Calibri"/>
              </a:rPr>
              <a:t> </a:t>
            </a:r>
            <a:r>
              <a:rPr sz="2000" spc="-10" dirty="0">
                <a:latin typeface="Calibri"/>
                <a:cs typeface="Calibri"/>
              </a:rPr>
              <a:t>curation</a:t>
            </a:r>
            <a:endParaRPr sz="2000" dirty="0">
              <a:latin typeface="Calibri"/>
              <a:cs typeface="Calibri"/>
            </a:endParaRPr>
          </a:p>
          <a:p>
            <a:pPr marL="1155700" lvl="2" indent="-228600">
              <a:lnSpc>
                <a:spcPct val="100000"/>
              </a:lnSpc>
              <a:spcBef>
                <a:spcPts val="229"/>
              </a:spcBef>
              <a:buFont typeface="Arial"/>
              <a:buChar char="•"/>
              <a:tabLst>
                <a:tab pos="1155700" algn="l"/>
              </a:tabLst>
            </a:pPr>
            <a:r>
              <a:rPr sz="2400" spc="-5" dirty="0">
                <a:latin typeface="Calibri"/>
                <a:cs typeface="Calibri"/>
              </a:rPr>
              <a:t>Machine learning</a:t>
            </a:r>
            <a:endParaRPr sz="2400" dirty="0">
              <a:latin typeface="Calibri"/>
              <a:cs typeface="Calibri"/>
            </a:endParaRPr>
          </a:p>
          <a:p>
            <a:pPr marL="1612900" lvl="3" indent="-228600">
              <a:lnSpc>
                <a:spcPct val="100000"/>
              </a:lnSpc>
              <a:spcBef>
                <a:spcPts val="290"/>
              </a:spcBef>
              <a:buFont typeface="Arial"/>
              <a:buChar char="–"/>
              <a:tabLst>
                <a:tab pos="1612900" algn="l"/>
              </a:tabLst>
            </a:pPr>
            <a:r>
              <a:rPr sz="2000" spc="-10" dirty="0">
                <a:latin typeface="Calibri"/>
                <a:cs typeface="Calibri"/>
              </a:rPr>
              <a:t>Regression </a:t>
            </a:r>
            <a:r>
              <a:rPr sz="2000" dirty="0">
                <a:latin typeface="Calibri"/>
                <a:cs typeface="Calibri"/>
              </a:rPr>
              <a:t>&amp;</a:t>
            </a:r>
            <a:r>
              <a:rPr sz="2000" spc="-5" dirty="0">
                <a:latin typeface="Calibri"/>
                <a:cs typeface="Calibri"/>
              </a:rPr>
              <a:t> classification</a:t>
            </a:r>
            <a:endParaRPr sz="2000" dirty="0">
              <a:latin typeface="Calibri"/>
              <a:cs typeface="Calibri"/>
            </a:endParaRPr>
          </a:p>
          <a:p>
            <a:pPr marL="1612900" lvl="3" indent="-228600">
              <a:lnSpc>
                <a:spcPct val="100000"/>
              </a:lnSpc>
              <a:spcBef>
                <a:spcPts val="229"/>
              </a:spcBef>
              <a:buFont typeface="Arial"/>
              <a:buChar char="–"/>
              <a:tabLst>
                <a:tab pos="1612900" algn="l"/>
              </a:tabLst>
            </a:pPr>
            <a:r>
              <a:rPr sz="2000" dirty="0">
                <a:latin typeface="Calibri"/>
                <a:cs typeface="Calibri"/>
              </a:rPr>
              <a:t>Supervised &amp;</a:t>
            </a:r>
            <a:r>
              <a:rPr sz="2000" spc="-15" dirty="0">
                <a:latin typeface="Calibri"/>
                <a:cs typeface="Calibri"/>
              </a:rPr>
              <a:t> </a:t>
            </a:r>
            <a:r>
              <a:rPr sz="2000" spc="-5" dirty="0">
                <a:latin typeface="Calibri"/>
                <a:cs typeface="Calibri"/>
              </a:rPr>
              <a:t>unsupervised</a:t>
            </a:r>
            <a:endParaRPr sz="2000" dirty="0">
              <a:latin typeface="Calibri"/>
              <a:cs typeface="Calibri"/>
            </a:endParaRPr>
          </a:p>
          <a:p>
            <a:pPr marL="1155700" lvl="2" indent="-228600">
              <a:lnSpc>
                <a:spcPct val="100000"/>
              </a:lnSpc>
              <a:spcBef>
                <a:spcPts val="270"/>
              </a:spcBef>
              <a:buFont typeface="Arial"/>
              <a:buChar char="•"/>
              <a:tabLst>
                <a:tab pos="1155700" algn="l"/>
              </a:tabLst>
            </a:pPr>
            <a:r>
              <a:rPr sz="2400" spc="-15" dirty="0">
                <a:latin typeface="Calibri"/>
                <a:cs typeface="Calibri"/>
              </a:rPr>
              <a:t>Statistics</a:t>
            </a:r>
            <a:endParaRPr sz="2400" dirty="0">
              <a:latin typeface="Calibri"/>
              <a:cs typeface="Calibri"/>
            </a:endParaRPr>
          </a:p>
          <a:p>
            <a:pPr marL="1155700" lvl="2" indent="-228600">
              <a:lnSpc>
                <a:spcPct val="100000"/>
              </a:lnSpc>
              <a:spcBef>
                <a:spcPts val="285"/>
              </a:spcBef>
              <a:buFont typeface="Arial"/>
              <a:buChar char="•"/>
              <a:tabLst>
                <a:tab pos="1155700" algn="l"/>
              </a:tabLst>
            </a:pPr>
            <a:r>
              <a:rPr sz="2400" spc="-10" dirty="0">
                <a:latin typeface="Calibri"/>
                <a:cs typeface="Calibri"/>
              </a:rPr>
              <a:t>Visualization</a:t>
            </a:r>
            <a:endParaRPr lang="en-US" sz="2400" spc="-10" dirty="0">
              <a:latin typeface="Calibri"/>
              <a:cs typeface="Calibri"/>
            </a:endParaRPr>
          </a:p>
          <a:p>
            <a:pPr marL="1155700" lvl="2" indent="-228600">
              <a:spcBef>
                <a:spcPts val="285"/>
              </a:spcBef>
              <a:buFont typeface="Arial"/>
              <a:buChar char="•"/>
              <a:tabLst>
                <a:tab pos="1155700" algn="l"/>
              </a:tabLst>
            </a:pPr>
            <a:r>
              <a:rPr lang="en-US" sz="2400" spc="-10" dirty="0">
                <a:solidFill>
                  <a:srgbClr val="FF0000"/>
                </a:solidFill>
                <a:cs typeface="Calibri"/>
              </a:rPr>
              <a:t>Software</a:t>
            </a:r>
            <a:r>
              <a:rPr lang="en-US" sz="2400" spc="-30" dirty="0">
                <a:solidFill>
                  <a:srgbClr val="FF0000"/>
                </a:solidFill>
                <a:cs typeface="Calibri"/>
              </a:rPr>
              <a:t> </a:t>
            </a:r>
            <a:r>
              <a:rPr lang="en-US" sz="2400" spc="-5" dirty="0">
                <a:solidFill>
                  <a:srgbClr val="FF0000"/>
                </a:solidFill>
                <a:cs typeface="Calibri"/>
              </a:rPr>
              <a:t>engineering</a:t>
            </a:r>
            <a:endParaRPr lang="en-US" sz="2400" dirty="0">
              <a:solidFill>
                <a:srgbClr val="FF0000"/>
              </a:solidFill>
              <a:cs typeface="Calibri"/>
            </a:endParaRPr>
          </a:p>
          <a:p>
            <a:pPr marL="1155700" lvl="2" indent="-228600">
              <a:lnSpc>
                <a:spcPct val="100000"/>
              </a:lnSpc>
              <a:spcBef>
                <a:spcPts val="285"/>
              </a:spcBef>
              <a:buFont typeface="Arial"/>
              <a:buChar char="•"/>
              <a:tabLst>
                <a:tab pos="1155700" algn="l"/>
              </a:tabLst>
            </a:pPr>
            <a:endParaRPr sz="2400" dirty="0">
              <a:latin typeface="Calibri"/>
              <a:cs typeface="Calibri"/>
            </a:endParaRPr>
          </a:p>
        </p:txBody>
      </p:sp>
      <p:sp>
        <p:nvSpPr>
          <p:cNvPr id="6" name="object 6"/>
          <p:cNvSpPr/>
          <p:nvPr/>
        </p:nvSpPr>
        <p:spPr>
          <a:xfrm>
            <a:off x="5361180" y="4128785"/>
            <a:ext cx="3546541" cy="2361477"/>
          </a:xfrm>
          <a:prstGeom prst="rect">
            <a:avLst/>
          </a:prstGeom>
          <a:blipFill>
            <a:blip r:embed="rId2" cstate="print"/>
            <a:stretch>
              <a:fillRect/>
            </a:stretch>
          </a:blipFill>
        </p:spPr>
        <p:txBody>
          <a:bodyPr wrap="square" lIns="0" tIns="0" rIns="0" bIns="0" rtlCol="0"/>
          <a:lstStyle/>
          <a:p>
            <a:endParaRPr/>
          </a:p>
        </p:txBody>
      </p:sp>
      <p:sp>
        <p:nvSpPr>
          <p:cNvPr id="7" name="object 7"/>
          <p:cNvSpPr txBox="1"/>
          <p:nvPr/>
        </p:nvSpPr>
        <p:spPr>
          <a:xfrm>
            <a:off x="4721833" y="6231988"/>
            <a:ext cx="4321810" cy="570865"/>
          </a:xfrm>
          <a:prstGeom prst="rect">
            <a:avLst/>
          </a:prstGeom>
        </p:spPr>
        <p:txBody>
          <a:bodyPr vert="horz" wrap="square" lIns="0" tIns="12700" rIns="0" bIns="0" rtlCol="0">
            <a:spAutoFit/>
          </a:bodyPr>
          <a:lstStyle/>
          <a:p>
            <a:pPr algn="ctr">
              <a:lnSpc>
                <a:spcPts val="2145"/>
              </a:lnSpc>
              <a:spcBef>
                <a:spcPts val="100"/>
              </a:spcBef>
            </a:pPr>
            <a:r>
              <a:rPr sz="1800" spc="-5" dirty="0">
                <a:latin typeface="Calibri"/>
                <a:cs typeface="Calibri"/>
              </a:rPr>
              <a:t>Molecular </a:t>
            </a:r>
            <a:r>
              <a:rPr sz="1800" spc="-15" dirty="0">
                <a:latin typeface="Calibri"/>
                <a:cs typeface="Calibri"/>
              </a:rPr>
              <a:t>Data</a:t>
            </a:r>
            <a:r>
              <a:rPr sz="1800" spc="0" dirty="0">
                <a:latin typeface="Calibri"/>
                <a:cs typeface="Calibri"/>
              </a:rPr>
              <a:t> </a:t>
            </a:r>
            <a:r>
              <a:rPr sz="1800" spc="-10" dirty="0">
                <a:latin typeface="Calibri"/>
                <a:cs typeface="Calibri"/>
              </a:rPr>
              <a:t>Scientist</a:t>
            </a:r>
            <a:endParaRPr sz="1800">
              <a:latin typeface="Calibri"/>
              <a:cs typeface="Calibri"/>
            </a:endParaRPr>
          </a:p>
          <a:p>
            <a:pPr algn="ctr">
              <a:lnSpc>
                <a:spcPts val="2145"/>
              </a:lnSpc>
            </a:pPr>
            <a:r>
              <a:rPr sz="1800" spc="-10" dirty="0">
                <a:latin typeface="Calibri"/>
                <a:cs typeface="Calibri"/>
              </a:rPr>
              <a:t>Knows </a:t>
            </a:r>
            <a:r>
              <a:rPr sz="1800" spc="-5" dirty="0">
                <a:latin typeface="Calibri"/>
                <a:cs typeface="Calibri"/>
              </a:rPr>
              <a:t>thermodynamics </a:t>
            </a:r>
            <a:r>
              <a:rPr sz="1800" b="1" spc="-5" dirty="0">
                <a:latin typeface="Calibri"/>
                <a:cs typeface="Calibri"/>
              </a:rPr>
              <a:t>and </a:t>
            </a:r>
            <a:r>
              <a:rPr sz="1800" spc="-5" dirty="0">
                <a:latin typeface="Calibri"/>
                <a:cs typeface="Calibri"/>
              </a:rPr>
              <a:t>machine</a:t>
            </a:r>
            <a:r>
              <a:rPr sz="1800" spc="35" dirty="0">
                <a:latin typeface="Calibri"/>
                <a:cs typeface="Calibri"/>
              </a:rPr>
              <a:t> </a:t>
            </a:r>
            <a:r>
              <a:rPr sz="1800" spc="-5" dirty="0">
                <a:latin typeface="Calibri"/>
                <a:cs typeface="Calibri"/>
              </a:rPr>
              <a:t>learning</a:t>
            </a:r>
            <a:endParaRPr sz="1800">
              <a:latin typeface="Calibri"/>
              <a:cs typeface="Calibri"/>
            </a:endParaRPr>
          </a:p>
        </p:txBody>
      </p:sp>
    </p:spTree>
    <p:extLst>
      <p:ext uri="{BB962C8B-B14F-4D97-AF65-F5344CB8AC3E}">
        <p14:creationId xmlns:p14="http://schemas.microsoft.com/office/powerpoint/2010/main" val="42755679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2129980" y="513492"/>
            <a:ext cx="5091368" cy="597599"/>
          </a:xfrm>
          <a:prstGeom prst="rect">
            <a:avLst/>
          </a:prstGeom>
        </p:spPr>
        <p:txBody>
          <a:bodyPr vert="horz" wrap="square" lIns="0" tIns="12700" rIns="0" bIns="0" rtlCol="0">
            <a:spAutoFit/>
          </a:bodyPr>
          <a:lstStyle/>
          <a:p>
            <a:pPr marL="12700">
              <a:lnSpc>
                <a:spcPct val="100000"/>
              </a:lnSpc>
              <a:spcBef>
                <a:spcPts val="100"/>
              </a:spcBef>
            </a:pPr>
            <a:r>
              <a:rPr spc="-15" dirty="0"/>
              <a:t>Software</a:t>
            </a:r>
            <a:r>
              <a:rPr spc="-60" dirty="0"/>
              <a:t> </a:t>
            </a:r>
            <a:r>
              <a:rPr spc="-5" dirty="0"/>
              <a:t>engineering</a:t>
            </a:r>
          </a:p>
        </p:txBody>
      </p:sp>
      <p:sp>
        <p:nvSpPr>
          <p:cNvPr id="4" name="object 4"/>
          <p:cNvSpPr txBox="1"/>
          <p:nvPr/>
        </p:nvSpPr>
        <p:spPr>
          <a:xfrm>
            <a:off x="535940" y="1607820"/>
            <a:ext cx="6109335" cy="513080"/>
          </a:xfrm>
          <a:prstGeom prst="rect">
            <a:avLst/>
          </a:prstGeom>
        </p:spPr>
        <p:txBody>
          <a:bodyPr vert="horz" wrap="square" lIns="0" tIns="12700" rIns="0" bIns="0" rtlCol="0">
            <a:spAutoFit/>
          </a:bodyPr>
          <a:lstStyle/>
          <a:p>
            <a:pPr marL="355600" indent="-342900">
              <a:lnSpc>
                <a:spcPct val="100000"/>
              </a:lnSpc>
              <a:spcBef>
                <a:spcPts val="100"/>
              </a:spcBef>
              <a:buFont typeface="Arial"/>
              <a:buChar char="•"/>
              <a:tabLst>
                <a:tab pos="354965" algn="l"/>
                <a:tab pos="355600" algn="l"/>
              </a:tabLst>
            </a:pPr>
            <a:r>
              <a:rPr sz="3200" spc="-60" dirty="0">
                <a:latin typeface="Calibri"/>
                <a:cs typeface="Calibri"/>
              </a:rPr>
              <a:t>Your </a:t>
            </a:r>
            <a:r>
              <a:rPr sz="3200" spc="-10" dirty="0">
                <a:latin typeface="Calibri"/>
                <a:cs typeface="Calibri"/>
              </a:rPr>
              <a:t>code </a:t>
            </a:r>
            <a:r>
              <a:rPr sz="3200" spc="-5" dirty="0">
                <a:latin typeface="Calibri"/>
                <a:cs typeface="Calibri"/>
              </a:rPr>
              <a:t>should not look </a:t>
            </a:r>
            <a:r>
              <a:rPr sz="3200" spc="-30" dirty="0">
                <a:latin typeface="Calibri"/>
                <a:cs typeface="Calibri"/>
              </a:rPr>
              <a:t>like</a:t>
            </a:r>
            <a:r>
              <a:rPr sz="3200" spc="75" dirty="0">
                <a:latin typeface="Calibri"/>
                <a:cs typeface="Calibri"/>
              </a:rPr>
              <a:t> </a:t>
            </a:r>
            <a:r>
              <a:rPr sz="3200" spc="-5" dirty="0">
                <a:latin typeface="Calibri"/>
                <a:cs typeface="Calibri"/>
              </a:rPr>
              <a:t>this:</a:t>
            </a:r>
            <a:endParaRPr sz="3200">
              <a:latin typeface="Calibri"/>
              <a:cs typeface="Calibri"/>
            </a:endParaRPr>
          </a:p>
        </p:txBody>
      </p:sp>
      <p:sp>
        <p:nvSpPr>
          <p:cNvPr id="5" name="object 5"/>
          <p:cNvSpPr/>
          <p:nvPr/>
        </p:nvSpPr>
        <p:spPr>
          <a:xfrm>
            <a:off x="1865733" y="2534103"/>
            <a:ext cx="5355615" cy="3906240"/>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2129980" y="513492"/>
            <a:ext cx="5200210" cy="597599"/>
          </a:xfrm>
          <a:prstGeom prst="rect">
            <a:avLst/>
          </a:prstGeom>
        </p:spPr>
        <p:txBody>
          <a:bodyPr vert="horz" wrap="square" lIns="0" tIns="12700" rIns="0" bIns="0" rtlCol="0">
            <a:spAutoFit/>
          </a:bodyPr>
          <a:lstStyle/>
          <a:p>
            <a:pPr marL="12700">
              <a:lnSpc>
                <a:spcPct val="100000"/>
              </a:lnSpc>
              <a:spcBef>
                <a:spcPts val="100"/>
              </a:spcBef>
            </a:pPr>
            <a:r>
              <a:rPr spc="-15" dirty="0"/>
              <a:t>Software</a:t>
            </a:r>
            <a:r>
              <a:rPr spc="-60" dirty="0"/>
              <a:t> </a:t>
            </a:r>
            <a:r>
              <a:rPr spc="-5" dirty="0"/>
              <a:t>engineering</a:t>
            </a:r>
          </a:p>
        </p:txBody>
      </p:sp>
      <p:sp>
        <p:nvSpPr>
          <p:cNvPr id="4" name="object 4"/>
          <p:cNvSpPr txBox="1"/>
          <p:nvPr/>
        </p:nvSpPr>
        <p:spPr>
          <a:xfrm>
            <a:off x="535940" y="1607820"/>
            <a:ext cx="7929880" cy="2757170"/>
          </a:xfrm>
          <a:prstGeom prst="rect">
            <a:avLst/>
          </a:prstGeom>
        </p:spPr>
        <p:txBody>
          <a:bodyPr vert="horz" wrap="square" lIns="0" tIns="12700" rIns="0" bIns="0" rtlCol="0">
            <a:spAutoFit/>
          </a:bodyPr>
          <a:lstStyle/>
          <a:p>
            <a:pPr marL="355600" marR="239395" indent="-342900">
              <a:lnSpc>
                <a:spcPct val="100000"/>
              </a:lnSpc>
              <a:spcBef>
                <a:spcPts val="100"/>
              </a:spcBef>
              <a:buFont typeface="Arial"/>
              <a:buChar char="•"/>
              <a:tabLst>
                <a:tab pos="354965" algn="l"/>
                <a:tab pos="355600" algn="l"/>
              </a:tabLst>
            </a:pPr>
            <a:r>
              <a:rPr sz="3200" spc="-5" dirty="0">
                <a:latin typeface="Calibri"/>
                <a:cs typeface="Calibri"/>
              </a:rPr>
              <a:t>Scientific </a:t>
            </a:r>
            <a:r>
              <a:rPr sz="3200" dirty="0">
                <a:latin typeface="Calibri"/>
                <a:cs typeface="Calibri"/>
              </a:rPr>
              <a:t>and </a:t>
            </a:r>
            <a:r>
              <a:rPr sz="3200" spc="-5" dirty="0">
                <a:latin typeface="Calibri"/>
                <a:cs typeface="Calibri"/>
              </a:rPr>
              <a:t>engineering </a:t>
            </a:r>
            <a:r>
              <a:rPr sz="3200" spc="-15" dirty="0">
                <a:latin typeface="Calibri"/>
                <a:cs typeface="Calibri"/>
              </a:rPr>
              <a:t>software </a:t>
            </a:r>
            <a:r>
              <a:rPr sz="3200" spc="-10" dirty="0">
                <a:latin typeface="Calibri"/>
                <a:cs typeface="Calibri"/>
              </a:rPr>
              <a:t>tools </a:t>
            </a:r>
            <a:r>
              <a:rPr sz="3200" spc="-20" dirty="0">
                <a:latin typeface="Calibri"/>
                <a:cs typeface="Calibri"/>
              </a:rPr>
              <a:t>are  </a:t>
            </a:r>
            <a:r>
              <a:rPr sz="3200" spc="-25" dirty="0">
                <a:latin typeface="Calibri"/>
                <a:cs typeface="Calibri"/>
              </a:rPr>
              <a:t>first </a:t>
            </a:r>
            <a:r>
              <a:rPr sz="3200" spc="-5" dirty="0">
                <a:latin typeface="Calibri"/>
                <a:cs typeface="Calibri"/>
              </a:rPr>
              <a:t>class </a:t>
            </a:r>
            <a:r>
              <a:rPr sz="3200" spc="-20" dirty="0">
                <a:latin typeface="Calibri"/>
                <a:cs typeface="Calibri"/>
              </a:rPr>
              <a:t>research</a:t>
            </a:r>
            <a:r>
              <a:rPr sz="3200" spc="30" dirty="0">
                <a:latin typeface="Calibri"/>
                <a:cs typeface="Calibri"/>
              </a:rPr>
              <a:t> </a:t>
            </a:r>
            <a:r>
              <a:rPr sz="3200" spc="-10" dirty="0">
                <a:latin typeface="Calibri"/>
                <a:cs typeface="Calibri"/>
              </a:rPr>
              <a:t>products!</a:t>
            </a:r>
            <a:endParaRPr sz="3200">
              <a:latin typeface="Calibri"/>
              <a:cs typeface="Calibri"/>
            </a:endParaRPr>
          </a:p>
          <a:p>
            <a:pPr marL="355600" indent="-342900">
              <a:lnSpc>
                <a:spcPct val="100000"/>
              </a:lnSpc>
              <a:spcBef>
                <a:spcPts val="750"/>
              </a:spcBef>
              <a:buFont typeface="Arial"/>
              <a:buChar char="•"/>
              <a:tabLst>
                <a:tab pos="354965" algn="l"/>
                <a:tab pos="355600" algn="l"/>
              </a:tabLst>
            </a:pPr>
            <a:r>
              <a:rPr sz="3200" spc="-15" dirty="0">
                <a:latin typeface="Calibri"/>
                <a:cs typeface="Calibri"/>
              </a:rPr>
              <a:t>Programming </a:t>
            </a:r>
            <a:r>
              <a:rPr sz="3200" dirty="0">
                <a:latin typeface="Calibri"/>
                <a:cs typeface="Calibri"/>
              </a:rPr>
              <a:t>is </a:t>
            </a:r>
            <a:r>
              <a:rPr sz="3200" b="1" spc="-5" dirty="0">
                <a:latin typeface="Calibri"/>
                <a:cs typeface="Calibri"/>
              </a:rPr>
              <a:t>not </a:t>
            </a:r>
            <a:r>
              <a:rPr sz="3200" spc="-15" dirty="0">
                <a:latin typeface="Calibri"/>
                <a:cs typeface="Calibri"/>
              </a:rPr>
              <a:t>software</a:t>
            </a:r>
            <a:r>
              <a:rPr sz="3200" spc="25" dirty="0">
                <a:latin typeface="Calibri"/>
                <a:cs typeface="Calibri"/>
              </a:rPr>
              <a:t> </a:t>
            </a:r>
            <a:r>
              <a:rPr sz="3200" spc="-5" dirty="0">
                <a:latin typeface="Calibri"/>
                <a:cs typeface="Calibri"/>
              </a:rPr>
              <a:t>engineering</a:t>
            </a:r>
            <a:endParaRPr sz="3200">
              <a:latin typeface="Calibri"/>
              <a:cs typeface="Calibri"/>
            </a:endParaRPr>
          </a:p>
          <a:p>
            <a:pPr>
              <a:lnSpc>
                <a:spcPct val="100000"/>
              </a:lnSpc>
              <a:spcBef>
                <a:spcPts val="45"/>
              </a:spcBef>
              <a:buFont typeface="Arial"/>
              <a:buChar char="•"/>
            </a:pPr>
            <a:endParaRPr sz="4650">
              <a:latin typeface="Times New Roman"/>
              <a:cs typeface="Times New Roman"/>
            </a:endParaRPr>
          </a:p>
          <a:p>
            <a:pPr marL="355600" indent="-342900">
              <a:lnSpc>
                <a:spcPct val="100000"/>
              </a:lnSpc>
              <a:spcBef>
                <a:spcPts val="5"/>
              </a:spcBef>
              <a:buFont typeface="Arial"/>
              <a:buChar char="•"/>
              <a:tabLst>
                <a:tab pos="354965" algn="l"/>
                <a:tab pos="355600" algn="l"/>
              </a:tabLst>
            </a:pPr>
            <a:r>
              <a:rPr sz="3200" dirty="0">
                <a:latin typeface="Calibri"/>
                <a:cs typeface="Calibri"/>
              </a:rPr>
              <a:t>This is </a:t>
            </a:r>
            <a:r>
              <a:rPr sz="3200" spc="-10" dirty="0">
                <a:latin typeface="Calibri"/>
                <a:cs typeface="Calibri"/>
              </a:rPr>
              <a:t>what </a:t>
            </a:r>
            <a:r>
              <a:rPr sz="3200" dirty="0">
                <a:latin typeface="Calibri"/>
                <a:cs typeface="Calibri"/>
              </a:rPr>
              <a:t>CHEME/CHEM/MSE 546 is</a:t>
            </a:r>
            <a:r>
              <a:rPr sz="3200" spc="-20" dirty="0">
                <a:latin typeface="Calibri"/>
                <a:cs typeface="Calibri"/>
              </a:rPr>
              <a:t> </a:t>
            </a:r>
            <a:r>
              <a:rPr sz="3200" spc="-5" dirty="0">
                <a:latin typeface="Calibri"/>
                <a:cs typeface="Calibri"/>
              </a:rPr>
              <a:t>about!</a:t>
            </a:r>
            <a:endParaRPr sz="3200">
              <a:latin typeface="Calibri"/>
              <a:cs typeface="Calibri"/>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1586071" y="513492"/>
            <a:ext cx="6268775" cy="597599"/>
          </a:xfrm>
          <a:prstGeom prst="rect">
            <a:avLst/>
          </a:prstGeom>
        </p:spPr>
        <p:txBody>
          <a:bodyPr vert="horz" wrap="square" lIns="0" tIns="12700" rIns="0" bIns="0" rtlCol="0">
            <a:spAutoFit/>
          </a:bodyPr>
          <a:lstStyle/>
          <a:p>
            <a:pPr marL="12700">
              <a:lnSpc>
                <a:spcPct val="100000"/>
              </a:lnSpc>
              <a:spcBef>
                <a:spcPts val="100"/>
              </a:spcBef>
            </a:pPr>
            <a:r>
              <a:rPr spc="-20" dirty="0"/>
              <a:t>Data: </a:t>
            </a:r>
            <a:r>
              <a:rPr dirty="0"/>
              <a:t>Don’t be </a:t>
            </a:r>
            <a:r>
              <a:rPr spc="-20" dirty="0"/>
              <a:t>afraid </a:t>
            </a:r>
            <a:r>
              <a:rPr dirty="0"/>
              <a:t>of</a:t>
            </a:r>
            <a:r>
              <a:rPr spc="-25" dirty="0"/>
              <a:t> </a:t>
            </a:r>
            <a:r>
              <a:rPr dirty="0"/>
              <a:t>it!</a:t>
            </a:r>
          </a:p>
        </p:txBody>
      </p:sp>
      <p:sp>
        <p:nvSpPr>
          <p:cNvPr id="4" name="object 4"/>
          <p:cNvSpPr/>
          <p:nvPr/>
        </p:nvSpPr>
        <p:spPr>
          <a:xfrm>
            <a:off x="1765226" y="1815239"/>
            <a:ext cx="5613547" cy="4198932"/>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2098039" y="513492"/>
            <a:ext cx="5277122" cy="597599"/>
          </a:xfrm>
          <a:prstGeom prst="rect">
            <a:avLst/>
          </a:prstGeom>
        </p:spPr>
        <p:txBody>
          <a:bodyPr vert="horz" wrap="square" lIns="0" tIns="12700" rIns="0" bIns="0" rtlCol="0">
            <a:spAutoFit/>
          </a:bodyPr>
          <a:lstStyle/>
          <a:p>
            <a:pPr marL="12700">
              <a:lnSpc>
                <a:spcPct val="100000"/>
              </a:lnSpc>
              <a:spcBef>
                <a:spcPts val="100"/>
              </a:spcBef>
            </a:pPr>
            <a:r>
              <a:rPr spc="-10" dirty="0"/>
              <a:t>DIRECT </a:t>
            </a:r>
            <a:r>
              <a:rPr spc="-20" dirty="0"/>
              <a:t>to </a:t>
            </a:r>
            <a:r>
              <a:rPr dirty="0"/>
              <a:t>the</a:t>
            </a:r>
            <a:r>
              <a:rPr spc="-15" dirty="0"/>
              <a:t> </a:t>
            </a:r>
            <a:r>
              <a:rPr spc="-10" dirty="0"/>
              <a:t>rescue!</a:t>
            </a:r>
          </a:p>
        </p:txBody>
      </p:sp>
      <p:sp>
        <p:nvSpPr>
          <p:cNvPr id="4" name="object 4"/>
          <p:cNvSpPr txBox="1"/>
          <p:nvPr/>
        </p:nvSpPr>
        <p:spPr>
          <a:xfrm>
            <a:off x="535938" y="1507188"/>
            <a:ext cx="8482965" cy="3550920"/>
          </a:xfrm>
          <a:prstGeom prst="rect">
            <a:avLst/>
          </a:prstGeom>
        </p:spPr>
        <p:txBody>
          <a:bodyPr vert="horz" wrap="square" lIns="0" tIns="113030" rIns="0" bIns="0" rtlCol="0">
            <a:spAutoFit/>
          </a:bodyPr>
          <a:lstStyle/>
          <a:p>
            <a:pPr marL="355600" indent="-342900">
              <a:lnSpc>
                <a:spcPct val="100000"/>
              </a:lnSpc>
              <a:spcBef>
                <a:spcPts val="890"/>
              </a:spcBef>
              <a:buFont typeface="Arial"/>
              <a:buChar char="•"/>
              <a:tabLst>
                <a:tab pos="354965" algn="l"/>
                <a:tab pos="355600" algn="l"/>
              </a:tabLst>
            </a:pPr>
            <a:r>
              <a:rPr sz="3200" spc="-20" dirty="0">
                <a:latin typeface="Calibri"/>
                <a:cs typeface="Calibri"/>
              </a:rPr>
              <a:t>Data </a:t>
            </a:r>
            <a:r>
              <a:rPr sz="3200" spc="-5" dirty="0">
                <a:latin typeface="Calibri"/>
                <a:cs typeface="Calibri"/>
              </a:rPr>
              <a:t>Science</a:t>
            </a:r>
            <a:r>
              <a:rPr sz="3200" spc="5" dirty="0">
                <a:latin typeface="Calibri"/>
                <a:cs typeface="Calibri"/>
              </a:rPr>
              <a:t> </a:t>
            </a:r>
            <a:r>
              <a:rPr sz="3200" spc="-5" dirty="0">
                <a:latin typeface="Calibri"/>
                <a:cs typeface="Calibri"/>
              </a:rPr>
              <a:t>Option</a:t>
            </a:r>
            <a:endParaRPr sz="3200">
              <a:latin typeface="Calibri"/>
              <a:cs typeface="Calibri"/>
            </a:endParaRPr>
          </a:p>
          <a:p>
            <a:pPr marL="755650" lvl="1" indent="-285750">
              <a:lnSpc>
                <a:spcPct val="100000"/>
              </a:lnSpc>
              <a:spcBef>
                <a:spcPts val="695"/>
              </a:spcBef>
              <a:buFont typeface="Arial"/>
              <a:buChar char="–"/>
              <a:tabLst>
                <a:tab pos="755650" algn="l"/>
              </a:tabLst>
            </a:pPr>
            <a:r>
              <a:rPr sz="2800" spc="-20" dirty="0">
                <a:latin typeface="Calibri"/>
                <a:cs typeface="Calibri"/>
              </a:rPr>
              <a:t>Data </a:t>
            </a:r>
            <a:r>
              <a:rPr sz="2800" spc="-15" dirty="0">
                <a:latin typeface="Calibri"/>
                <a:cs typeface="Calibri"/>
              </a:rPr>
              <a:t>Intensive Research </a:t>
            </a:r>
            <a:r>
              <a:rPr sz="2800" spc="-5" dirty="0">
                <a:latin typeface="Calibri"/>
                <a:cs typeface="Calibri"/>
              </a:rPr>
              <a:t>Enabling </a:t>
            </a:r>
            <a:r>
              <a:rPr sz="2800" spc="-10" dirty="0">
                <a:latin typeface="Calibri"/>
                <a:cs typeface="Calibri"/>
              </a:rPr>
              <a:t>Clean </a:t>
            </a:r>
            <a:r>
              <a:rPr sz="2800" spc="-65" dirty="0">
                <a:latin typeface="Calibri"/>
                <a:cs typeface="Calibri"/>
              </a:rPr>
              <a:t>Tech</a:t>
            </a:r>
            <a:r>
              <a:rPr sz="2800" spc="100" dirty="0">
                <a:latin typeface="Calibri"/>
                <a:cs typeface="Calibri"/>
              </a:rPr>
              <a:t> </a:t>
            </a:r>
            <a:r>
              <a:rPr sz="2800" spc="-10" dirty="0">
                <a:latin typeface="Calibri"/>
                <a:cs typeface="Calibri"/>
              </a:rPr>
              <a:t>(DIRECT)</a:t>
            </a:r>
            <a:endParaRPr sz="2800">
              <a:latin typeface="Calibri"/>
              <a:cs typeface="Calibri"/>
            </a:endParaRPr>
          </a:p>
          <a:p>
            <a:pPr marL="1155700" lvl="2" indent="-228600">
              <a:lnSpc>
                <a:spcPct val="100000"/>
              </a:lnSpc>
              <a:spcBef>
                <a:spcPts val="605"/>
              </a:spcBef>
              <a:buFont typeface="Arial"/>
              <a:buChar char="•"/>
              <a:tabLst>
                <a:tab pos="1155700" algn="l"/>
              </a:tabLst>
            </a:pPr>
            <a:r>
              <a:rPr sz="2400" spc="-5" dirty="0">
                <a:latin typeface="Calibri"/>
                <a:cs typeface="Calibri"/>
              </a:rPr>
              <a:t>ChemE</a:t>
            </a:r>
            <a:r>
              <a:rPr sz="2400" spc="-10" dirty="0">
                <a:latin typeface="Calibri"/>
                <a:cs typeface="Calibri"/>
              </a:rPr>
              <a:t> </a:t>
            </a:r>
            <a:r>
              <a:rPr sz="2400" spc="-5" dirty="0">
                <a:latin typeface="Calibri"/>
                <a:cs typeface="Calibri"/>
              </a:rPr>
              <a:t>545</a:t>
            </a:r>
            <a:endParaRPr sz="2400">
              <a:latin typeface="Calibri"/>
              <a:cs typeface="Calibri"/>
            </a:endParaRPr>
          </a:p>
          <a:p>
            <a:pPr marL="1612900" lvl="3" indent="-228600">
              <a:lnSpc>
                <a:spcPct val="100000"/>
              </a:lnSpc>
              <a:spcBef>
                <a:spcPts val="484"/>
              </a:spcBef>
              <a:buFont typeface="Arial"/>
              <a:buChar char="–"/>
              <a:tabLst>
                <a:tab pos="1612900" algn="l"/>
              </a:tabLst>
            </a:pPr>
            <a:r>
              <a:rPr sz="2000" spc="-15" dirty="0">
                <a:latin typeface="Calibri"/>
                <a:cs typeface="Calibri"/>
              </a:rPr>
              <a:t>Data </a:t>
            </a:r>
            <a:r>
              <a:rPr sz="2000" spc="-5" dirty="0">
                <a:latin typeface="Calibri"/>
                <a:cs typeface="Calibri"/>
              </a:rPr>
              <a:t>Science Methods </a:t>
            </a:r>
            <a:r>
              <a:rPr sz="2000" spc="-15" dirty="0">
                <a:latin typeface="Calibri"/>
                <a:cs typeface="Calibri"/>
              </a:rPr>
              <a:t>for </a:t>
            </a:r>
            <a:r>
              <a:rPr sz="2000" spc="-5" dirty="0">
                <a:latin typeface="Calibri"/>
                <a:cs typeface="Calibri"/>
              </a:rPr>
              <a:t>Clean </a:t>
            </a:r>
            <a:r>
              <a:rPr sz="2000" spc="-10" dirty="0">
                <a:latin typeface="Calibri"/>
                <a:cs typeface="Calibri"/>
              </a:rPr>
              <a:t>Energy</a:t>
            </a:r>
            <a:r>
              <a:rPr sz="2000" spc="25" dirty="0">
                <a:latin typeface="Calibri"/>
                <a:cs typeface="Calibri"/>
              </a:rPr>
              <a:t> </a:t>
            </a:r>
            <a:r>
              <a:rPr sz="2000" spc="-10" dirty="0">
                <a:latin typeface="Calibri"/>
                <a:cs typeface="Calibri"/>
              </a:rPr>
              <a:t>Research</a:t>
            </a:r>
            <a:endParaRPr sz="2000">
              <a:latin typeface="Calibri"/>
              <a:cs typeface="Calibri"/>
            </a:endParaRPr>
          </a:p>
          <a:p>
            <a:pPr marL="1155700" lvl="2" indent="-228600">
              <a:lnSpc>
                <a:spcPct val="100000"/>
              </a:lnSpc>
              <a:spcBef>
                <a:spcPts val="570"/>
              </a:spcBef>
              <a:buFont typeface="Arial"/>
              <a:buChar char="•"/>
              <a:tabLst>
                <a:tab pos="1155700" algn="l"/>
              </a:tabLst>
            </a:pPr>
            <a:r>
              <a:rPr sz="2400" spc="-5" dirty="0">
                <a:latin typeface="Calibri"/>
                <a:cs typeface="Calibri"/>
              </a:rPr>
              <a:t>ChemE</a:t>
            </a:r>
            <a:r>
              <a:rPr sz="2400" spc="-10" dirty="0">
                <a:latin typeface="Calibri"/>
                <a:cs typeface="Calibri"/>
              </a:rPr>
              <a:t> </a:t>
            </a:r>
            <a:r>
              <a:rPr sz="2400" spc="-5" dirty="0">
                <a:latin typeface="Calibri"/>
                <a:cs typeface="Calibri"/>
              </a:rPr>
              <a:t>546</a:t>
            </a:r>
            <a:endParaRPr sz="2400">
              <a:latin typeface="Calibri"/>
              <a:cs typeface="Calibri"/>
            </a:endParaRPr>
          </a:p>
          <a:p>
            <a:pPr marL="1612900" lvl="3" indent="-228600">
              <a:lnSpc>
                <a:spcPct val="100000"/>
              </a:lnSpc>
              <a:spcBef>
                <a:spcPts val="484"/>
              </a:spcBef>
              <a:buFont typeface="Arial"/>
              <a:buChar char="–"/>
              <a:tabLst>
                <a:tab pos="1612900" algn="l"/>
              </a:tabLst>
            </a:pPr>
            <a:r>
              <a:rPr sz="2000" spc="-10" dirty="0">
                <a:latin typeface="Calibri"/>
                <a:cs typeface="Calibri"/>
              </a:rPr>
              <a:t>Software </a:t>
            </a:r>
            <a:r>
              <a:rPr sz="2000" spc="-5" dirty="0">
                <a:latin typeface="Calibri"/>
                <a:cs typeface="Calibri"/>
              </a:rPr>
              <a:t>Engineering </a:t>
            </a:r>
            <a:r>
              <a:rPr sz="2000" spc="-15" dirty="0">
                <a:latin typeface="Calibri"/>
                <a:cs typeface="Calibri"/>
              </a:rPr>
              <a:t>for </a:t>
            </a:r>
            <a:r>
              <a:rPr sz="2000" spc="-5" dirty="0">
                <a:latin typeface="Calibri"/>
                <a:cs typeface="Calibri"/>
              </a:rPr>
              <a:t>Molecular </a:t>
            </a:r>
            <a:r>
              <a:rPr sz="2000" spc="-15" dirty="0">
                <a:latin typeface="Calibri"/>
                <a:cs typeface="Calibri"/>
              </a:rPr>
              <a:t>Data</a:t>
            </a:r>
            <a:r>
              <a:rPr sz="2000" spc="25" dirty="0">
                <a:latin typeface="Calibri"/>
                <a:cs typeface="Calibri"/>
              </a:rPr>
              <a:t> </a:t>
            </a:r>
            <a:r>
              <a:rPr sz="2000" spc="-5" dirty="0">
                <a:latin typeface="Calibri"/>
                <a:cs typeface="Calibri"/>
              </a:rPr>
              <a:t>Scientists</a:t>
            </a:r>
            <a:endParaRPr sz="2000">
              <a:latin typeface="Calibri"/>
              <a:cs typeface="Calibri"/>
            </a:endParaRPr>
          </a:p>
          <a:p>
            <a:pPr marL="1155700" lvl="2" indent="-228600">
              <a:lnSpc>
                <a:spcPct val="100000"/>
              </a:lnSpc>
              <a:spcBef>
                <a:spcPts val="565"/>
              </a:spcBef>
              <a:buFont typeface="Arial"/>
              <a:buChar char="•"/>
              <a:tabLst>
                <a:tab pos="1155700" algn="l"/>
              </a:tabLst>
            </a:pPr>
            <a:r>
              <a:rPr sz="2400" spc="-5" dirty="0">
                <a:latin typeface="Calibri"/>
                <a:cs typeface="Calibri"/>
              </a:rPr>
              <a:t>ChemE</a:t>
            </a:r>
            <a:r>
              <a:rPr sz="2400" spc="-10" dirty="0">
                <a:latin typeface="Calibri"/>
                <a:cs typeface="Calibri"/>
              </a:rPr>
              <a:t> </a:t>
            </a:r>
            <a:r>
              <a:rPr sz="2400" spc="-5" dirty="0">
                <a:latin typeface="Calibri"/>
                <a:cs typeface="Calibri"/>
              </a:rPr>
              <a:t>547</a:t>
            </a:r>
            <a:endParaRPr sz="2400">
              <a:latin typeface="Calibri"/>
              <a:cs typeface="Calibri"/>
            </a:endParaRPr>
          </a:p>
          <a:p>
            <a:pPr marL="1612900" lvl="3" indent="-228600">
              <a:lnSpc>
                <a:spcPct val="100000"/>
              </a:lnSpc>
              <a:spcBef>
                <a:spcPts val="520"/>
              </a:spcBef>
              <a:buFont typeface="Arial"/>
              <a:buChar char="–"/>
              <a:tabLst>
                <a:tab pos="1612900" algn="l"/>
              </a:tabLst>
            </a:pPr>
            <a:r>
              <a:rPr sz="2000" spc="-10" dirty="0">
                <a:latin typeface="Calibri"/>
                <a:cs typeface="Calibri"/>
              </a:rPr>
              <a:t>Capstone Project </a:t>
            </a:r>
            <a:r>
              <a:rPr sz="2000" dirty="0">
                <a:latin typeface="Calibri"/>
                <a:cs typeface="Calibri"/>
              </a:rPr>
              <a:t>in </a:t>
            </a:r>
            <a:r>
              <a:rPr sz="2000" spc="-5" dirty="0">
                <a:latin typeface="Calibri"/>
                <a:cs typeface="Calibri"/>
              </a:rPr>
              <a:t>Molecular </a:t>
            </a:r>
            <a:r>
              <a:rPr sz="2000" spc="-15" dirty="0">
                <a:latin typeface="Calibri"/>
                <a:cs typeface="Calibri"/>
              </a:rPr>
              <a:t>Data</a:t>
            </a:r>
            <a:r>
              <a:rPr sz="2000" spc="15" dirty="0">
                <a:latin typeface="Calibri"/>
                <a:cs typeface="Calibri"/>
              </a:rPr>
              <a:t> </a:t>
            </a:r>
            <a:r>
              <a:rPr sz="2000" spc="-5" dirty="0">
                <a:latin typeface="Calibri"/>
                <a:cs typeface="Calibri"/>
              </a:rPr>
              <a:t>Science</a:t>
            </a:r>
            <a:endParaRPr sz="2000">
              <a:latin typeface="Calibri"/>
              <a:cs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EF5F93-4C55-7442-9BCF-D61803B43FBA}"/>
              </a:ext>
            </a:extLst>
          </p:cNvPr>
          <p:cNvSpPr>
            <a:spLocks noGrp="1"/>
          </p:cNvSpPr>
          <p:nvPr>
            <p:ph type="title"/>
          </p:nvPr>
        </p:nvSpPr>
        <p:spPr/>
        <p:txBody>
          <a:bodyPr/>
          <a:lstStyle/>
          <a:p>
            <a:r>
              <a:rPr lang="en-US" dirty="0"/>
              <a:t>Data science + Kinetics</a:t>
            </a:r>
          </a:p>
        </p:txBody>
      </p:sp>
      <p:sp>
        <p:nvSpPr>
          <p:cNvPr id="3" name="Content Placeholder 2">
            <a:extLst>
              <a:ext uri="{FF2B5EF4-FFF2-40B4-BE49-F238E27FC236}">
                <a16:creationId xmlns:a16="http://schemas.microsoft.com/office/drawing/2014/main" id="{95664CBF-7AA8-C640-B448-200B6CB60272}"/>
              </a:ext>
            </a:extLst>
          </p:cNvPr>
          <p:cNvSpPr>
            <a:spLocks noGrp="1"/>
          </p:cNvSpPr>
          <p:nvPr>
            <p:ph idx="1"/>
          </p:nvPr>
        </p:nvSpPr>
        <p:spPr>
          <a:xfrm>
            <a:off x="457200" y="1753848"/>
            <a:ext cx="8229600" cy="4903523"/>
          </a:xfrm>
        </p:spPr>
        <p:txBody>
          <a:bodyPr>
            <a:normAutofit/>
          </a:bodyPr>
          <a:lstStyle/>
          <a:p>
            <a:pPr marL="0" indent="0" algn="ctr">
              <a:buNone/>
            </a:pPr>
            <a:r>
              <a:rPr lang="en-US" sz="2400" dirty="0"/>
              <a:t>Predict reactivity using machine learning, ML, algorithms – e.g. neural networks (large speedup – months to minutes)</a:t>
            </a:r>
          </a:p>
        </p:txBody>
      </p:sp>
      <p:pic>
        <p:nvPicPr>
          <p:cNvPr id="4" name="Picture 3">
            <a:extLst>
              <a:ext uri="{FF2B5EF4-FFF2-40B4-BE49-F238E27FC236}">
                <a16:creationId xmlns:a16="http://schemas.microsoft.com/office/drawing/2014/main" id="{C0A3AA4F-51F3-EC4A-BFBE-B26B13419CE2}"/>
              </a:ext>
            </a:extLst>
          </p:cNvPr>
          <p:cNvPicPr>
            <a:picLocks noChangeAspect="1"/>
          </p:cNvPicPr>
          <p:nvPr/>
        </p:nvPicPr>
        <p:blipFill>
          <a:blip r:embed="rId2"/>
          <a:stretch>
            <a:fillRect/>
          </a:stretch>
        </p:blipFill>
        <p:spPr>
          <a:xfrm>
            <a:off x="346368" y="3088326"/>
            <a:ext cx="4569632" cy="3489994"/>
          </a:xfrm>
          <a:prstGeom prst="rect">
            <a:avLst/>
          </a:prstGeom>
        </p:spPr>
      </p:pic>
      <p:sp>
        <p:nvSpPr>
          <p:cNvPr id="5" name="TextBox 4">
            <a:extLst>
              <a:ext uri="{FF2B5EF4-FFF2-40B4-BE49-F238E27FC236}">
                <a16:creationId xmlns:a16="http://schemas.microsoft.com/office/drawing/2014/main" id="{AEAFDA98-01F2-344B-A6D1-04A25E10D111}"/>
              </a:ext>
            </a:extLst>
          </p:cNvPr>
          <p:cNvSpPr txBox="1"/>
          <p:nvPr/>
        </p:nvSpPr>
        <p:spPr>
          <a:xfrm>
            <a:off x="1612145" y="2849251"/>
            <a:ext cx="2677336" cy="338554"/>
          </a:xfrm>
          <a:prstGeom prst="rect">
            <a:avLst/>
          </a:prstGeom>
          <a:noFill/>
        </p:spPr>
        <p:txBody>
          <a:bodyPr wrap="none" rtlCol="0">
            <a:spAutoFit/>
          </a:bodyPr>
          <a:lstStyle/>
          <a:p>
            <a:pPr algn="ctr"/>
            <a:r>
              <a:rPr lang="en-US" sz="1600" dirty="0">
                <a:solidFill>
                  <a:srgbClr val="0432FF"/>
                </a:solidFill>
                <a:latin typeface="Helvetica Neue" panose="02000503000000020004" pitchFamily="2" charset="0"/>
                <a:ea typeface="Helvetica Neue" panose="02000503000000020004" pitchFamily="2" charset="0"/>
                <a:cs typeface="Helvetica Neue" panose="02000503000000020004" pitchFamily="2" charset="0"/>
              </a:rPr>
              <a:t>Quantum rate constants [1]</a:t>
            </a:r>
          </a:p>
        </p:txBody>
      </p:sp>
      <p:pic>
        <p:nvPicPr>
          <p:cNvPr id="6" name="Content Placeholder 4">
            <a:extLst>
              <a:ext uri="{FF2B5EF4-FFF2-40B4-BE49-F238E27FC236}">
                <a16:creationId xmlns:a16="http://schemas.microsoft.com/office/drawing/2014/main" id="{6CCFDFD5-1441-6C46-86A0-AEA8838C1C04}"/>
              </a:ext>
            </a:extLst>
          </p:cNvPr>
          <p:cNvPicPr>
            <a:picLocks noChangeAspect="1"/>
          </p:cNvPicPr>
          <p:nvPr/>
        </p:nvPicPr>
        <p:blipFill rotWithShape="1">
          <a:blip r:embed="rId3"/>
          <a:srcRect t="2841" r="49837" b="45523"/>
          <a:stretch/>
        </p:blipFill>
        <p:spPr>
          <a:xfrm>
            <a:off x="5143884" y="2841196"/>
            <a:ext cx="3280588" cy="3489994"/>
          </a:xfrm>
          <a:prstGeom prst="rect">
            <a:avLst/>
          </a:prstGeom>
        </p:spPr>
      </p:pic>
      <p:sp>
        <p:nvSpPr>
          <p:cNvPr id="7" name="Rectangle 6">
            <a:extLst>
              <a:ext uri="{FF2B5EF4-FFF2-40B4-BE49-F238E27FC236}">
                <a16:creationId xmlns:a16="http://schemas.microsoft.com/office/drawing/2014/main" id="{9FB809E4-8C71-9C40-9F3C-82550325BF4D}"/>
              </a:ext>
            </a:extLst>
          </p:cNvPr>
          <p:cNvSpPr/>
          <p:nvPr/>
        </p:nvSpPr>
        <p:spPr>
          <a:xfrm>
            <a:off x="457200" y="6511178"/>
            <a:ext cx="6775076" cy="292388"/>
          </a:xfrm>
          <a:prstGeom prst="rect">
            <a:avLst/>
          </a:prstGeom>
        </p:spPr>
        <p:txBody>
          <a:bodyPr wrap="square">
            <a:spAutoFit/>
          </a:bodyPr>
          <a:lstStyle/>
          <a:p>
            <a:r>
              <a:rPr lang="en-US" sz="1300" dirty="0">
                <a:latin typeface="Helvetica Neue" panose="02000503000000020004" pitchFamily="2" charset="0"/>
                <a:ea typeface="Helvetica Neue" panose="02000503000000020004" pitchFamily="2" charset="0"/>
                <a:cs typeface="Helvetica Neue" panose="02000503000000020004" pitchFamily="2" charset="0"/>
              </a:rPr>
              <a:t>[1] </a:t>
            </a:r>
            <a:r>
              <a:rPr lang="en-US" sz="1300" dirty="0" err="1">
                <a:latin typeface="Helvetica Neue" panose="02000503000000020004" pitchFamily="2" charset="0"/>
                <a:ea typeface="Helvetica Neue" panose="02000503000000020004" pitchFamily="2" charset="0"/>
                <a:cs typeface="Helvetica Neue" panose="02000503000000020004" pitchFamily="2" charset="0"/>
              </a:rPr>
              <a:t>Komp</a:t>
            </a:r>
            <a:r>
              <a:rPr lang="en-US" sz="1300" dirty="0">
                <a:latin typeface="Helvetica Neue" panose="02000503000000020004" pitchFamily="2" charset="0"/>
                <a:ea typeface="Helvetica Neue" panose="02000503000000020004" pitchFamily="2" charset="0"/>
                <a:cs typeface="Helvetica Neue" panose="02000503000000020004" pitchFamily="2" charset="0"/>
              </a:rPr>
              <a:t>, E.; </a:t>
            </a:r>
            <a:r>
              <a:rPr lang="en-US" sz="1300" b="1" dirty="0">
                <a:latin typeface="Helvetica Neue" panose="02000503000000020004" pitchFamily="2" charset="0"/>
                <a:ea typeface="Helvetica Neue" panose="02000503000000020004" pitchFamily="2" charset="0"/>
                <a:cs typeface="Helvetica Neue" panose="02000503000000020004" pitchFamily="2" charset="0"/>
              </a:rPr>
              <a:t>Valleau, S. </a:t>
            </a:r>
            <a:r>
              <a:rPr lang="en-US" sz="1300" i="1" dirty="0">
                <a:latin typeface="Helvetica Neue" panose="02000503000000020004" pitchFamily="2" charset="0"/>
                <a:ea typeface="Helvetica Neue" panose="02000503000000020004" pitchFamily="2" charset="0"/>
                <a:cs typeface="Helvetica Neue" panose="02000503000000020004" pitchFamily="2" charset="0"/>
              </a:rPr>
              <a:t>J. Phys. Chem. A., </a:t>
            </a:r>
            <a:r>
              <a:rPr lang="en-US" sz="1300" dirty="0">
                <a:latin typeface="Helvetica Neue" panose="02000503000000020004" pitchFamily="2" charset="0"/>
                <a:ea typeface="Helvetica Neue" panose="02000503000000020004" pitchFamily="2" charset="0"/>
                <a:cs typeface="Helvetica Neue" panose="02000503000000020004" pitchFamily="2" charset="0"/>
              </a:rPr>
              <a:t>124, 41, 8607–8613, 2020</a:t>
            </a:r>
          </a:p>
        </p:txBody>
      </p:sp>
    </p:spTree>
    <p:extLst>
      <p:ext uri="{BB962C8B-B14F-4D97-AF65-F5344CB8AC3E}">
        <p14:creationId xmlns:p14="http://schemas.microsoft.com/office/powerpoint/2010/main" val="101374681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1919857" y="513492"/>
            <a:ext cx="5413757" cy="597599"/>
          </a:xfrm>
          <a:prstGeom prst="rect">
            <a:avLst/>
          </a:prstGeom>
        </p:spPr>
        <p:txBody>
          <a:bodyPr vert="horz" wrap="square" lIns="0" tIns="12700" rIns="0" bIns="0" rtlCol="0">
            <a:spAutoFit/>
          </a:bodyPr>
          <a:lstStyle/>
          <a:p>
            <a:pPr marL="12700">
              <a:lnSpc>
                <a:spcPct val="100000"/>
              </a:lnSpc>
              <a:spcBef>
                <a:spcPts val="100"/>
              </a:spcBef>
            </a:pPr>
            <a:r>
              <a:rPr spc="-5" dirty="0"/>
              <a:t>eScience </a:t>
            </a:r>
            <a:r>
              <a:rPr spc="-20" dirty="0"/>
              <a:t>to </a:t>
            </a:r>
            <a:r>
              <a:rPr spc="-5" dirty="0"/>
              <a:t>the</a:t>
            </a:r>
            <a:r>
              <a:rPr spc="-25" dirty="0"/>
              <a:t> </a:t>
            </a:r>
            <a:r>
              <a:rPr spc="-10" dirty="0"/>
              <a:t>rescue!</a:t>
            </a:r>
          </a:p>
        </p:txBody>
      </p:sp>
      <p:sp>
        <p:nvSpPr>
          <p:cNvPr id="4" name="object 4"/>
          <p:cNvSpPr txBox="1"/>
          <p:nvPr/>
        </p:nvSpPr>
        <p:spPr>
          <a:xfrm>
            <a:off x="535940" y="1507188"/>
            <a:ext cx="6797675" cy="3328670"/>
          </a:xfrm>
          <a:prstGeom prst="rect">
            <a:avLst/>
          </a:prstGeom>
        </p:spPr>
        <p:txBody>
          <a:bodyPr vert="horz" wrap="square" lIns="0" tIns="113030" rIns="0" bIns="0" rtlCol="0">
            <a:spAutoFit/>
          </a:bodyPr>
          <a:lstStyle/>
          <a:p>
            <a:pPr marL="355600" indent="-342900">
              <a:lnSpc>
                <a:spcPct val="100000"/>
              </a:lnSpc>
              <a:spcBef>
                <a:spcPts val="890"/>
              </a:spcBef>
              <a:buFont typeface="Arial"/>
              <a:buChar char="•"/>
              <a:tabLst>
                <a:tab pos="354965" algn="l"/>
                <a:tab pos="355600" algn="l"/>
              </a:tabLst>
            </a:pPr>
            <a:r>
              <a:rPr sz="3200" spc="-20" dirty="0">
                <a:latin typeface="Calibri"/>
                <a:cs typeface="Calibri"/>
              </a:rPr>
              <a:t>Data </a:t>
            </a:r>
            <a:r>
              <a:rPr sz="3200" spc="-10" dirty="0">
                <a:latin typeface="Calibri"/>
                <a:cs typeface="Calibri"/>
              </a:rPr>
              <a:t>Scientist Office</a:t>
            </a:r>
            <a:r>
              <a:rPr sz="3200" spc="15" dirty="0">
                <a:latin typeface="Calibri"/>
                <a:cs typeface="Calibri"/>
              </a:rPr>
              <a:t> </a:t>
            </a:r>
            <a:r>
              <a:rPr sz="3200" spc="-15" dirty="0">
                <a:latin typeface="Calibri"/>
                <a:cs typeface="Calibri"/>
              </a:rPr>
              <a:t>Hours</a:t>
            </a:r>
            <a:endParaRPr sz="3200">
              <a:latin typeface="Calibri"/>
              <a:cs typeface="Calibri"/>
            </a:endParaRPr>
          </a:p>
          <a:p>
            <a:pPr marL="755650" lvl="1" indent="-285750">
              <a:lnSpc>
                <a:spcPct val="100000"/>
              </a:lnSpc>
              <a:spcBef>
                <a:spcPts val="695"/>
              </a:spcBef>
              <a:buFont typeface="Arial"/>
              <a:buChar char="–"/>
              <a:tabLst>
                <a:tab pos="755650" algn="l"/>
              </a:tabLst>
            </a:pPr>
            <a:r>
              <a:rPr sz="2800" spc="-10" dirty="0">
                <a:latin typeface="Calibri"/>
                <a:cs typeface="Calibri"/>
              </a:rPr>
              <a:t>Get </a:t>
            </a:r>
            <a:r>
              <a:rPr sz="2800" spc="-5" dirty="0">
                <a:latin typeface="Calibri"/>
                <a:cs typeface="Calibri"/>
              </a:rPr>
              <a:t>help with </a:t>
            </a:r>
            <a:r>
              <a:rPr sz="2800" spc="-15" dirty="0">
                <a:latin typeface="Calibri"/>
                <a:cs typeface="Calibri"/>
              </a:rPr>
              <a:t>your </a:t>
            </a:r>
            <a:r>
              <a:rPr sz="2800" spc="-20" dirty="0">
                <a:latin typeface="Calibri"/>
                <a:cs typeface="Calibri"/>
              </a:rPr>
              <a:t>data </a:t>
            </a:r>
            <a:r>
              <a:rPr sz="2800" spc="-5" dirty="0">
                <a:latin typeface="Calibri"/>
                <a:cs typeface="Calibri"/>
              </a:rPr>
              <a:t>science</a:t>
            </a:r>
            <a:r>
              <a:rPr sz="2800" spc="25" dirty="0">
                <a:latin typeface="Calibri"/>
                <a:cs typeface="Calibri"/>
              </a:rPr>
              <a:t> </a:t>
            </a:r>
            <a:r>
              <a:rPr sz="2800" spc="-10" dirty="0">
                <a:latin typeface="Calibri"/>
                <a:cs typeface="Calibri"/>
              </a:rPr>
              <a:t>questions</a:t>
            </a:r>
            <a:endParaRPr sz="2800">
              <a:latin typeface="Calibri"/>
              <a:cs typeface="Calibri"/>
            </a:endParaRPr>
          </a:p>
          <a:p>
            <a:pPr marL="1155700" lvl="2" indent="-228600">
              <a:lnSpc>
                <a:spcPct val="100000"/>
              </a:lnSpc>
              <a:spcBef>
                <a:spcPts val="605"/>
              </a:spcBef>
              <a:buFont typeface="Arial"/>
              <a:buChar char="•"/>
              <a:tabLst>
                <a:tab pos="1155700" algn="l"/>
              </a:tabLst>
            </a:pPr>
            <a:r>
              <a:rPr sz="2400" spc="-20" dirty="0">
                <a:latin typeface="Calibri"/>
                <a:cs typeface="Calibri"/>
              </a:rPr>
              <a:t>Data</a:t>
            </a:r>
            <a:r>
              <a:rPr sz="2400" spc="-10" dirty="0">
                <a:latin typeface="Calibri"/>
                <a:cs typeface="Calibri"/>
              </a:rPr>
              <a:t> management</a:t>
            </a:r>
            <a:endParaRPr sz="2400">
              <a:latin typeface="Calibri"/>
              <a:cs typeface="Calibri"/>
            </a:endParaRPr>
          </a:p>
          <a:p>
            <a:pPr marL="1155700" lvl="2" indent="-228600">
              <a:lnSpc>
                <a:spcPct val="100000"/>
              </a:lnSpc>
              <a:spcBef>
                <a:spcPts val="585"/>
              </a:spcBef>
              <a:buFont typeface="Arial"/>
              <a:buChar char="•"/>
              <a:tabLst>
                <a:tab pos="1155700" algn="l"/>
              </a:tabLst>
            </a:pPr>
            <a:r>
              <a:rPr sz="2400" spc="-5" dirty="0">
                <a:latin typeface="Calibri"/>
                <a:cs typeface="Calibri"/>
              </a:rPr>
              <a:t>Machine learning</a:t>
            </a:r>
            <a:endParaRPr sz="2400">
              <a:latin typeface="Calibri"/>
              <a:cs typeface="Calibri"/>
            </a:endParaRPr>
          </a:p>
          <a:p>
            <a:pPr marL="1155700" lvl="2" indent="-228600">
              <a:lnSpc>
                <a:spcPct val="100000"/>
              </a:lnSpc>
              <a:spcBef>
                <a:spcPts val="555"/>
              </a:spcBef>
              <a:buFont typeface="Arial"/>
              <a:buChar char="•"/>
              <a:tabLst>
                <a:tab pos="1155700" algn="l"/>
              </a:tabLst>
            </a:pPr>
            <a:r>
              <a:rPr sz="2400" spc="-15" dirty="0">
                <a:latin typeface="Calibri"/>
                <a:cs typeface="Calibri"/>
              </a:rPr>
              <a:t>Statistics</a:t>
            </a:r>
            <a:endParaRPr sz="2400">
              <a:latin typeface="Calibri"/>
              <a:cs typeface="Calibri"/>
            </a:endParaRPr>
          </a:p>
          <a:p>
            <a:pPr marL="1155700" lvl="2" indent="-228600">
              <a:lnSpc>
                <a:spcPct val="100000"/>
              </a:lnSpc>
              <a:spcBef>
                <a:spcPts val="585"/>
              </a:spcBef>
              <a:buFont typeface="Arial"/>
              <a:buChar char="•"/>
              <a:tabLst>
                <a:tab pos="1155700" algn="l"/>
              </a:tabLst>
            </a:pPr>
            <a:r>
              <a:rPr sz="2400" spc="-10" dirty="0">
                <a:latin typeface="Calibri"/>
                <a:cs typeface="Calibri"/>
              </a:rPr>
              <a:t>Visualization</a:t>
            </a:r>
            <a:endParaRPr sz="2400">
              <a:latin typeface="Calibri"/>
              <a:cs typeface="Calibri"/>
            </a:endParaRPr>
          </a:p>
          <a:p>
            <a:pPr marL="1155700" lvl="2" indent="-228600">
              <a:lnSpc>
                <a:spcPct val="100000"/>
              </a:lnSpc>
              <a:spcBef>
                <a:spcPts val="590"/>
              </a:spcBef>
              <a:buFont typeface="Arial"/>
              <a:buChar char="•"/>
              <a:tabLst>
                <a:tab pos="1155700" algn="l"/>
              </a:tabLst>
            </a:pPr>
            <a:r>
              <a:rPr sz="2400" spc="-10" dirty="0">
                <a:latin typeface="Calibri"/>
                <a:cs typeface="Calibri"/>
              </a:rPr>
              <a:t>Software</a:t>
            </a:r>
            <a:r>
              <a:rPr sz="2400" spc="-5" dirty="0">
                <a:latin typeface="Calibri"/>
                <a:cs typeface="Calibri"/>
              </a:rPr>
              <a:t> engineering</a:t>
            </a:r>
            <a:endParaRPr sz="2400">
              <a:latin typeface="Calibri"/>
              <a:cs typeface="Calibri"/>
            </a:endParaRPr>
          </a:p>
        </p:txBody>
      </p:sp>
      <p:sp>
        <p:nvSpPr>
          <p:cNvPr id="5" name="object 5"/>
          <p:cNvSpPr/>
          <p:nvPr/>
        </p:nvSpPr>
        <p:spPr>
          <a:xfrm>
            <a:off x="5658521" y="2752906"/>
            <a:ext cx="2721549" cy="2041161"/>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2331720" y="4884032"/>
            <a:ext cx="4535424" cy="1973967"/>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2107057" y="513492"/>
            <a:ext cx="5088222" cy="597599"/>
          </a:xfrm>
          <a:prstGeom prst="rect">
            <a:avLst/>
          </a:prstGeom>
        </p:spPr>
        <p:txBody>
          <a:bodyPr vert="horz" wrap="square" lIns="0" tIns="12700" rIns="0" bIns="0" rtlCol="0">
            <a:spAutoFit/>
          </a:bodyPr>
          <a:lstStyle/>
          <a:p>
            <a:pPr marL="12700">
              <a:lnSpc>
                <a:spcPct val="100000"/>
              </a:lnSpc>
              <a:spcBef>
                <a:spcPts val="100"/>
              </a:spcBef>
            </a:pPr>
            <a:r>
              <a:rPr spc="-10" dirty="0"/>
              <a:t>What </a:t>
            </a:r>
            <a:r>
              <a:rPr dirty="0"/>
              <a:t>is </a:t>
            </a:r>
            <a:r>
              <a:rPr spc="-25" dirty="0"/>
              <a:t>data</a:t>
            </a:r>
            <a:r>
              <a:rPr spc="-40" dirty="0"/>
              <a:t> </a:t>
            </a:r>
            <a:r>
              <a:rPr spc="-5" dirty="0"/>
              <a:t>science?</a:t>
            </a:r>
          </a:p>
        </p:txBody>
      </p:sp>
      <p:sp>
        <p:nvSpPr>
          <p:cNvPr id="4" name="object 4"/>
          <p:cNvSpPr txBox="1"/>
          <p:nvPr/>
        </p:nvSpPr>
        <p:spPr>
          <a:xfrm>
            <a:off x="535938" y="1542302"/>
            <a:ext cx="7693659" cy="4520565"/>
          </a:xfrm>
          <a:prstGeom prst="rect">
            <a:avLst/>
          </a:prstGeom>
        </p:spPr>
        <p:txBody>
          <a:bodyPr vert="horz" wrap="square" lIns="0" tIns="109220" rIns="0" bIns="0" rtlCol="0">
            <a:spAutoFit/>
          </a:bodyPr>
          <a:lstStyle/>
          <a:p>
            <a:pPr marL="355600" indent="-342900">
              <a:lnSpc>
                <a:spcPct val="100000"/>
              </a:lnSpc>
              <a:spcBef>
                <a:spcPts val="860"/>
              </a:spcBef>
              <a:buFont typeface="Arial"/>
              <a:buChar char="•"/>
              <a:tabLst>
                <a:tab pos="354965" algn="l"/>
                <a:tab pos="355600" algn="l"/>
              </a:tabLst>
            </a:pPr>
            <a:r>
              <a:rPr sz="3200" spc="-5" dirty="0">
                <a:latin typeface="Calibri"/>
                <a:cs typeface="Calibri"/>
              </a:rPr>
              <a:t>Quick </a:t>
            </a:r>
            <a:r>
              <a:rPr sz="3200" dirty="0">
                <a:latin typeface="Calibri"/>
                <a:cs typeface="Calibri"/>
              </a:rPr>
              <a:t>in </a:t>
            </a:r>
            <a:r>
              <a:rPr sz="3200" spc="-5" dirty="0">
                <a:latin typeface="Calibri"/>
                <a:cs typeface="Calibri"/>
              </a:rPr>
              <a:t>class</a:t>
            </a:r>
            <a:r>
              <a:rPr sz="3200" dirty="0">
                <a:latin typeface="Calibri"/>
                <a:cs typeface="Calibri"/>
              </a:rPr>
              <a:t> </a:t>
            </a:r>
            <a:r>
              <a:rPr sz="3200" spc="-30" dirty="0">
                <a:latin typeface="Calibri"/>
                <a:cs typeface="Calibri"/>
              </a:rPr>
              <a:t>exercise</a:t>
            </a:r>
            <a:endParaRPr sz="3200">
              <a:latin typeface="Calibri"/>
              <a:cs typeface="Calibri"/>
            </a:endParaRPr>
          </a:p>
          <a:p>
            <a:pPr marL="355600" marR="74295" indent="-342900">
              <a:lnSpc>
                <a:spcPct val="100000"/>
              </a:lnSpc>
              <a:spcBef>
                <a:spcPts val="760"/>
              </a:spcBef>
              <a:buFont typeface="Arial"/>
              <a:buChar char="•"/>
              <a:tabLst>
                <a:tab pos="354965" algn="l"/>
                <a:tab pos="355600" algn="l"/>
                <a:tab pos="1607820" algn="l"/>
              </a:tabLst>
            </a:pPr>
            <a:r>
              <a:rPr sz="3200" spc="-5" dirty="0">
                <a:latin typeface="Calibri"/>
                <a:cs typeface="Calibri"/>
              </a:rPr>
              <a:t>Alone:	</a:t>
            </a:r>
            <a:r>
              <a:rPr sz="3200" spc="-10" dirty="0">
                <a:latin typeface="Calibri"/>
                <a:cs typeface="Calibri"/>
              </a:rPr>
              <a:t>Define </a:t>
            </a:r>
            <a:r>
              <a:rPr sz="3200" spc="-20" dirty="0">
                <a:latin typeface="Calibri"/>
                <a:cs typeface="Calibri"/>
              </a:rPr>
              <a:t>Data </a:t>
            </a:r>
            <a:r>
              <a:rPr sz="3200" spc="-5" dirty="0">
                <a:latin typeface="Calibri"/>
                <a:cs typeface="Calibri"/>
              </a:rPr>
              <a:t>Science by </a:t>
            </a:r>
            <a:r>
              <a:rPr sz="3200" spc="-10" dirty="0">
                <a:latin typeface="Calibri"/>
                <a:cs typeface="Calibri"/>
              </a:rPr>
              <a:t>answering </a:t>
            </a:r>
            <a:r>
              <a:rPr sz="3200" dirty="0">
                <a:latin typeface="Calibri"/>
                <a:cs typeface="Calibri"/>
              </a:rPr>
              <a:t>as  </a:t>
            </a:r>
            <a:r>
              <a:rPr sz="3200" spc="-15" dirty="0">
                <a:latin typeface="Calibri"/>
                <a:cs typeface="Calibri"/>
              </a:rPr>
              <a:t>many </a:t>
            </a:r>
            <a:r>
              <a:rPr sz="3200" spc="-5" dirty="0">
                <a:latin typeface="Calibri"/>
                <a:cs typeface="Calibri"/>
              </a:rPr>
              <a:t>of </a:t>
            </a:r>
            <a:r>
              <a:rPr sz="3200" dirty="0">
                <a:latin typeface="Calibri"/>
                <a:cs typeface="Calibri"/>
              </a:rPr>
              <a:t>the </a:t>
            </a:r>
            <a:r>
              <a:rPr sz="3200" spc="-10" dirty="0">
                <a:latin typeface="Calibri"/>
                <a:cs typeface="Calibri"/>
              </a:rPr>
              <a:t>following questions </a:t>
            </a:r>
            <a:r>
              <a:rPr sz="3200" dirty="0">
                <a:latin typeface="Calibri"/>
                <a:cs typeface="Calibri"/>
              </a:rPr>
              <a:t>as </a:t>
            </a:r>
            <a:r>
              <a:rPr sz="3200" spc="-15" dirty="0">
                <a:latin typeface="Calibri"/>
                <a:cs typeface="Calibri"/>
              </a:rPr>
              <a:t>you </a:t>
            </a:r>
            <a:r>
              <a:rPr sz="3200" spc="-10" dirty="0">
                <a:latin typeface="Calibri"/>
                <a:cs typeface="Calibri"/>
              </a:rPr>
              <a:t>can  (write </a:t>
            </a:r>
            <a:r>
              <a:rPr sz="3200" dirty="0">
                <a:latin typeface="Calibri"/>
                <a:cs typeface="Calibri"/>
              </a:rPr>
              <a:t>or type </a:t>
            </a:r>
            <a:r>
              <a:rPr sz="3200" spc="-10" dirty="0">
                <a:latin typeface="Calibri"/>
                <a:cs typeface="Calibri"/>
              </a:rPr>
              <a:t>your</a:t>
            </a:r>
            <a:r>
              <a:rPr sz="3200" spc="-20" dirty="0">
                <a:latin typeface="Calibri"/>
                <a:cs typeface="Calibri"/>
              </a:rPr>
              <a:t> </a:t>
            </a:r>
            <a:r>
              <a:rPr sz="3200" spc="-10" dirty="0">
                <a:latin typeface="Calibri"/>
                <a:cs typeface="Calibri"/>
              </a:rPr>
              <a:t>answer)</a:t>
            </a:r>
            <a:endParaRPr sz="3200">
              <a:latin typeface="Calibri"/>
              <a:cs typeface="Calibri"/>
            </a:endParaRPr>
          </a:p>
          <a:p>
            <a:pPr marL="755650" lvl="1" indent="-285750">
              <a:lnSpc>
                <a:spcPct val="100000"/>
              </a:lnSpc>
              <a:spcBef>
                <a:spcPts val="509"/>
              </a:spcBef>
              <a:buFont typeface="Arial"/>
              <a:buChar char="–"/>
              <a:tabLst>
                <a:tab pos="755015" algn="l"/>
                <a:tab pos="755650" algn="l"/>
              </a:tabLst>
            </a:pPr>
            <a:r>
              <a:rPr sz="1800" spc="-10" dirty="0">
                <a:latin typeface="Calibri"/>
                <a:cs typeface="Calibri"/>
              </a:rPr>
              <a:t>What </a:t>
            </a:r>
            <a:r>
              <a:rPr sz="1800" spc="-5" dirty="0">
                <a:latin typeface="Calibri"/>
                <a:cs typeface="Calibri"/>
              </a:rPr>
              <a:t>is </a:t>
            </a:r>
            <a:r>
              <a:rPr sz="1800" spc="-15" dirty="0">
                <a:latin typeface="Calibri"/>
                <a:cs typeface="Calibri"/>
              </a:rPr>
              <a:t>Data</a:t>
            </a:r>
            <a:r>
              <a:rPr sz="1800" spc="5" dirty="0">
                <a:latin typeface="Calibri"/>
                <a:cs typeface="Calibri"/>
              </a:rPr>
              <a:t> </a:t>
            </a:r>
            <a:r>
              <a:rPr sz="1800" spc="-5" dirty="0">
                <a:latin typeface="Calibri"/>
                <a:cs typeface="Calibri"/>
              </a:rPr>
              <a:t>Science?</a:t>
            </a:r>
            <a:endParaRPr sz="1800">
              <a:latin typeface="Calibri"/>
              <a:cs typeface="Calibri"/>
            </a:endParaRPr>
          </a:p>
          <a:p>
            <a:pPr marL="755650" lvl="1" indent="-285750">
              <a:lnSpc>
                <a:spcPct val="100000"/>
              </a:lnSpc>
              <a:spcBef>
                <a:spcPts val="440"/>
              </a:spcBef>
              <a:buFont typeface="Arial"/>
              <a:buChar char="–"/>
              <a:tabLst>
                <a:tab pos="755015" algn="l"/>
                <a:tab pos="755650" algn="l"/>
              </a:tabLst>
            </a:pPr>
            <a:r>
              <a:rPr sz="1800" spc="-5" dirty="0">
                <a:latin typeface="Calibri"/>
                <a:cs typeface="Calibri"/>
              </a:rPr>
              <a:t>What/who is </a:t>
            </a:r>
            <a:r>
              <a:rPr sz="1800" dirty="0">
                <a:latin typeface="Calibri"/>
                <a:cs typeface="Calibri"/>
              </a:rPr>
              <a:t>a </a:t>
            </a:r>
            <a:r>
              <a:rPr sz="1800" spc="-15" dirty="0">
                <a:latin typeface="Calibri"/>
                <a:cs typeface="Calibri"/>
              </a:rPr>
              <a:t>data</a:t>
            </a:r>
            <a:r>
              <a:rPr sz="1800" spc="5" dirty="0">
                <a:latin typeface="Calibri"/>
                <a:cs typeface="Calibri"/>
              </a:rPr>
              <a:t> </a:t>
            </a:r>
            <a:r>
              <a:rPr sz="1800" spc="-10" dirty="0">
                <a:latin typeface="Calibri"/>
                <a:cs typeface="Calibri"/>
              </a:rPr>
              <a:t>scientist?</a:t>
            </a:r>
            <a:endParaRPr sz="1800">
              <a:latin typeface="Calibri"/>
              <a:cs typeface="Calibri"/>
            </a:endParaRPr>
          </a:p>
          <a:p>
            <a:pPr marL="755650" lvl="1" indent="-285750">
              <a:lnSpc>
                <a:spcPct val="100000"/>
              </a:lnSpc>
              <a:spcBef>
                <a:spcPts val="440"/>
              </a:spcBef>
              <a:buFont typeface="Arial"/>
              <a:buChar char="–"/>
              <a:tabLst>
                <a:tab pos="755015" algn="l"/>
                <a:tab pos="755650" algn="l"/>
              </a:tabLst>
            </a:pPr>
            <a:r>
              <a:rPr sz="1800" spc="-15" dirty="0">
                <a:latin typeface="Calibri"/>
                <a:cs typeface="Calibri"/>
              </a:rPr>
              <a:t>Why </a:t>
            </a:r>
            <a:r>
              <a:rPr sz="1800" spc="-5" dirty="0">
                <a:latin typeface="Calibri"/>
                <a:cs typeface="Calibri"/>
              </a:rPr>
              <a:t>is </a:t>
            </a:r>
            <a:r>
              <a:rPr sz="1800" spc="-15" dirty="0">
                <a:latin typeface="Calibri"/>
                <a:cs typeface="Calibri"/>
              </a:rPr>
              <a:t>Data </a:t>
            </a:r>
            <a:r>
              <a:rPr sz="1800" spc="-5" dirty="0">
                <a:latin typeface="Calibri"/>
                <a:cs typeface="Calibri"/>
              </a:rPr>
              <a:t>Science </a:t>
            </a:r>
            <a:r>
              <a:rPr sz="1800" dirty="0">
                <a:latin typeface="Calibri"/>
                <a:cs typeface="Calibri"/>
              </a:rPr>
              <a:t>a </a:t>
            </a:r>
            <a:r>
              <a:rPr sz="1800" spc="-5" dirty="0">
                <a:latin typeface="Calibri"/>
                <a:cs typeface="Calibri"/>
              </a:rPr>
              <a:t>thing all </a:t>
            </a:r>
            <a:r>
              <a:rPr sz="1800" dirty="0">
                <a:latin typeface="Calibri"/>
                <a:cs typeface="Calibri"/>
              </a:rPr>
              <a:t>of a</a:t>
            </a:r>
            <a:r>
              <a:rPr sz="1800" spc="55" dirty="0">
                <a:latin typeface="Calibri"/>
                <a:cs typeface="Calibri"/>
              </a:rPr>
              <a:t> </a:t>
            </a:r>
            <a:r>
              <a:rPr sz="1800" spc="-5" dirty="0">
                <a:latin typeface="Calibri"/>
                <a:cs typeface="Calibri"/>
              </a:rPr>
              <a:t>sudden?</a:t>
            </a:r>
            <a:endParaRPr sz="1800">
              <a:latin typeface="Calibri"/>
              <a:cs typeface="Calibri"/>
            </a:endParaRPr>
          </a:p>
          <a:p>
            <a:pPr marL="755650" lvl="1" indent="-285750">
              <a:lnSpc>
                <a:spcPct val="100000"/>
              </a:lnSpc>
              <a:spcBef>
                <a:spcPts val="440"/>
              </a:spcBef>
              <a:buFont typeface="Arial"/>
              <a:buChar char="–"/>
              <a:tabLst>
                <a:tab pos="755015" algn="l"/>
                <a:tab pos="755650" algn="l"/>
              </a:tabLst>
            </a:pPr>
            <a:r>
              <a:rPr sz="1800" spc="-15" dirty="0">
                <a:latin typeface="Calibri"/>
                <a:cs typeface="Calibri"/>
              </a:rPr>
              <a:t>Why </a:t>
            </a:r>
            <a:r>
              <a:rPr sz="1800" dirty="0">
                <a:latin typeface="Calibri"/>
                <a:cs typeface="Calibri"/>
              </a:rPr>
              <a:t>does </a:t>
            </a:r>
            <a:r>
              <a:rPr sz="1800" spc="-15" dirty="0">
                <a:latin typeface="Calibri"/>
                <a:cs typeface="Calibri"/>
              </a:rPr>
              <a:t>Data </a:t>
            </a:r>
            <a:r>
              <a:rPr sz="1800" spc="-5" dirty="0">
                <a:latin typeface="Calibri"/>
                <a:cs typeface="Calibri"/>
              </a:rPr>
              <a:t>Science </a:t>
            </a:r>
            <a:r>
              <a:rPr sz="1800" spc="-35" dirty="0">
                <a:latin typeface="Calibri"/>
                <a:cs typeface="Calibri"/>
              </a:rPr>
              <a:t>matter, </a:t>
            </a:r>
            <a:r>
              <a:rPr sz="1800" spc="-25" dirty="0">
                <a:latin typeface="Calibri"/>
                <a:cs typeface="Calibri"/>
              </a:rPr>
              <a:t>broadly, </a:t>
            </a:r>
            <a:r>
              <a:rPr sz="1800" spc="-5" dirty="0">
                <a:latin typeface="Calibri"/>
                <a:cs typeface="Calibri"/>
              </a:rPr>
              <a:t>in </a:t>
            </a:r>
            <a:r>
              <a:rPr sz="1800" spc="-20" dirty="0">
                <a:latin typeface="Calibri"/>
                <a:cs typeface="Calibri"/>
              </a:rPr>
              <a:t>my </a:t>
            </a:r>
            <a:r>
              <a:rPr sz="1800" spc="-5" dirty="0">
                <a:latin typeface="Calibri"/>
                <a:cs typeface="Calibri"/>
              </a:rPr>
              <a:t>field </a:t>
            </a:r>
            <a:r>
              <a:rPr sz="1800" dirty="0">
                <a:latin typeface="Calibri"/>
                <a:cs typeface="Calibri"/>
              </a:rPr>
              <a:t>of</a:t>
            </a:r>
            <a:r>
              <a:rPr sz="1800" spc="160" dirty="0">
                <a:latin typeface="Calibri"/>
                <a:cs typeface="Calibri"/>
              </a:rPr>
              <a:t> </a:t>
            </a:r>
            <a:r>
              <a:rPr sz="1800" spc="-5" dirty="0">
                <a:latin typeface="Calibri"/>
                <a:cs typeface="Calibri"/>
              </a:rPr>
              <a:t>[</a:t>
            </a:r>
            <a:r>
              <a:rPr sz="1800" i="1" spc="-5" dirty="0">
                <a:latin typeface="Calibri"/>
                <a:cs typeface="Calibri"/>
              </a:rPr>
              <a:t>insert</a:t>
            </a:r>
            <a:r>
              <a:rPr sz="1800" spc="-5" dirty="0">
                <a:latin typeface="Calibri"/>
                <a:cs typeface="Calibri"/>
              </a:rPr>
              <a:t>]?</a:t>
            </a:r>
            <a:endParaRPr sz="1800">
              <a:latin typeface="Calibri"/>
              <a:cs typeface="Calibri"/>
            </a:endParaRPr>
          </a:p>
          <a:p>
            <a:pPr marL="755650" lvl="1" indent="-285750">
              <a:lnSpc>
                <a:spcPct val="100000"/>
              </a:lnSpc>
              <a:spcBef>
                <a:spcPts val="409"/>
              </a:spcBef>
              <a:buFont typeface="Arial"/>
              <a:buChar char="–"/>
              <a:tabLst>
                <a:tab pos="755015" algn="l"/>
                <a:tab pos="755650" algn="l"/>
              </a:tabLst>
            </a:pPr>
            <a:r>
              <a:rPr sz="1800" spc="-15" dirty="0">
                <a:latin typeface="Calibri"/>
                <a:cs typeface="Calibri"/>
              </a:rPr>
              <a:t>Why </a:t>
            </a:r>
            <a:r>
              <a:rPr sz="1800" dirty="0">
                <a:latin typeface="Calibri"/>
                <a:cs typeface="Calibri"/>
              </a:rPr>
              <a:t>does </a:t>
            </a:r>
            <a:r>
              <a:rPr sz="1800" spc="-15" dirty="0">
                <a:latin typeface="Calibri"/>
                <a:cs typeface="Calibri"/>
              </a:rPr>
              <a:t>Data </a:t>
            </a:r>
            <a:r>
              <a:rPr sz="1800" spc="-5" dirty="0">
                <a:latin typeface="Calibri"/>
                <a:cs typeface="Calibri"/>
              </a:rPr>
              <a:t>Science </a:t>
            </a:r>
            <a:r>
              <a:rPr sz="1800" spc="-35" dirty="0">
                <a:latin typeface="Calibri"/>
                <a:cs typeface="Calibri"/>
              </a:rPr>
              <a:t>matter, </a:t>
            </a:r>
            <a:r>
              <a:rPr sz="1800" spc="-15" dirty="0">
                <a:latin typeface="Calibri"/>
                <a:cs typeface="Calibri"/>
              </a:rPr>
              <a:t>specifically, </a:t>
            </a:r>
            <a:r>
              <a:rPr sz="1800" spc="-5" dirty="0">
                <a:latin typeface="Calibri"/>
                <a:cs typeface="Calibri"/>
              </a:rPr>
              <a:t>in </a:t>
            </a:r>
            <a:r>
              <a:rPr sz="1800" spc="-20" dirty="0">
                <a:latin typeface="Calibri"/>
                <a:cs typeface="Calibri"/>
              </a:rPr>
              <a:t>my </a:t>
            </a:r>
            <a:r>
              <a:rPr sz="1800" spc="-5" dirty="0">
                <a:latin typeface="Calibri"/>
                <a:cs typeface="Calibri"/>
              </a:rPr>
              <a:t>sub-discipline </a:t>
            </a:r>
            <a:r>
              <a:rPr sz="1800" dirty="0">
                <a:latin typeface="Calibri"/>
                <a:cs typeface="Calibri"/>
              </a:rPr>
              <a:t>of</a:t>
            </a:r>
            <a:r>
              <a:rPr sz="1800" spc="180" dirty="0">
                <a:latin typeface="Calibri"/>
                <a:cs typeface="Calibri"/>
              </a:rPr>
              <a:t> </a:t>
            </a:r>
            <a:r>
              <a:rPr sz="1800" spc="-5" dirty="0">
                <a:latin typeface="Calibri"/>
                <a:cs typeface="Calibri"/>
              </a:rPr>
              <a:t>[</a:t>
            </a:r>
            <a:r>
              <a:rPr sz="1800" i="1" spc="-5" dirty="0">
                <a:latin typeface="Calibri"/>
                <a:cs typeface="Calibri"/>
              </a:rPr>
              <a:t>insert</a:t>
            </a:r>
            <a:r>
              <a:rPr sz="1800" spc="-5" dirty="0">
                <a:latin typeface="Calibri"/>
                <a:cs typeface="Calibri"/>
              </a:rPr>
              <a:t>]?</a:t>
            </a:r>
            <a:endParaRPr sz="1800">
              <a:latin typeface="Calibri"/>
              <a:cs typeface="Calibri"/>
            </a:endParaRPr>
          </a:p>
          <a:p>
            <a:pPr lvl="1">
              <a:lnSpc>
                <a:spcPct val="100000"/>
              </a:lnSpc>
              <a:spcBef>
                <a:spcPts val="25"/>
              </a:spcBef>
              <a:buFont typeface="Arial"/>
              <a:buChar char="–"/>
            </a:pPr>
            <a:endParaRPr sz="2650">
              <a:latin typeface="Times New Roman"/>
              <a:cs typeface="Times New Roman"/>
            </a:endParaRPr>
          </a:p>
          <a:p>
            <a:pPr marL="355600" indent="-342900">
              <a:lnSpc>
                <a:spcPct val="100000"/>
              </a:lnSpc>
              <a:buFont typeface="Arial"/>
              <a:buChar char="•"/>
              <a:tabLst>
                <a:tab pos="354965" algn="l"/>
                <a:tab pos="355600" algn="l"/>
              </a:tabLst>
            </a:pPr>
            <a:r>
              <a:rPr sz="2000" dirty="0">
                <a:latin typeface="Calibri"/>
                <a:cs typeface="Calibri"/>
              </a:rPr>
              <a:t>~5 min </a:t>
            </a:r>
            <a:r>
              <a:rPr sz="2000" spc="-5" dirty="0">
                <a:latin typeface="Calibri"/>
                <a:cs typeface="Calibri"/>
              </a:rPr>
              <a:t>working alone </a:t>
            </a:r>
            <a:r>
              <a:rPr sz="2000" dirty="0">
                <a:latin typeface="Calibri"/>
                <a:cs typeface="Calibri"/>
              </a:rPr>
              <a:t>– </a:t>
            </a:r>
            <a:r>
              <a:rPr sz="2000" spc="-25" dirty="0">
                <a:latin typeface="Calibri"/>
                <a:cs typeface="Calibri"/>
              </a:rPr>
              <a:t>take </a:t>
            </a:r>
            <a:r>
              <a:rPr sz="2000" spc="-5" dirty="0">
                <a:latin typeface="Calibri"/>
                <a:cs typeface="Calibri"/>
              </a:rPr>
              <a:t>some</a:t>
            </a:r>
            <a:r>
              <a:rPr sz="2000" spc="5" dirty="0">
                <a:latin typeface="Calibri"/>
                <a:cs typeface="Calibri"/>
              </a:rPr>
              <a:t> </a:t>
            </a:r>
            <a:r>
              <a:rPr sz="2000" spc="-5" dirty="0">
                <a:latin typeface="Calibri"/>
                <a:cs typeface="Calibri"/>
              </a:rPr>
              <a:t>notes!</a:t>
            </a:r>
            <a:endParaRPr sz="2000">
              <a:latin typeface="Calibri"/>
              <a:cs typeface="Calibri"/>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2107057" y="513492"/>
            <a:ext cx="5163173" cy="597599"/>
          </a:xfrm>
          <a:prstGeom prst="rect">
            <a:avLst/>
          </a:prstGeom>
        </p:spPr>
        <p:txBody>
          <a:bodyPr vert="horz" wrap="square" lIns="0" tIns="12700" rIns="0" bIns="0" rtlCol="0">
            <a:spAutoFit/>
          </a:bodyPr>
          <a:lstStyle/>
          <a:p>
            <a:pPr marL="12700">
              <a:lnSpc>
                <a:spcPct val="100000"/>
              </a:lnSpc>
              <a:spcBef>
                <a:spcPts val="100"/>
              </a:spcBef>
            </a:pPr>
            <a:r>
              <a:rPr spc="-10" dirty="0"/>
              <a:t>What </a:t>
            </a:r>
            <a:r>
              <a:rPr dirty="0"/>
              <a:t>is </a:t>
            </a:r>
            <a:r>
              <a:rPr spc="-25" dirty="0"/>
              <a:t>data</a:t>
            </a:r>
            <a:r>
              <a:rPr spc="-40" dirty="0"/>
              <a:t> </a:t>
            </a:r>
            <a:r>
              <a:rPr spc="-5" dirty="0"/>
              <a:t>science?</a:t>
            </a:r>
          </a:p>
        </p:txBody>
      </p:sp>
      <p:sp>
        <p:nvSpPr>
          <p:cNvPr id="4" name="object 4"/>
          <p:cNvSpPr txBox="1"/>
          <p:nvPr/>
        </p:nvSpPr>
        <p:spPr>
          <a:xfrm>
            <a:off x="535938" y="1558345"/>
            <a:ext cx="8460740" cy="4632037"/>
          </a:xfrm>
          <a:prstGeom prst="rect">
            <a:avLst/>
          </a:prstGeom>
        </p:spPr>
        <p:txBody>
          <a:bodyPr vert="horz" wrap="square" lIns="0" tIns="12700" rIns="0" bIns="0" rtlCol="0">
            <a:spAutoFit/>
          </a:bodyPr>
          <a:lstStyle/>
          <a:p>
            <a:pPr marL="355600" indent="-342900">
              <a:lnSpc>
                <a:spcPct val="100000"/>
              </a:lnSpc>
              <a:spcBef>
                <a:spcPts val="100"/>
              </a:spcBef>
              <a:buFont typeface="Arial"/>
              <a:buChar char="•"/>
              <a:tabLst>
                <a:tab pos="354965" algn="l"/>
                <a:tab pos="355600" algn="l"/>
              </a:tabLst>
            </a:pPr>
            <a:r>
              <a:rPr sz="3000" spc="-10" dirty="0">
                <a:latin typeface="Calibri"/>
                <a:cs typeface="Calibri"/>
              </a:rPr>
              <a:t>Quick </a:t>
            </a:r>
            <a:r>
              <a:rPr sz="3000" spc="-5" dirty="0">
                <a:latin typeface="Calibri"/>
                <a:cs typeface="Calibri"/>
              </a:rPr>
              <a:t>in class</a:t>
            </a:r>
            <a:r>
              <a:rPr sz="3000" spc="-10" dirty="0">
                <a:latin typeface="Calibri"/>
                <a:cs typeface="Calibri"/>
              </a:rPr>
              <a:t> </a:t>
            </a:r>
            <a:r>
              <a:rPr sz="3000" spc="-25" dirty="0">
                <a:latin typeface="Calibri"/>
                <a:cs typeface="Calibri"/>
              </a:rPr>
              <a:t>exercise</a:t>
            </a:r>
            <a:endParaRPr sz="3000" dirty="0">
              <a:latin typeface="Calibri"/>
              <a:cs typeface="Calibri"/>
            </a:endParaRPr>
          </a:p>
          <a:p>
            <a:pPr marL="355600" indent="-342900">
              <a:lnSpc>
                <a:spcPct val="100000"/>
              </a:lnSpc>
              <a:buFont typeface="Arial"/>
              <a:buChar char="•"/>
              <a:tabLst>
                <a:tab pos="354965" algn="l"/>
                <a:tab pos="355600" algn="l"/>
              </a:tabLst>
            </a:pPr>
            <a:r>
              <a:rPr sz="3000" spc="-40" dirty="0">
                <a:latin typeface="Calibri"/>
                <a:cs typeface="Calibri"/>
              </a:rPr>
              <a:t>At </a:t>
            </a:r>
            <a:r>
              <a:rPr sz="3000" spc="-10" dirty="0">
                <a:latin typeface="Calibri"/>
                <a:cs typeface="Calibri"/>
              </a:rPr>
              <a:t>your</a:t>
            </a:r>
            <a:r>
              <a:rPr sz="3000" spc="15" dirty="0">
                <a:latin typeface="Calibri"/>
                <a:cs typeface="Calibri"/>
              </a:rPr>
              <a:t> </a:t>
            </a:r>
            <a:r>
              <a:rPr sz="3000" spc="-10" dirty="0">
                <a:latin typeface="Calibri"/>
                <a:cs typeface="Calibri"/>
              </a:rPr>
              <a:t>tables:</a:t>
            </a:r>
            <a:endParaRPr sz="3000" dirty="0">
              <a:latin typeface="Calibri"/>
              <a:cs typeface="Calibri"/>
            </a:endParaRPr>
          </a:p>
          <a:p>
            <a:pPr marL="755650" lvl="1" indent="-285750">
              <a:lnSpc>
                <a:spcPct val="100000"/>
              </a:lnSpc>
              <a:buFont typeface="Arial"/>
              <a:buChar char="–"/>
              <a:tabLst>
                <a:tab pos="755650" algn="l"/>
              </a:tabLst>
            </a:pPr>
            <a:r>
              <a:rPr sz="2600" spc="-10" dirty="0">
                <a:latin typeface="Calibri"/>
                <a:cs typeface="Calibri"/>
              </a:rPr>
              <a:t>Introduce </a:t>
            </a:r>
            <a:r>
              <a:rPr sz="2600" spc="-15" dirty="0">
                <a:latin typeface="Calibri"/>
                <a:cs typeface="Calibri"/>
              </a:rPr>
              <a:t>yourselves </a:t>
            </a:r>
            <a:r>
              <a:rPr sz="2600" spc="-5" dirty="0">
                <a:latin typeface="Calibri"/>
                <a:cs typeface="Calibri"/>
              </a:rPr>
              <a:t>(1</a:t>
            </a:r>
            <a:r>
              <a:rPr sz="2550" spc="-7" baseline="24509" dirty="0">
                <a:latin typeface="Calibri"/>
                <a:cs typeface="Calibri"/>
              </a:rPr>
              <a:t>st </a:t>
            </a:r>
            <a:r>
              <a:rPr sz="2600" spc="-5" dirty="0">
                <a:latin typeface="Calibri"/>
                <a:cs typeface="Calibri"/>
              </a:rPr>
              <a:t>names and</a:t>
            </a:r>
            <a:r>
              <a:rPr sz="2600" spc="0" dirty="0">
                <a:latin typeface="Calibri"/>
                <a:cs typeface="Calibri"/>
              </a:rPr>
              <a:t> </a:t>
            </a:r>
            <a:r>
              <a:rPr sz="2600" spc="-10" dirty="0">
                <a:latin typeface="Calibri"/>
                <a:cs typeface="Calibri"/>
              </a:rPr>
              <a:t>departments)</a:t>
            </a:r>
            <a:endParaRPr sz="2600" dirty="0">
              <a:latin typeface="Calibri"/>
              <a:cs typeface="Calibri"/>
            </a:endParaRPr>
          </a:p>
          <a:p>
            <a:pPr marL="755650" marR="227329" lvl="1" indent="-285750">
              <a:lnSpc>
                <a:spcPts val="2500"/>
              </a:lnSpc>
              <a:spcBef>
                <a:spcPts val="610"/>
              </a:spcBef>
              <a:buFont typeface="Arial"/>
              <a:buChar char="–"/>
              <a:tabLst>
                <a:tab pos="755650" algn="l"/>
              </a:tabLst>
            </a:pPr>
            <a:r>
              <a:rPr sz="2600" spc="-10" dirty="0">
                <a:latin typeface="Calibri"/>
                <a:cs typeface="Calibri"/>
              </a:rPr>
              <a:t>Appoint </a:t>
            </a:r>
            <a:r>
              <a:rPr sz="2600" dirty="0">
                <a:latin typeface="Calibri"/>
                <a:cs typeface="Calibri"/>
              </a:rPr>
              <a:t>1 </a:t>
            </a:r>
            <a:r>
              <a:rPr sz="2600" spc="-15" dirty="0">
                <a:latin typeface="Calibri"/>
                <a:cs typeface="Calibri"/>
              </a:rPr>
              <a:t>facilitator </a:t>
            </a:r>
            <a:r>
              <a:rPr sz="2600" spc="-10" dirty="0">
                <a:latin typeface="Calibri"/>
                <a:cs typeface="Calibri"/>
              </a:rPr>
              <a:t>(soonest </a:t>
            </a:r>
            <a:r>
              <a:rPr sz="2600" spc="-30" dirty="0">
                <a:latin typeface="Calibri"/>
                <a:cs typeface="Calibri"/>
              </a:rPr>
              <a:t>birthday, </a:t>
            </a:r>
            <a:r>
              <a:rPr sz="2600" dirty="0">
                <a:latin typeface="Calibri"/>
                <a:cs typeface="Calibri"/>
              </a:rPr>
              <a:t>e.g. </a:t>
            </a:r>
            <a:r>
              <a:rPr sz="2600" spc="-15" dirty="0">
                <a:latin typeface="Calibri"/>
                <a:cs typeface="Calibri"/>
              </a:rPr>
              <a:t>today) </a:t>
            </a:r>
            <a:r>
              <a:rPr sz="2600" spc="-5" dirty="0">
                <a:latin typeface="Calibri"/>
                <a:cs typeface="Calibri"/>
              </a:rPr>
              <a:t>and </a:t>
            </a:r>
            <a:r>
              <a:rPr sz="2600" dirty="0">
                <a:latin typeface="Calibri"/>
                <a:cs typeface="Calibri"/>
              </a:rPr>
              <a:t>1  </a:t>
            </a:r>
            <a:r>
              <a:rPr sz="2600" spc="-5" dirty="0">
                <a:latin typeface="Calibri"/>
                <a:cs typeface="Calibri"/>
              </a:rPr>
              <a:t>scribe </a:t>
            </a:r>
            <a:r>
              <a:rPr sz="2600" spc="-15" dirty="0">
                <a:latin typeface="Calibri"/>
                <a:cs typeface="Calibri"/>
              </a:rPr>
              <a:t>(farthest </a:t>
            </a:r>
            <a:r>
              <a:rPr sz="2600" spc="-30" dirty="0">
                <a:latin typeface="Calibri"/>
                <a:cs typeface="Calibri"/>
              </a:rPr>
              <a:t>birthday, </a:t>
            </a:r>
            <a:r>
              <a:rPr sz="2600" dirty="0">
                <a:latin typeface="Calibri"/>
                <a:cs typeface="Calibri"/>
              </a:rPr>
              <a:t>e.g.,</a:t>
            </a:r>
            <a:r>
              <a:rPr sz="2600" spc="35" dirty="0">
                <a:latin typeface="Calibri"/>
                <a:cs typeface="Calibri"/>
              </a:rPr>
              <a:t> </a:t>
            </a:r>
            <a:r>
              <a:rPr sz="2600" spc="-20" dirty="0">
                <a:latin typeface="Calibri"/>
                <a:cs typeface="Calibri"/>
              </a:rPr>
              <a:t>yesterday)</a:t>
            </a:r>
            <a:endParaRPr sz="2600" dirty="0">
              <a:latin typeface="Calibri"/>
              <a:cs typeface="Calibri"/>
            </a:endParaRPr>
          </a:p>
          <a:p>
            <a:pPr marL="755650" marR="5080" lvl="1" indent="-285750" algn="just">
              <a:lnSpc>
                <a:spcPts val="2500"/>
              </a:lnSpc>
              <a:spcBef>
                <a:spcPts val="600"/>
              </a:spcBef>
              <a:buFont typeface="Arial"/>
              <a:buChar char="–"/>
              <a:tabLst>
                <a:tab pos="755650" algn="l"/>
              </a:tabLst>
            </a:pPr>
            <a:r>
              <a:rPr sz="2600" spc="-5" dirty="0">
                <a:latin typeface="Calibri"/>
                <a:cs typeface="Calibri"/>
              </a:rPr>
              <a:t>Go </a:t>
            </a:r>
            <a:r>
              <a:rPr sz="2600" spc="-10" dirty="0">
                <a:latin typeface="Calibri"/>
                <a:cs typeface="Calibri"/>
              </a:rPr>
              <a:t>around </a:t>
            </a:r>
            <a:r>
              <a:rPr sz="2600" spc="-5" dirty="0">
                <a:latin typeface="Calibri"/>
                <a:cs typeface="Calibri"/>
              </a:rPr>
              <a:t>the </a:t>
            </a:r>
            <a:r>
              <a:rPr sz="2600" spc="-10" dirty="0">
                <a:latin typeface="Calibri"/>
                <a:cs typeface="Calibri"/>
              </a:rPr>
              <a:t>table, </a:t>
            </a:r>
            <a:r>
              <a:rPr sz="2600" spc="-5" dirty="0">
                <a:latin typeface="Calibri"/>
                <a:cs typeface="Calibri"/>
              </a:rPr>
              <a:t>each </a:t>
            </a:r>
            <a:r>
              <a:rPr sz="2600" spc="-10" dirty="0">
                <a:latin typeface="Calibri"/>
                <a:cs typeface="Calibri"/>
              </a:rPr>
              <a:t>person </a:t>
            </a:r>
            <a:r>
              <a:rPr sz="2600" spc="-15" dirty="0">
                <a:latin typeface="Calibri"/>
                <a:cs typeface="Calibri"/>
              </a:rPr>
              <a:t>answers </a:t>
            </a:r>
            <a:r>
              <a:rPr sz="2600" spc="-5" dirty="0">
                <a:latin typeface="Calibri"/>
                <a:cs typeface="Calibri"/>
              </a:rPr>
              <a:t>each </a:t>
            </a:r>
            <a:r>
              <a:rPr sz="2600" spc="-10" dirty="0">
                <a:latin typeface="Calibri"/>
                <a:cs typeface="Calibri"/>
              </a:rPr>
              <a:t>question,  </a:t>
            </a:r>
            <a:r>
              <a:rPr sz="2600" spc="-5" dirty="0">
                <a:latin typeface="Calibri"/>
                <a:cs typeface="Calibri"/>
              </a:rPr>
              <a:t>then </a:t>
            </a:r>
            <a:r>
              <a:rPr sz="2600" spc="-10" dirty="0">
                <a:latin typeface="Calibri"/>
                <a:cs typeface="Calibri"/>
              </a:rPr>
              <a:t>move </a:t>
            </a:r>
            <a:r>
              <a:rPr sz="2600" spc="-15" dirty="0">
                <a:latin typeface="Calibri"/>
                <a:cs typeface="Calibri"/>
              </a:rPr>
              <a:t>onto next </a:t>
            </a:r>
            <a:r>
              <a:rPr sz="2600" spc="-10" dirty="0">
                <a:latin typeface="Calibri"/>
                <a:cs typeface="Calibri"/>
              </a:rPr>
              <a:t>question</a:t>
            </a:r>
            <a:r>
              <a:rPr lang="en-US" sz="2600" spc="-10" dirty="0">
                <a:latin typeface="Calibri"/>
                <a:cs typeface="Calibri"/>
              </a:rPr>
              <a:t>.</a:t>
            </a:r>
            <a:endParaRPr lang="en-US" sz="2600" dirty="0">
              <a:latin typeface="Calibri"/>
              <a:cs typeface="Calibri"/>
            </a:endParaRPr>
          </a:p>
          <a:p>
            <a:pPr marL="1155700" lvl="2" indent="-228600">
              <a:lnSpc>
                <a:spcPct val="100000"/>
              </a:lnSpc>
              <a:spcBef>
                <a:spcPts val="70"/>
              </a:spcBef>
              <a:buFont typeface="Arial"/>
              <a:buChar char="•"/>
              <a:tabLst>
                <a:tab pos="1155065" algn="l"/>
                <a:tab pos="1155700" algn="l"/>
              </a:tabLst>
            </a:pPr>
            <a:r>
              <a:rPr lang="en-US" sz="1500" i="1" dirty="0">
                <a:latin typeface="Calibri"/>
                <a:cs typeface="Calibri"/>
              </a:rPr>
              <a:t>What is </a:t>
            </a:r>
            <a:r>
              <a:rPr lang="en-US" sz="1500" i="1" spc="-10" dirty="0">
                <a:latin typeface="Calibri"/>
                <a:cs typeface="Calibri"/>
              </a:rPr>
              <a:t>Data </a:t>
            </a:r>
            <a:r>
              <a:rPr lang="en-US" sz="1500" i="1" spc="-5" dirty="0">
                <a:latin typeface="Calibri"/>
                <a:cs typeface="Calibri"/>
              </a:rPr>
              <a:t>Science?</a:t>
            </a:r>
            <a:endParaRPr lang="en-US" sz="1500" dirty="0">
              <a:latin typeface="Calibri"/>
              <a:cs typeface="Calibri"/>
            </a:endParaRPr>
          </a:p>
          <a:p>
            <a:pPr marL="1155700" lvl="2" indent="-228600">
              <a:lnSpc>
                <a:spcPct val="100000"/>
              </a:lnSpc>
              <a:buFont typeface="Arial"/>
              <a:buChar char="•"/>
              <a:tabLst>
                <a:tab pos="1155065" algn="l"/>
                <a:tab pos="1155700" algn="l"/>
              </a:tabLst>
            </a:pPr>
            <a:r>
              <a:rPr sz="1500" i="1" spc="-5" dirty="0">
                <a:latin typeface="Calibri"/>
                <a:cs typeface="Calibri"/>
              </a:rPr>
              <a:t>What/who </a:t>
            </a:r>
            <a:r>
              <a:rPr sz="1500" i="1" dirty="0">
                <a:latin typeface="Calibri"/>
                <a:cs typeface="Calibri"/>
              </a:rPr>
              <a:t>is a </a:t>
            </a:r>
            <a:r>
              <a:rPr sz="1500" i="1" spc="-10" dirty="0">
                <a:latin typeface="Calibri"/>
                <a:cs typeface="Calibri"/>
              </a:rPr>
              <a:t>data</a:t>
            </a:r>
            <a:r>
              <a:rPr sz="1500" i="1" dirty="0">
                <a:latin typeface="Calibri"/>
                <a:cs typeface="Calibri"/>
              </a:rPr>
              <a:t> </a:t>
            </a:r>
            <a:r>
              <a:rPr sz="1500" i="1" spc="-5" dirty="0">
                <a:latin typeface="Calibri"/>
                <a:cs typeface="Calibri"/>
              </a:rPr>
              <a:t>scientist?</a:t>
            </a:r>
            <a:endParaRPr sz="1500" dirty="0">
              <a:latin typeface="Calibri"/>
              <a:cs typeface="Calibri"/>
            </a:endParaRPr>
          </a:p>
          <a:p>
            <a:pPr marL="1155700" lvl="2" indent="-228600">
              <a:lnSpc>
                <a:spcPct val="100000"/>
              </a:lnSpc>
              <a:buFont typeface="Arial"/>
              <a:buChar char="•"/>
              <a:tabLst>
                <a:tab pos="1155065" algn="l"/>
                <a:tab pos="1155700" algn="l"/>
              </a:tabLst>
            </a:pPr>
            <a:r>
              <a:rPr sz="1500" i="1" spc="-10" dirty="0">
                <a:latin typeface="Calibri"/>
                <a:cs typeface="Calibri"/>
              </a:rPr>
              <a:t>Why </a:t>
            </a:r>
            <a:r>
              <a:rPr sz="1500" i="1" dirty="0">
                <a:latin typeface="Calibri"/>
                <a:cs typeface="Calibri"/>
              </a:rPr>
              <a:t>is </a:t>
            </a:r>
            <a:r>
              <a:rPr sz="1500" i="1" spc="-10" dirty="0">
                <a:latin typeface="Calibri"/>
                <a:cs typeface="Calibri"/>
              </a:rPr>
              <a:t>Data </a:t>
            </a:r>
            <a:r>
              <a:rPr sz="1500" i="1" spc="-5" dirty="0">
                <a:latin typeface="Calibri"/>
                <a:cs typeface="Calibri"/>
              </a:rPr>
              <a:t>Science </a:t>
            </a:r>
            <a:r>
              <a:rPr sz="1500" i="1" dirty="0">
                <a:latin typeface="Calibri"/>
                <a:cs typeface="Calibri"/>
              </a:rPr>
              <a:t>a </a:t>
            </a:r>
            <a:r>
              <a:rPr sz="1500" i="1" spc="-5" dirty="0">
                <a:latin typeface="Calibri"/>
                <a:cs typeface="Calibri"/>
              </a:rPr>
              <a:t>thing </a:t>
            </a:r>
            <a:r>
              <a:rPr sz="1500" i="1" dirty="0">
                <a:latin typeface="Calibri"/>
                <a:cs typeface="Calibri"/>
              </a:rPr>
              <a:t>all of a</a:t>
            </a:r>
            <a:r>
              <a:rPr sz="1500" i="1" spc="15" dirty="0">
                <a:latin typeface="Calibri"/>
                <a:cs typeface="Calibri"/>
              </a:rPr>
              <a:t> </a:t>
            </a:r>
            <a:r>
              <a:rPr sz="1500" i="1" spc="-5" dirty="0">
                <a:latin typeface="Calibri"/>
                <a:cs typeface="Calibri"/>
              </a:rPr>
              <a:t>sudden?</a:t>
            </a:r>
            <a:endParaRPr sz="1500" dirty="0">
              <a:latin typeface="Calibri"/>
              <a:cs typeface="Calibri"/>
            </a:endParaRPr>
          </a:p>
          <a:p>
            <a:pPr marL="1155700" lvl="2" indent="-228600">
              <a:lnSpc>
                <a:spcPct val="100000"/>
              </a:lnSpc>
              <a:buFont typeface="Arial"/>
              <a:buChar char="•"/>
              <a:tabLst>
                <a:tab pos="1155065" algn="l"/>
                <a:tab pos="1155700" algn="l"/>
              </a:tabLst>
            </a:pPr>
            <a:r>
              <a:rPr sz="1500" i="1" spc="-10" dirty="0">
                <a:latin typeface="Calibri"/>
                <a:cs typeface="Calibri"/>
              </a:rPr>
              <a:t>Why </a:t>
            </a:r>
            <a:r>
              <a:rPr sz="1500" i="1" spc="-5" dirty="0">
                <a:latin typeface="Calibri"/>
                <a:cs typeface="Calibri"/>
              </a:rPr>
              <a:t>does </a:t>
            </a:r>
            <a:r>
              <a:rPr sz="1500" i="1" spc="-10" dirty="0">
                <a:latin typeface="Calibri"/>
                <a:cs typeface="Calibri"/>
              </a:rPr>
              <a:t>Data </a:t>
            </a:r>
            <a:r>
              <a:rPr sz="1500" i="1" spc="-5" dirty="0">
                <a:latin typeface="Calibri"/>
                <a:cs typeface="Calibri"/>
              </a:rPr>
              <a:t>Science </a:t>
            </a:r>
            <a:r>
              <a:rPr sz="1500" i="1" spc="-25" dirty="0">
                <a:latin typeface="Calibri"/>
                <a:cs typeface="Calibri"/>
              </a:rPr>
              <a:t>matter, </a:t>
            </a:r>
            <a:r>
              <a:rPr sz="1500" i="1" spc="-15" dirty="0">
                <a:latin typeface="Calibri"/>
                <a:cs typeface="Calibri"/>
              </a:rPr>
              <a:t>broadly, </a:t>
            </a:r>
            <a:r>
              <a:rPr sz="1500" i="1" dirty="0">
                <a:latin typeface="Calibri"/>
                <a:cs typeface="Calibri"/>
              </a:rPr>
              <a:t>in </a:t>
            </a:r>
            <a:r>
              <a:rPr sz="1500" i="1" spc="-15" dirty="0">
                <a:latin typeface="Calibri"/>
                <a:cs typeface="Calibri"/>
              </a:rPr>
              <a:t>my </a:t>
            </a:r>
            <a:r>
              <a:rPr sz="1500" i="1" spc="-5" dirty="0">
                <a:latin typeface="Calibri"/>
                <a:cs typeface="Calibri"/>
              </a:rPr>
              <a:t>field </a:t>
            </a:r>
            <a:r>
              <a:rPr sz="1500" i="1" dirty="0">
                <a:latin typeface="Calibri"/>
                <a:cs typeface="Calibri"/>
              </a:rPr>
              <a:t>of</a:t>
            </a:r>
            <a:r>
              <a:rPr sz="1500" i="1" spc="75" dirty="0">
                <a:latin typeface="Calibri"/>
                <a:cs typeface="Calibri"/>
              </a:rPr>
              <a:t> </a:t>
            </a:r>
            <a:r>
              <a:rPr sz="1500" i="1" spc="-5" dirty="0">
                <a:latin typeface="Calibri"/>
                <a:cs typeface="Calibri"/>
              </a:rPr>
              <a:t>[insert]?</a:t>
            </a:r>
            <a:endParaRPr sz="1500" dirty="0">
              <a:latin typeface="Calibri"/>
              <a:cs typeface="Calibri"/>
            </a:endParaRPr>
          </a:p>
          <a:p>
            <a:pPr marL="1155700" lvl="2" indent="-228600">
              <a:lnSpc>
                <a:spcPct val="100000"/>
              </a:lnSpc>
              <a:buFont typeface="Arial"/>
              <a:buChar char="•"/>
              <a:tabLst>
                <a:tab pos="1155065" algn="l"/>
                <a:tab pos="1155700" algn="l"/>
              </a:tabLst>
            </a:pPr>
            <a:r>
              <a:rPr sz="1500" i="1" spc="-10" dirty="0">
                <a:latin typeface="Calibri"/>
                <a:cs typeface="Calibri"/>
              </a:rPr>
              <a:t>Why </a:t>
            </a:r>
            <a:r>
              <a:rPr sz="1500" i="1" spc="-5" dirty="0">
                <a:latin typeface="Calibri"/>
                <a:cs typeface="Calibri"/>
              </a:rPr>
              <a:t>does </a:t>
            </a:r>
            <a:r>
              <a:rPr sz="1500" i="1" spc="-10" dirty="0">
                <a:latin typeface="Calibri"/>
                <a:cs typeface="Calibri"/>
              </a:rPr>
              <a:t>Data </a:t>
            </a:r>
            <a:r>
              <a:rPr sz="1500" i="1" spc="-5" dirty="0">
                <a:latin typeface="Calibri"/>
                <a:cs typeface="Calibri"/>
              </a:rPr>
              <a:t>Science </a:t>
            </a:r>
            <a:r>
              <a:rPr sz="1500" i="1" spc="-25" dirty="0">
                <a:latin typeface="Calibri"/>
                <a:cs typeface="Calibri"/>
              </a:rPr>
              <a:t>matter, </a:t>
            </a:r>
            <a:r>
              <a:rPr sz="1500" i="1" spc="-10" dirty="0">
                <a:latin typeface="Calibri"/>
                <a:cs typeface="Calibri"/>
              </a:rPr>
              <a:t>specifically, </a:t>
            </a:r>
            <a:r>
              <a:rPr sz="1500" i="1" dirty="0">
                <a:latin typeface="Calibri"/>
                <a:cs typeface="Calibri"/>
              </a:rPr>
              <a:t>in </a:t>
            </a:r>
            <a:r>
              <a:rPr sz="1500" i="1" spc="-15" dirty="0">
                <a:latin typeface="Calibri"/>
                <a:cs typeface="Calibri"/>
              </a:rPr>
              <a:t>my </a:t>
            </a:r>
            <a:r>
              <a:rPr sz="1500" i="1" dirty="0">
                <a:latin typeface="Calibri"/>
                <a:cs typeface="Calibri"/>
              </a:rPr>
              <a:t>sub-discipline of</a:t>
            </a:r>
            <a:r>
              <a:rPr sz="1500" i="1" spc="60" dirty="0">
                <a:latin typeface="Calibri"/>
                <a:cs typeface="Calibri"/>
              </a:rPr>
              <a:t> </a:t>
            </a:r>
            <a:r>
              <a:rPr sz="1500" i="1" spc="-5" dirty="0">
                <a:latin typeface="Calibri"/>
                <a:cs typeface="Calibri"/>
              </a:rPr>
              <a:t>[insert]?</a:t>
            </a:r>
            <a:endParaRPr sz="1500" dirty="0">
              <a:latin typeface="Calibri"/>
              <a:cs typeface="Calibri"/>
            </a:endParaRPr>
          </a:p>
          <a:p>
            <a:pPr lvl="2">
              <a:lnSpc>
                <a:spcPct val="100000"/>
              </a:lnSpc>
              <a:spcBef>
                <a:spcPts val="5"/>
              </a:spcBef>
              <a:buFont typeface="Arial"/>
              <a:buChar char="•"/>
            </a:pPr>
            <a:endParaRPr sz="1500" dirty="0">
              <a:latin typeface="Times New Roman"/>
              <a:cs typeface="Times New Roman"/>
            </a:endParaRPr>
          </a:p>
          <a:p>
            <a:pPr marL="355600" indent="-342900">
              <a:lnSpc>
                <a:spcPct val="100000"/>
              </a:lnSpc>
              <a:buFont typeface="Arial"/>
              <a:buChar char="•"/>
              <a:tabLst>
                <a:tab pos="354965" algn="l"/>
                <a:tab pos="355600" algn="l"/>
              </a:tabLst>
            </a:pPr>
            <a:r>
              <a:rPr sz="3000" dirty="0">
                <a:latin typeface="Calibri"/>
                <a:cs typeface="Calibri"/>
              </a:rPr>
              <a:t>~10 </a:t>
            </a:r>
            <a:r>
              <a:rPr sz="3000" spc="-5" dirty="0">
                <a:latin typeface="Calibri"/>
                <a:cs typeface="Calibri"/>
              </a:rPr>
              <a:t>min </a:t>
            </a:r>
            <a:r>
              <a:rPr sz="3000" dirty="0">
                <a:latin typeface="Calibri"/>
                <a:cs typeface="Calibri"/>
              </a:rPr>
              <a:t>(I </a:t>
            </a:r>
            <a:r>
              <a:rPr sz="3000" spc="-5" dirty="0">
                <a:latin typeface="Calibri"/>
                <a:cs typeface="Calibri"/>
              </a:rPr>
              <a:t>will </a:t>
            </a:r>
            <a:r>
              <a:rPr sz="3000" spc="-20" dirty="0">
                <a:latin typeface="Calibri"/>
                <a:cs typeface="Calibri"/>
              </a:rPr>
              <a:t>flex </a:t>
            </a:r>
            <a:r>
              <a:rPr sz="3000" spc="-5" dirty="0">
                <a:latin typeface="Calibri"/>
                <a:cs typeface="Calibri"/>
              </a:rPr>
              <a:t>time </a:t>
            </a:r>
            <a:r>
              <a:rPr sz="3000" dirty="0">
                <a:latin typeface="Calibri"/>
                <a:cs typeface="Calibri"/>
              </a:rPr>
              <a:t>as</a:t>
            </a:r>
            <a:r>
              <a:rPr sz="3000" spc="-15" dirty="0">
                <a:latin typeface="Calibri"/>
                <a:cs typeface="Calibri"/>
              </a:rPr>
              <a:t> </a:t>
            </a:r>
            <a:r>
              <a:rPr sz="3000" spc="-10" dirty="0">
                <a:latin typeface="Calibri"/>
                <a:cs typeface="Calibri"/>
              </a:rPr>
              <a:t>needed)</a:t>
            </a:r>
            <a:endParaRPr sz="3000" dirty="0">
              <a:latin typeface="Calibri"/>
              <a:cs typeface="Calibri"/>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3287617" y="513492"/>
            <a:ext cx="3218114" cy="597599"/>
          </a:xfrm>
          <a:prstGeom prst="rect">
            <a:avLst/>
          </a:prstGeom>
        </p:spPr>
        <p:txBody>
          <a:bodyPr vert="horz" wrap="square" lIns="0" tIns="12700" rIns="0" bIns="0" rtlCol="0">
            <a:spAutoFit/>
          </a:bodyPr>
          <a:lstStyle/>
          <a:p>
            <a:pPr marL="12700">
              <a:lnSpc>
                <a:spcPct val="100000"/>
              </a:lnSpc>
              <a:spcBef>
                <a:spcPts val="100"/>
              </a:spcBef>
            </a:pPr>
            <a:r>
              <a:rPr spc="-10" dirty="0"/>
              <a:t>Questions?</a:t>
            </a:r>
          </a:p>
        </p:txBody>
      </p:sp>
      <p:sp>
        <p:nvSpPr>
          <p:cNvPr id="4" name="object 4"/>
          <p:cNvSpPr txBox="1"/>
          <p:nvPr/>
        </p:nvSpPr>
        <p:spPr>
          <a:xfrm>
            <a:off x="535938" y="1607820"/>
            <a:ext cx="6525259" cy="513080"/>
          </a:xfrm>
          <a:prstGeom prst="rect">
            <a:avLst/>
          </a:prstGeom>
        </p:spPr>
        <p:txBody>
          <a:bodyPr vert="horz" wrap="square" lIns="0" tIns="12700" rIns="0" bIns="0" rtlCol="0">
            <a:spAutoFit/>
          </a:bodyPr>
          <a:lstStyle/>
          <a:p>
            <a:pPr marL="355600" indent="-342900">
              <a:lnSpc>
                <a:spcPct val="100000"/>
              </a:lnSpc>
              <a:spcBef>
                <a:spcPts val="100"/>
              </a:spcBef>
              <a:buFont typeface="Arial"/>
              <a:buChar char="•"/>
              <a:tabLst>
                <a:tab pos="354965" algn="l"/>
                <a:tab pos="355600" algn="l"/>
              </a:tabLst>
            </a:pPr>
            <a:r>
              <a:rPr sz="3200" spc="-10" dirty="0">
                <a:latin typeface="Calibri"/>
                <a:cs typeface="Calibri"/>
              </a:rPr>
              <a:t>Questions </a:t>
            </a:r>
            <a:r>
              <a:rPr sz="3200" spc="-5" dirty="0">
                <a:latin typeface="Calibri"/>
                <a:cs typeface="Calibri"/>
              </a:rPr>
              <a:t>about DIRECT or</a:t>
            </a:r>
            <a:r>
              <a:rPr sz="3200" spc="15" dirty="0">
                <a:latin typeface="Calibri"/>
                <a:cs typeface="Calibri"/>
              </a:rPr>
              <a:t> </a:t>
            </a:r>
            <a:r>
              <a:rPr sz="3200" dirty="0">
                <a:latin typeface="Calibri"/>
                <a:cs typeface="Calibri"/>
              </a:rPr>
              <a:t>DSMCER?</a:t>
            </a:r>
            <a:endParaRPr sz="3200">
              <a:latin typeface="Calibri"/>
              <a:cs typeface="Calibri"/>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1094282" y="513492"/>
            <a:ext cx="6250898" cy="597599"/>
          </a:xfrm>
          <a:prstGeom prst="rect">
            <a:avLst/>
          </a:prstGeom>
        </p:spPr>
        <p:txBody>
          <a:bodyPr vert="horz" wrap="square" lIns="0" tIns="12700" rIns="0" bIns="0" rtlCol="0">
            <a:spAutoFit/>
          </a:bodyPr>
          <a:lstStyle/>
          <a:p>
            <a:pPr marL="12700">
              <a:lnSpc>
                <a:spcPct val="100000"/>
              </a:lnSpc>
              <a:spcBef>
                <a:spcPts val="100"/>
              </a:spcBef>
            </a:pPr>
            <a:r>
              <a:rPr spc="-10" dirty="0"/>
              <a:t>Acknowledgements</a:t>
            </a:r>
          </a:p>
        </p:txBody>
      </p:sp>
      <p:sp>
        <p:nvSpPr>
          <p:cNvPr id="4" name="object 4"/>
          <p:cNvSpPr/>
          <p:nvPr/>
        </p:nvSpPr>
        <p:spPr>
          <a:xfrm>
            <a:off x="6724586" y="1821962"/>
            <a:ext cx="1031070" cy="1031070"/>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7886927" y="1878881"/>
            <a:ext cx="916813" cy="916813"/>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6814493" y="2795692"/>
            <a:ext cx="1989246" cy="1333573"/>
          </a:xfrm>
          <a:prstGeom prst="rect">
            <a:avLst/>
          </a:prstGeom>
          <a:blipFill>
            <a:blip r:embed="rId4" cstate="print"/>
            <a:stretch>
              <a:fillRect/>
            </a:stretch>
          </a:blipFill>
        </p:spPr>
        <p:txBody>
          <a:bodyPr wrap="square" lIns="0" tIns="0" rIns="0" bIns="0" rtlCol="0"/>
          <a:lstStyle/>
          <a:p>
            <a:endParaRPr/>
          </a:p>
        </p:txBody>
      </p:sp>
      <p:sp>
        <p:nvSpPr>
          <p:cNvPr id="7" name="object 7"/>
          <p:cNvSpPr/>
          <p:nvPr/>
        </p:nvSpPr>
        <p:spPr>
          <a:xfrm>
            <a:off x="6892631" y="3867010"/>
            <a:ext cx="1794168" cy="956888"/>
          </a:xfrm>
          <a:prstGeom prst="rect">
            <a:avLst/>
          </a:prstGeom>
          <a:blipFill>
            <a:blip r:embed="rId5" cstate="print"/>
            <a:stretch>
              <a:fillRect/>
            </a:stretch>
          </a:blipFill>
        </p:spPr>
        <p:txBody>
          <a:bodyPr wrap="square" lIns="0" tIns="0" rIns="0" bIns="0" rtlCol="0"/>
          <a:lstStyle/>
          <a:p>
            <a:endParaRPr/>
          </a:p>
        </p:txBody>
      </p:sp>
      <p:sp>
        <p:nvSpPr>
          <p:cNvPr id="8" name="object 8"/>
          <p:cNvSpPr/>
          <p:nvPr/>
        </p:nvSpPr>
        <p:spPr>
          <a:xfrm>
            <a:off x="6773862" y="4734686"/>
            <a:ext cx="2163269" cy="608420"/>
          </a:xfrm>
          <a:prstGeom prst="rect">
            <a:avLst/>
          </a:prstGeom>
          <a:blipFill>
            <a:blip r:embed="rId6" cstate="print"/>
            <a:stretch>
              <a:fillRect/>
            </a:stretch>
          </a:blipFill>
        </p:spPr>
        <p:txBody>
          <a:bodyPr wrap="square" lIns="0" tIns="0" rIns="0" bIns="0" rtlCol="0"/>
          <a:lstStyle/>
          <a:p>
            <a:endParaRPr/>
          </a:p>
        </p:txBody>
      </p:sp>
      <p:sp>
        <p:nvSpPr>
          <p:cNvPr id="9" name="object 9"/>
          <p:cNvSpPr/>
          <p:nvPr/>
        </p:nvSpPr>
        <p:spPr>
          <a:xfrm>
            <a:off x="6924191" y="5493541"/>
            <a:ext cx="1946842" cy="334950"/>
          </a:xfrm>
          <a:prstGeom prst="rect">
            <a:avLst/>
          </a:prstGeom>
          <a:blipFill>
            <a:blip r:embed="rId7" cstate="print"/>
            <a:stretch>
              <a:fillRect/>
            </a:stretch>
          </a:blipFill>
        </p:spPr>
        <p:txBody>
          <a:bodyPr wrap="square" lIns="0" tIns="0" rIns="0" bIns="0" rtlCol="0"/>
          <a:lstStyle/>
          <a:p>
            <a:endParaRPr/>
          </a:p>
        </p:txBody>
      </p:sp>
      <p:sp>
        <p:nvSpPr>
          <p:cNvPr id="10" name="object 10"/>
          <p:cNvSpPr txBox="1"/>
          <p:nvPr/>
        </p:nvSpPr>
        <p:spPr>
          <a:xfrm>
            <a:off x="727876" y="1519419"/>
            <a:ext cx="3489960" cy="5598969"/>
          </a:xfrm>
          <a:prstGeom prst="rect">
            <a:avLst/>
          </a:prstGeom>
        </p:spPr>
        <p:txBody>
          <a:bodyPr vert="horz" wrap="square" lIns="0" tIns="12700" rIns="0" bIns="0" rtlCol="0">
            <a:spAutoFit/>
          </a:bodyPr>
          <a:lstStyle/>
          <a:p>
            <a:pPr marL="12700">
              <a:lnSpc>
                <a:spcPts val="2145"/>
              </a:lnSpc>
              <a:spcBef>
                <a:spcPts val="100"/>
              </a:spcBef>
            </a:pPr>
            <a:r>
              <a:rPr sz="1600" b="1" spc="-5" dirty="0">
                <a:latin typeface="Calibri"/>
                <a:cs typeface="Calibri"/>
              </a:rPr>
              <a:t>Beck </a:t>
            </a:r>
            <a:r>
              <a:rPr sz="1600" b="1" spc="-15" dirty="0">
                <a:latin typeface="Calibri"/>
                <a:cs typeface="Calibri"/>
              </a:rPr>
              <a:t>Research</a:t>
            </a:r>
            <a:r>
              <a:rPr sz="1600" b="1" spc="0" dirty="0">
                <a:latin typeface="Calibri"/>
                <a:cs typeface="Calibri"/>
              </a:rPr>
              <a:t> </a:t>
            </a:r>
            <a:r>
              <a:rPr sz="1600" b="1" spc="-5" dirty="0">
                <a:latin typeface="Calibri"/>
                <a:cs typeface="Calibri"/>
              </a:rPr>
              <a:t>Lab</a:t>
            </a:r>
            <a:endParaRPr sz="1600" dirty="0">
              <a:latin typeface="Calibri"/>
              <a:cs typeface="Calibri"/>
            </a:endParaRPr>
          </a:p>
          <a:p>
            <a:pPr marL="298450" indent="-285750">
              <a:lnSpc>
                <a:spcPts val="2145"/>
              </a:lnSpc>
              <a:buFont typeface="Arial"/>
              <a:buChar char="•"/>
              <a:tabLst>
                <a:tab pos="297815" algn="l"/>
                <a:tab pos="298450" algn="l"/>
              </a:tabLst>
            </a:pPr>
            <a:r>
              <a:rPr sz="1600" spc="-15" dirty="0">
                <a:latin typeface="Calibri"/>
                <a:cs typeface="Calibri"/>
              </a:rPr>
              <a:t>Pearl </a:t>
            </a:r>
            <a:r>
              <a:rPr sz="1600" spc="-5" dirty="0">
                <a:latin typeface="Calibri"/>
                <a:cs typeface="Calibri"/>
              </a:rPr>
              <a:t>Philip (ChemE,</a:t>
            </a:r>
            <a:r>
              <a:rPr sz="1600" spc="25" dirty="0">
                <a:latin typeface="Calibri"/>
                <a:cs typeface="Calibri"/>
              </a:rPr>
              <a:t> </a:t>
            </a:r>
            <a:r>
              <a:rPr sz="1600" spc="-5" dirty="0">
                <a:latin typeface="Calibri"/>
                <a:cs typeface="Calibri"/>
              </a:rPr>
              <a:t>GSK)</a:t>
            </a:r>
            <a:endParaRPr sz="1600" dirty="0">
              <a:latin typeface="Calibri"/>
              <a:cs typeface="Calibri"/>
            </a:endParaRPr>
          </a:p>
          <a:p>
            <a:pPr marL="298450" indent="-285750">
              <a:lnSpc>
                <a:spcPct val="100000"/>
              </a:lnSpc>
              <a:spcBef>
                <a:spcPts val="5"/>
              </a:spcBef>
              <a:buFont typeface="Arial"/>
              <a:buChar char="•"/>
              <a:tabLst>
                <a:tab pos="297815" algn="l"/>
                <a:tab pos="298450" algn="l"/>
              </a:tabLst>
            </a:pPr>
            <a:r>
              <a:rPr sz="1600" spc="-5" dirty="0">
                <a:latin typeface="Calibri"/>
                <a:cs typeface="Calibri"/>
              </a:rPr>
              <a:t>Rahul </a:t>
            </a:r>
            <a:r>
              <a:rPr sz="1600" spc="-10" dirty="0">
                <a:latin typeface="Calibri"/>
                <a:cs typeface="Calibri"/>
              </a:rPr>
              <a:t>Avadhoot</a:t>
            </a:r>
            <a:r>
              <a:rPr sz="1600" spc="-5" dirty="0">
                <a:latin typeface="Calibri"/>
                <a:cs typeface="Calibri"/>
              </a:rPr>
              <a:t> (ChemE)</a:t>
            </a:r>
            <a:endParaRPr sz="1600" dirty="0">
              <a:latin typeface="Calibri"/>
              <a:cs typeface="Calibri"/>
            </a:endParaRPr>
          </a:p>
          <a:p>
            <a:pPr marL="298450" indent="-285750">
              <a:lnSpc>
                <a:spcPct val="100000"/>
              </a:lnSpc>
              <a:spcBef>
                <a:spcPts val="5"/>
              </a:spcBef>
              <a:buFont typeface="Arial"/>
              <a:buChar char="•"/>
              <a:tabLst>
                <a:tab pos="297815" algn="l"/>
                <a:tab pos="298450" algn="l"/>
              </a:tabLst>
            </a:pPr>
            <a:r>
              <a:rPr sz="1600" spc="-10" dirty="0">
                <a:latin typeface="Calibri"/>
                <a:cs typeface="Calibri"/>
              </a:rPr>
              <a:t>Jiayuan </a:t>
            </a:r>
            <a:r>
              <a:rPr sz="1600" dirty="0">
                <a:latin typeface="Calibri"/>
                <a:cs typeface="Calibri"/>
              </a:rPr>
              <a:t>Guo</a:t>
            </a:r>
            <a:r>
              <a:rPr sz="1600" spc="10" dirty="0">
                <a:latin typeface="Calibri"/>
                <a:cs typeface="Calibri"/>
              </a:rPr>
              <a:t> </a:t>
            </a:r>
            <a:r>
              <a:rPr sz="1600" spc="-5" dirty="0">
                <a:latin typeface="Calibri"/>
                <a:cs typeface="Calibri"/>
              </a:rPr>
              <a:t>(ChemE)</a:t>
            </a:r>
            <a:endParaRPr sz="1600" dirty="0">
              <a:latin typeface="Calibri"/>
              <a:cs typeface="Calibri"/>
            </a:endParaRPr>
          </a:p>
          <a:p>
            <a:pPr marL="298450" indent="-285750">
              <a:lnSpc>
                <a:spcPct val="100000"/>
              </a:lnSpc>
              <a:spcBef>
                <a:spcPts val="10"/>
              </a:spcBef>
              <a:buFont typeface="Arial"/>
              <a:buChar char="•"/>
              <a:tabLst>
                <a:tab pos="297815" algn="l"/>
                <a:tab pos="298450" algn="l"/>
              </a:tabLst>
            </a:pPr>
            <a:r>
              <a:rPr sz="1600" spc="-20" dirty="0">
                <a:latin typeface="Calibri"/>
                <a:cs typeface="Calibri"/>
              </a:rPr>
              <a:t>Alexey </a:t>
            </a:r>
            <a:r>
              <a:rPr sz="1600" spc="-5" dirty="0">
                <a:latin typeface="Calibri"/>
                <a:cs typeface="Calibri"/>
              </a:rPr>
              <a:t>Gilman (ChemE,</a:t>
            </a:r>
            <a:r>
              <a:rPr sz="1600" spc="25" dirty="0">
                <a:latin typeface="Calibri"/>
                <a:cs typeface="Calibri"/>
              </a:rPr>
              <a:t> </a:t>
            </a:r>
            <a:r>
              <a:rPr sz="1600" spc="-5" dirty="0">
                <a:latin typeface="Calibri"/>
                <a:cs typeface="Calibri"/>
              </a:rPr>
              <a:t>PhD)</a:t>
            </a:r>
            <a:endParaRPr sz="1600" dirty="0">
              <a:latin typeface="Calibri"/>
              <a:cs typeface="Calibri"/>
            </a:endParaRPr>
          </a:p>
          <a:p>
            <a:pPr marL="12700">
              <a:lnSpc>
                <a:spcPts val="2145"/>
              </a:lnSpc>
              <a:spcBef>
                <a:spcPts val="1780"/>
              </a:spcBef>
            </a:pPr>
            <a:r>
              <a:rPr sz="1600" b="1" spc="-5" dirty="0">
                <a:latin typeface="Calibri"/>
                <a:cs typeface="Calibri"/>
              </a:rPr>
              <a:t>Gut </a:t>
            </a:r>
            <a:r>
              <a:rPr sz="1600" b="1" spc="-10" dirty="0">
                <a:latin typeface="Calibri"/>
                <a:cs typeface="Calibri"/>
              </a:rPr>
              <a:t>microbiome </a:t>
            </a:r>
            <a:r>
              <a:rPr sz="1600" b="1" dirty="0">
                <a:latin typeface="Calibri"/>
                <a:cs typeface="Calibri"/>
              </a:rPr>
              <a:t>&amp; </a:t>
            </a:r>
            <a:r>
              <a:rPr sz="1600" b="1" spc="-5" dirty="0">
                <a:latin typeface="Calibri"/>
                <a:cs typeface="Calibri"/>
              </a:rPr>
              <a:t>health</a:t>
            </a:r>
            <a:endParaRPr sz="1600" dirty="0">
              <a:latin typeface="Calibri"/>
              <a:cs typeface="Calibri"/>
            </a:endParaRPr>
          </a:p>
          <a:p>
            <a:pPr marL="298450" indent="-285750">
              <a:lnSpc>
                <a:spcPts val="2145"/>
              </a:lnSpc>
              <a:buFont typeface="Arial"/>
              <a:buChar char="•"/>
              <a:tabLst>
                <a:tab pos="297815" algn="l"/>
                <a:tab pos="298450" algn="l"/>
              </a:tabLst>
            </a:pPr>
            <a:r>
              <a:rPr sz="1600" spc="-5" dirty="0">
                <a:latin typeface="Calibri"/>
                <a:cs typeface="Calibri"/>
              </a:rPr>
              <a:t>Jisun </a:t>
            </a:r>
            <a:r>
              <a:rPr sz="1600" spc="-15" dirty="0">
                <a:latin typeface="Calibri"/>
                <a:cs typeface="Calibri"/>
              </a:rPr>
              <a:t>Paik </a:t>
            </a:r>
            <a:r>
              <a:rPr sz="1600" spc="-10" dirty="0">
                <a:latin typeface="Calibri"/>
                <a:cs typeface="Calibri"/>
              </a:rPr>
              <a:t>(Comparative</a:t>
            </a:r>
            <a:r>
              <a:rPr sz="1600" spc="25" dirty="0">
                <a:latin typeface="Calibri"/>
                <a:cs typeface="Calibri"/>
              </a:rPr>
              <a:t> </a:t>
            </a:r>
            <a:r>
              <a:rPr sz="1600" spc="-5" dirty="0">
                <a:latin typeface="Calibri"/>
                <a:cs typeface="Calibri"/>
              </a:rPr>
              <a:t>Medicine)</a:t>
            </a:r>
            <a:endParaRPr sz="1600" dirty="0">
              <a:latin typeface="Calibri"/>
              <a:cs typeface="Calibri"/>
            </a:endParaRPr>
          </a:p>
          <a:p>
            <a:pPr marL="27940">
              <a:lnSpc>
                <a:spcPts val="2145"/>
              </a:lnSpc>
              <a:spcBef>
                <a:spcPts val="1480"/>
              </a:spcBef>
            </a:pPr>
            <a:r>
              <a:rPr sz="1600" b="1" spc="-10" dirty="0">
                <a:latin typeface="Calibri"/>
                <a:cs typeface="Calibri"/>
              </a:rPr>
              <a:t>Showcase </a:t>
            </a:r>
            <a:r>
              <a:rPr sz="1600" b="1" spc="-15" dirty="0">
                <a:latin typeface="Calibri"/>
                <a:cs typeface="Calibri"/>
              </a:rPr>
              <a:t>examples</a:t>
            </a:r>
            <a:endParaRPr sz="1600" dirty="0">
              <a:latin typeface="Calibri"/>
              <a:cs typeface="Calibri"/>
            </a:endParaRPr>
          </a:p>
          <a:p>
            <a:pPr marL="313690" indent="-285750">
              <a:lnSpc>
                <a:spcPts val="2145"/>
              </a:lnSpc>
              <a:buFont typeface="Arial"/>
              <a:buChar char="•"/>
              <a:tabLst>
                <a:tab pos="313690" algn="l"/>
                <a:tab pos="314325" algn="l"/>
              </a:tabLst>
            </a:pPr>
            <a:r>
              <a:rPr sz="1600" spc="-10" dirty="0">
                <a:latin typeface="Calibri"/>
                <a:cs typeface="Calibri"/>
              </a:rPr>
              <a:t>Elizabeth </a:t>
            </a:r>
            <a:r>
              <a:rPr sz="1600" dirty="0">
                <a:latin typeface="Calibri"/>
                <a:cs typeface="Calibri"/>
              </a:rPr>
              <a:t>Nance</a:t>
            </a:r>
            <a:r>
              <a:rPr sz="1600" spc="25" dirty="0">
                <a:latin typeface="Calibri"/>
                <a:cs typeface="Calibri"/>
              </a:rPr>
              <a:t> </a:t>
            </a:r>
            <a:r>
              <a:rPr sz="1600" spc="-5" dirty="0">
                <a:latin typeface="Calibri"/>
                <a:cs typeface="Calibri"/>
              </a:rPr>
              <a:t>(ChemE)</a:t>
            </a:r>
            <a:endParaRPr sz="1600" dirty="0">
              <a:latin typeface="Calibri"/>
              <a:cs typeface="Calibri"/>
            </a:endParaRPr>
          </a:p>
          <a:p>
            <a:pPr marL="770890" lvl="1" indent="-285750">
              <a:lnSpc>
                <a:spcPct val="100000"/>
              </a:lnSpc>
              <a:spcBef>
                <a:spcPts val="5"/>
              </a:spcBef>
              <a:buFont typeface="Arial"/>
              <a:buChar char="•"/>
              <a:tabLst>
                <a:tab pos="770890" algn="l"/>
                <a:tab pos="771525" algn="l"/>
              </a:tabLst>
            </a:pPr>
            <a:r>
              <a:rPr sz="1600" spc="-5" dirty="0">
                <a:latin typeface="Calibri"/>
                <a:cs typeface="Calibri"/>
              </a:rPr>
              <a:t>Chad Curtis</a:t>
            </a:r>
            <a:r>
              <a:rPr sz="1600" spc="5" dirty="0">
                <a:latin typeface="Calibri"/>
                <a:cs typeface="Calibri"/>
              </a:rPr>
              <a:t> </a:t>
            </a:r>
            <a:r>
              <a:rPr sz="1600" spc="-5" dirty="0">
                <a:latin typeface="Calibri"/>
                <a:cs typeface="Calibri"/>
              </a:rPr>
              <a:t>(ChemE)</a:t>
            </a:r>
            <a:endParaRPr sz="1600" dirty="0">
              <a:latin typeface="Calibri"/>
              <a:cs typeface="Calibri"/>
            </a:endParaRPr>
          </a:p>
          <a:p>
            <a:pPr marL="770890" lvl="1" indent="-285750">
              <a:lnSpc>
                <a:spcPct val="100000"/>
              </a:lnSpc>
              <a:spcBef>
                <a:spcPts val="5"/>
              </a:spcBef>
              <a:buFont typeface="Arial"/>
              <a:buChar char="•"/>
              <a:tabLst>
                <a:tab pos="770890" algn="l"/>
                <a:tab pos="771525" algn="l"/>
              </a:tabLst>
            </a:pPr>
            <a:r>
              <a:rPr sz="1600" spc="-20" dirty="0">
                <a:latin typeface="Calibri"/>
                <a:cs typeface="Calibri"/>
              </a:rPr>
              <a:t>Mike </a:t>
            </a:r>
            <a:r>
              <a:rPr sz="1600" spc="-5" dirty="0">
                <a:latin typeface="Calibri"/>
                <a:cs typeface="Calibri"/>
              </a:rPr>
              <a:t>McKenna</a:t>
            </a:r>
            <a:r>
              <a:rPr sz="1600" spc="15" dirty="0">
                <a:latin typeface="Calibri"/>
                <a:cs typeface="Calibri"/>
              </a:rPr>
              <a:t> </a:t>
            </a:r>
            <a:r>
              <a:rPr sz="1600" spc="-5" dirty="0">
                <a:latin typeface="Calibri"/>
                <a:cs typeface="Calibri"/>
              </a:rPr>
              <a:t>(ChemE)</a:t>
            </a:r>
            <a:endParaRPr sz="1600" dirty="0">
              <a:latin typeface="Calibri"/>
              <a:cs typeface="Calibri"/>
            </a:endParaRPr>
          </a:p>
          <a:p>
            <a:pPr marL="313690" indent="-285750">
              <a:lnSpc>
                <a:spcPct val="100000"/>
              </a:lnSpc>
              <a:spcBef>
                <a:spcPts val="10"/>
              </a:spcBef>
              <a:buFont typeface="Arial"/>
              <a:buChar char="•"/>
              <a:tabLst>
                <a:tab pos="313690" algn="l"/>
                <a:tab pos="314325" algn="l"/>
              </a:tabLst>
            </a:pPr>
            <a:r>
              <a:rPr sz="1600" spc="-25" dirty="0">
                <a:latin typeface="Calibri"/>
                <a:cs typeface="Calibri"/>
              </a:rPr>
              <a:t>Wes </a:t>
            </a:r>
            <a:r>
              <a:rPr sz="1600" spc="-35" dirty="0">
                <a:latin typeface="Calibri"/>
                <a:cs typeface="Calibri"/>
              </a:rPr>
              <a:t>Tatum</a:t>
            </a:r>
            <a:r>
              <a:rPr sz="1600" spc="15" dirty="0">
                <a:latin typeface="Calibri"/>
                <a:cs typeface="Calibri"/>
              </a:rPr>
              <a:t> </a:t>
            </a:r>
            <a:r>
              <a:rPr sz="1600" spc="-5" dirty="0">
                <a:latin typeface="Calibri"/>
                <a:cs typeface="Calibri"/>
              </a:rPr>
              <a:t>(MSE)</a:t>
            </a:r>
            <a:endParaRPr sz="1600" dirty="0">
              <a:latin typeface="Calibri"/>
              <a:cs typeface="Calibri"/>
            </a:endParaRPr>
          </a:p>
          <a:p>
            <a:pPr marL="770890" lvl="1" indent="-285750">
              <a:lnSpc>
                <a:spcPts val="2145"/>
              </a:lnSpc>
              <a:spcBef>
                <a:spcPts val="5"/>
              </a:spcBef>
              <a:buFont typeface="Arial"/>
              <a:buChar char="•"/>
              <a:tabLst>
                <a:tab pos="770890" algn="l"/>
                <a:tab pos="771525" algn="l"/>
              </a:tabLst>
            </a:pPr>
            <a:r>
              <a:rPr sz="1600" spc="-5" dirty="0">
                <a:latin typeface="Calibri"/>
                <a:cs typeface="Calibri"/>
              </a:rPr>
              <a:t>Luscombe</a:t>
            </a:r>
            <a:r>
              <a:rPr sz="1600" spc="0" dirty="0">
                <a:latin typeface="Calibri"/>
                <a:cs typeface="Calibri"/>
              </a:rPr>
              <a:t> </a:t>
            </a:r>
            <a:r>
              <a:rPr sz="1600" spc="-5" dirty="0">
                <a:latin typeface="Calibri"/>
                <a:cs typeface="Calibri"/>
              </a:rPr>
              <a:t>(</a:t>
            </a:r>
            <a:r>
              <a:rPr lang="en-US" sz="1600" spc="-5" dirty="0">
                <a:latin typeface="Calibri"/>
                <a:cs typeface="Calibri"/>
              </a:rPr>
              <a:t>MSE</a:t>
            </a:r>
            <a:r>
              <a:rPr sz="1600" spc="-5" dirty="0">
                <a:latin typeface="Calibri"/>
                <a:cs typeface="Calibri"/>
              </a:rPr>
              <a:t>)</a:t>
            </a:r>
            <a:endParaRPr lang="en-US" sz="1600" spc="-5" dirty="0">
              <a:latin typeface="Calibri"/>
              <a:cs typeface="Calibri"/>
            </a:endParaRPr>
          </a:p>
          <a:p>
            <a:pPr marL="313690" indent="-285750">
              <a:lnSpc>
                <a:spcPct val="100000"/>
              </a:lnSpc>
              <a:spcBef>
                <a:spcPts val="10"/>
              </a:spcBef>
              <a:buFont typeface="Arial"/>
              <a:buChar char="•"/>
              <a:tabLst>
                <a:tab pos="313690" algn="l"/>
                <a:tab pos="314325" algn="l"/>
              </a:tabLst>
            </a:pPr>
            <a:r>
              <a:rPr lang="it-IT" sz="1600" spc="-25" dirty="0">
                <a:cs typeface="Calibri"/>
              </a:rPr>
              <a:t>Jimin Qian </a:t>
            </a:r>
            <a:r>
              <a:rPr lang="it-IT" sz="1600" spc="-5" dirty="0">
                <a:cs typeface="Calibri"/>
              </a:rPr>
              <a:t>(MSE)</a:t>
            </a:r>
            <a:endParaRPr lang="it-IT" sz="1600" dirty="0">
              <a:cs typeface="Calibri"/>
            </a:endParaRPr>
          </a:p>
          <a:p>
            <a:pPr marL="770890" lvl="1" indent="-285750">
              <a:lnSpc>
                <a:spcPts val="2145"/>
              </a:lnSpc>
              <a:spcBef>
                <a:spcPts val="5"/>
              </a:spcBef>
              <a:buFont typeface="Arial"/>
              <a:buChar char="•"/>
              <a:tabLst>
                <a:tab pos="770890" algn="l"/>
                <a:tab pos="771525" algn="l"/>
              </a:tabLst>
            </a:pPr>
            <a:r>
              <a:rPr lang="it-IT" sz="1600" spc="-5" dirty="0">
                <a:cs typeface="Calibri"/>
              </a:rPr>
              <a:t>Fumio &amp; Huang</a:t>
            </a:r>
            <a:r>
              <a:rPr lang="it-IT" sz="1600" dirty="0">
                <a:cs typeface="Calibri"/>
              </a:rPr>
              <a:t> </a:t>
            </a:r>
            <a:r>
              <a:rPr lang="it-IT" sz="1600" spc="-5" dirty="0">
                <a:cs typeface="Calibri"/>
              </a:rPr>
              <a:t>(MSE)</a:t>
            </a:r>
            <a:endParaRPr sz="1600" dirty="0">
              <a:latin typeface="Calibri"/>
              <a:cs typeface="Calibri"/>
            </a:endParaRPr>
          </a:p>
          <a:p>
            <a:pPr marL="313690" indent="-285750">
              <a:lnSpc>
                <a:spcPts val="2145"/>
              </a:lnSpc>
              <a:buFont typeface="Arial"/>
              <a:buChar char="•"/>
              <a:tabLst>
                <a:tab pos="313690" algn="l"/>
                <a:tab pos="314325" algn="l"/>
              </a:tabLst>
            </a:pPr>
            <a:r>
              <a:rPr sz="1600" spc="-15" dirty="0">
                <a:latin typeface="Calibri"/>
                <a:cs typeface="Calibri"/>
              </a:rPr>
              <a:t>Jay </a:t>
            </a:r>
            <a:r>
              <a:rPr sz="1600" spc="-10" dirty="0">
                <a:latin typeface="Calibri"/>
                <a:cs typeface="Calibri"/>
              </a:rPr>
              <a:t>Rutherford</a:t>
            </a:r>
            <a:r>
              <a:rPr sz="1600" spc="10" dirty="0">
                <a:latin typeface="Calibri"/>
                <a:cs typeface="Calibri"/>
              </a:rPr>
              <a:t> </a:t>
            </a:r>
            <a:r>
              <a:rPr sz="1600" spc="-5" dirty="0">
                <a:latin typeface="Calibri"/>
                <a:cs typeface="Calibri"/>
              </a:rPr>
              <a:t>(ChemE)</a:t>
            </a:r>
            <a:endParaRPr sz="1600" dirty="0">
              <a:latin typeface="Calibri"/>
              <a:cs typeface="Calibri"/>
            </a:endParaRPr>
          </a:p>
          <a:p>
            <a:pPr marL="770890" lvl="1" indent="-285750">
              <a:lnSpc>
                <a:spcPct val="100000"/>
              </a:lnSpc>
              <a:spcBef>
                <a:spcPts val="5"/>
              </a:spcBef>
              <a:buFont typeface="Arial"/>
              <a:buChar char="•"/>
              <a:tabLst>
                <a:tab pos="770890" algn="l"/>
                <a:tab pos="771525" algn="l"/>
              </a:tabLst>
            </a:pPr>
            <a:r>
              <a:rPr sz="1600" spc="-10" dirty="0">
                <a:latin typeface="Calibri"/>
                <a:cs typeface="Calibri"/>
              </a:rPr>
              <a:t>Posner </a:t>
            </a:r>
            <a:r>
              <a:rPr sz="1600" dirty="0">
                <a:latin typeface="Calibri"/>
                <a:cs typeface="Calibri"/>
              </a:rPr>
              <a:t>(ChemE +</a:t>
            </a:r>
            <a:r>
              <a:rPr sz="1600" spc="-5" dirty="0">
                <a:latin typeface="Calibri"/>
                <a:cs typeface="Calibri"/>
              </a:rPr>
              <a:t> MechE)</a:t>
            </a:r>
            <a:endParaRPr sz="1600" dirty="0">
              <a:latin typeface="Calibri"/>
              <a:cs typeface="Calibri"/>
            </a:endParaRPr>
          </a:p>
          <a:p>
            <a:pPr marL="313690" indent="-285750">
              <a:lnSpc>
                <a:spcPct val="100000"/>
              </a:lnSpc>
              <a:spcBef>
                <a:spcPts val="5"/>
              </a:spcBef>
              <a:buFont typeface="Arial"/>
              <a:buChar char="•"/>
              <a:tabLst>
                <a:tab pos="313690" algn="l"/>
                <a:tab pos="314325" algn="l"/>
              </a:tabLst>
            </a:pPr>
            <a:r>
              <a:rPr sz="1600" spc="-15" dirty="0">
                <a:latin typeface="Calibri"/>
                <a:cs typeface="Calibri"/>
              </a:rPr>
              <a:t>Blake </a:t>
            </a:r>
            <a:r>
              <a:rPr sz="1600" dirty="0">
                <a:latin typeface="Calibri"/>
                <a:cs typeface="Calibri"/>
              </a:rPr>
              <a:t>Hough </a:t>
            </a:r>
            <a:r>
              <a:rPr sz="1600" spc="-5" dirty="0">
                <a:latin typeface="Calibri"/>
                <a:cs typeface="Calibri"/>
              </a:rPr>
              <a:t>(ChemE,</a:t>
            </a:r>
            <a:r>
              <a:rPr sz="1600" spc="15" dirty="0">
                <a:latin typeface="Calibri"/>
                <a:cs typeface="Calibri"/>
              </a:rPr>
              <a:t> </a:t>
            </a:r>
            <a:r>
              <a:rPr sz="1600" spc="-5" dirty="0">
                <a:latin typeface="Calibri"/>
                <a:cs typeface="Calibri"/>
              </a:rPr>
              <a:t>PhD)</a:t>
            </a:r>
            <a:endParaRPr sz="1600" dirty="0">
              <a:latin typeface="Calibri"/>
              <a:cs typeface="Calibri"/>
            </a:endParaRPr>
          </a:p>
          <a:p>
            <a:pPr marL="770890" lvl="1" indent="-285750">
              <a:lnSpc>
                <a:spcPct val="100000"/>
              </a:lnSpc>
              <a:spcBef>
                <a:spcPts val="10"/>
              </a:spcBef>
              <a:buFont typeface="Arial"/>
              <a:buChar char="•"/>
              <a:tabLst>
                <a:tab pos="770890" algn="l"/>
                <a:tab pos="771525" algn="l"/>
              </a:tabLst>
            </a:pPr>
            <a:r>
              <a:rPr sz="1600" spc="-5" dirty="0">
                <a:latin typeface="Calibri"/>
                <a:cs typeface="Calibri"/>
              </a:rPr>
              <a:t>Pfaendtner </a:t>
            </a:r>
            <a:r>
              <a:rPr sz="1600" dirty="0">
                <a:latin typeface="Calibri"/>
                <a:cs typeface="Calibri"/>
              </a:rPr>
              <a:t>&amp;</a:t>
            </a:r>
            <a:r>
              <a:rPr sz="1600" spc="-5" dirty="0">
                <a:latin typeface="Calibri"/>
                <a:cs typeface="Calibri"/>
              </a:rPr>
              <a:t> </a:t>
            </a:r>
            <a:r>
              <a:rPr sz="1600" spc="-10" dirty="0">
                <a:latin typeface="Calibri"/>
                <a:cs typeface="Calibri"/>
              </a:rPr>
              <a:t>Schwartz</a:t>
            </a:r>
            <a:endParaRPr lang="en-US" sz="1600" spc="-10" dirty="0">
              <a:latin typeface="Calibri"/>
              <a:cs typeface="Calibri"/>
            </a:endParaRPr>
          </a:p>
          <a:p>
            <a:pPr marL="485140" lvl="1">
              <a:lnSpc>
                <a:spcPct val="100000"/>
              </a:lnSpc>
              <a:spcBef>
                <a:spcPts val="10"/>
              </a:spcBef>
              <a:tabLst>
                <a:tab pos="770890" algn="l"/>
                <a:tab pos="771525" algn="l"/>
              </a:tabLst>
            </a:pPr>
            <a:endParaRPr sz="1800" dirty="0">
              <a:latin typeface="Calibri"/>
              <a:cs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22B71F-66A7-4281-86A8-D35B41B42AD3}"/>
              </a:ext>
            </a:extLst>
          </p:cNvPr>
          <p:cNvSpPr>
            <a:spLocks noGrp="1"/>
          </p:cNvSpPr>
          <p:nvPr>
            <p:ph type="title"/>
          </p:nvPr>
        </p:nvSpPr>
        <p:spPr/>
        <p:txBody>
          <a:bodyPr/>
          <a:lstStyle/>
          <a:p>
            <a:r>
              <a:rPr lang="en-US" dirty="0"/>
              <a:t>About Dave Beck</a:t>
            </a:r>
          </a:p>
        </p:txBody>
      </p:sp>
      <p:sp>
        <p:nvSpPr>
          <p:cNvPr id="6" name="TextBox 5">
            <a:extLst>
              <a:ext uri="{FF2B5EF4-FFF2-40B4-BE49-F238E27FC236}">
                <a16:creationId xmlns:a16="http://schemas.microsoft.com/office/drawing/2014/main" id="{9F8EB6C0-E5DB-0245-87DF-D291E845C7A3}"/>
              </a:ext>
            </a:extLst>
          </p:cNvPr>
          <p:cNvSpPr txBox="1"/>
          <p:nvPr/>
        </p:nvSpPr>
        <p:spPr>
          <a:xfrm>
            <a:off x="341384" y="5651098"/>
            <a:ext cx="2550891" cy="746358"/>
          </a:xfrm>
          <a:prstGeom prst="rect">
            <a:avLst/>
          </a:prstGeom>
          <a:noFill/>
        </p:spPr>
        <p:txBody>
          <a:bodyPr wrap="none" rtlCol="0">
            <a:spAutoFit/>
          </a:bodyPr>
          <a:lstStyle/>
          <a:p>
            <a:pPr>
              <a:spcAft>
                <a:spcPts val="256"/>
              </a:spcAft>
            </a:pPr>
            <a:r>
              <a:rPr lang="en-US" sz="2000" i="1" dirty="0">
                <a:latin typeface="Lato" panose="020F0502020204030203" pitchFamily="34" charset="0"/>
                <a:ea typeface="Lato" panose="020F0502020204030203" pitchFamily="34" charset="0"/>
                <a:cs typeface="Lato" panose="020F0502020204030203" pitchFamily="34" charset="0"/>
              </a:rPr>
              <a:t>Office</a:t>
            </a:r>
            <a:r>
              <a:rPr lang="en-US" sz="2000" dirty="0">
                <a:latin typeface="Lato" panose="020F0502020204030203" pitchFamily="34" charset="0"/>
                <a:ea typeface="Lato" panose="020F0502020204030203" pitchFamily="34" charset="0"/>
                <a:cs typeface="Lato" panose="020F0502020204030203" pitchFamily="34" charset="0"/>
              </a:rPr>
              <a:t>: Zoom and Slack</a:t>
            </a:r>
          </a:p>
          <a:p>
            <a:pPr>
              <a:spcAft>
                <a:spcPts val="256"/>
              </a:spcAft>
            </a:pPr>
            <a:r>
              <a:rPr lang="en-US" sz="2000" i="1" dirty="0">
                <a:latin typeface="Lato" panose="020F0502020204030203" pitchFamily="34" charset="0"/>
                <a:ea typeface="Lato" panose="020F0502020204030203" pitchFamily="34" charset="0"/>
                <a:cs typeface="Lato" panose="020F0502020204030203" pitchFamily="34" charset="0"/>
              </a:rPr>
              <a:t>Email</a:t>
            </a:r>
            <a:r>
              <a:rPr lang="en-US" sz="2000" dirty="0">
                <a:latin typeface="Lato" panose="020F0502020204030203" pitchFamily="34" charset="0"/>
                <a:ea typeface="Lato" panose="020F0502020204030203" pitchFamily="34" charset="0"/>
                <a:cs typeface="Lato" panose="020F0502020204030203" pitchFamily="34" charset="0"/>
              </a:rPr>
              <a:t>: </a:t>
            </a:r>
            <a:r>
              <a:rPr lang="en-US" sz="2000" dirty="0">
                <a:latin typeface="Lato" panose="020F0502020204030203" pitchFamily="34" charset="0"/>
                <a:ea typeface="Lato" panose="020F0502020204030203" pitchFamily="34" charset="0"/>
                <a:cs typeface="Lato" panose="020F0502020204030203" pitchFamily="34" charset="0"/>
                <a:hlinkClick r:id="rId2"/>
              </a:rPr>
              <a:t>dacb@uw.edu</a:t>
            </a:r>
            <a:endParaRPr lang="en-US" sz="2000" dirty="0">
              <a:latin typeface="Lato" panose="020F0502020204030203" pitchFamily="34" charset="0"/>
              <a:ea typeface="Lato" panose="020F0502020204030203" pitchFamily="34" charset="0"/>
              <a:cs typeface="Lato" panose="020F0502020204030203" pitchFamily="34" charset="0"/>
            </a:endParaRPr>
          </a:p>
        </p:txBody>
      </p:sp>
      <p:sp>
        <p:nvSpPr>
          <p:cNvPr id="5" name="Content Placeholder 4">
            <a:extLst>
              <a:ext uri="{FF2B5EF4-FFF2-40B4-BE49-F238E27FC236}">
                <a16:creationId xmlns:a16="http://schemas.microsoft.com/office/drawing/2014/main" id="{D1525FFF-677D-8049-9D84-63D9F0F565B5}"/>
              </a:ext>
            </a:extLst>
          </p:cNvPr>
          <p:cNvSpPr>
            <a:spLocks noGrp="1"/>
          </p:cNvSpPr>
          <p:nvPr>
            <p:ph idx="1"/>
          </p:nvPr>
        </p:nvSpPr>
        <p:spPr>
          <a:xfrm>
            <a:off x="4572000" y="1673399"/>
            <a:ext cx="4114800" cy="4510456"/>
          </a:xfrm>
        </p:spPr>
        <p:txBody>
          <a:bodyPr>
            <a:normAutofit fontScale="92500" lnSpcReduction="10000"/>
          </a:bodyPr>
          <a:lstStyle/>
          <a:p>
            <a:r>
              <a:rPr lang="en-US" sz="2400" b="1" dirty="0"/>
              <a:t>Background</a:t>
            </a:r>
            <a:r>
              <a:rPr lang="en-US" sz="2400" dirty="0">
                <a:latin typeface="Lato" panose="020F0502020204030203" pitchFamily="34" charset="0"/>
                <a:ea typeface="Lato" panose="020F0502020204030203" pitchFamily="34" charset="0"/>
                <a:cs typeface="Lato" panose="020F0502020204030203" pitchFamily="34" charset="0"/>
              </a:rPr>
              <a:t> – Computer science, biology, chemistry (BS); Medicinal Chemistry (PhD); </a:t>
            </a:r>
            <a:r>
              <a:rPr lang="en-US" sz="2400" dirty="0" err="1">
                <a:latin typeface="Lato" panose="020F0502020204030203" pitchFamily="34" charset="0"/>
                <a:ea typeface="Lato" panose="020F0502020204030203" pitchFamily="34" charset="0"/>
                <a:cs typeface="Lato" panose="020F0502020204030203" pitchFamily="34" charset="0"/>
              </a:rPr>
              <a:t>BioE</a:t>
            </a:r>
            <a:r>
              <a:rPr lang="en-US" sz="2400" dirty="0">
                <a:latin typeface="Lato" panose="020F0502020204030203" pitchFamily="34" charset="0"/>
                <a:ea typeface="Lato" panose="020F0502020204030203" pitchFamily="34" charset="0"/>
                <a:cs typeface="Lato" panose="020F0502020204030203" pitchFamily="34" charset="0"/>
              </a:rPr>
              <a:t> (post-doc)</a:t>
            </a:r>
          </a:p>
          <a:p>
            <a:r>
              <a:rPr lang="en-US" sz="2400" b="1" dirty="0">
                <a:latin typeface="Lato" panose="020F0502020204030203" pitchFamily="34" charset="0"/>
                <a:ea typeface="Lato" panose="020F0502020204030203" pitchFamily="34" charset="0"/>
                <a:cs typeface="Lato" panose="020F0502020204030203" pitchFamily="34" charset="0"/>
              </a:rPr>
              <a:t>Research</a:t>
            </a:r>
            <a:r>
              <a:rPr lang="en-US" sz="2400" dirty="0">
                <a:latin typeface="Lato" panose="020F0502020204030203" pitchFamily="34" charset="0"/>
                <a:ea typeface="Lato" panose="020F0502020204030203" pitchFamily="34" charset="0"/>
                <a:cs typeface="Lato" panose="020F0502020204030203" pitchFamily="34" charset="0"/>
              </a:rPr>
              <a:t> – Molecular data science with applications in energy, environment and health. </a:t>
            </a:r>
            <a:r>
              <a:rPr lang="en-US" dirty="0"/>
              <a:t>Scientific software engineering for reproducibility.</a:t>
            </a:r>
            <a:endParaRPr lang="en-US" sz="2400" dirty="0">
              <a:latin typeface="Lato" panose="020F0502020204030203" pitchFamily="34" charset="0"/>
              <a:ea typeface="Lato" panose="020F0502020204030203" pitchFamily="34" charset="0"/>
              <a:cs typeface="Lato" panose="020F0502020204030203" pitchFamily="34" charset="0"/>
            </a:endParaRPr>
          </a:p>
          <a:p>
            <a:pPr lvl="1"/>
            <a:r>
              <a:rPr lang="en-US" dirty="0"/>
              <a:t>Molecular mechanics</a:t>
            </a:r>
          </a:p>
          <a:p>
            <a:pPr lvl="1"/>
            <a:r>
              <a:rPr lang="en-US" dirty="0"/>
              <a:t>*omics</a:t>
            </a:r>
          </a:p>
          <a:p>
            <a:pPr lvl="1"/>
            <a:r>
              <a:rPr lang="en-US" dirty="0">
                <a:latin typeface="Lato" panose="020F0502020204030203" pitchFamily="34" charset="0"/>
                <a:ea typeface="Lato" panose="020F0502020204030203" pitchFamily="34" charset="0"/>
                <a:cs typeface="Lato" panose="020F0502020204030203" pitchFamily="34" charset="0"/>
              </a:rPr>
              <a:t>ML in molecular settings</a:t>
            </a:r>
          </a:p>
        </p:txBody>
      </p:sp>
      <p:pic>
        <p:nvPicPr>
          <p:cNvPr id="3" name="Picture 2">
            <a:extLst>
              <a:ext uri="{FF2B5EF4-FFF2-40B4-BE49-F238E27FC236}">
                <a16:creationId xmlns:a16="http://schemas.microsoft.com/office/drawing/2014/main" id="{D93EC20C-42F8-864C-AEFD-123EF597F435}"/>
              </a:ext>
            </a:extLst>
          </p:cNvPr>
          <p:cNvPicPr>
            <a:picLocks noChangeAspect="1"/>
          </p:cNvPicPr>
          <p:nvPr/>
        </p:nvPicPr>
        <p:blipFill>
          <a:blip r:embed="rId3"/>
          <a:stretch>
            <a:fillRect/>
          </a:stretch>
        </p:blipFill>
        <p:spPr>
          <a:xfrm>
            <a:off x="983492" y="1524000"/>
            <a:ext cx="2946400" cy="3810000"/>
          </a:xfrm>
          <a:prstGeom prst="rect">
            <a:avLst/>
          </a:prstGeom>
        </p:spPr>
      </p:pic>
    </p:spTree>
    <p:extLst>
      <p:ext uri="{BB962C8B-B14F-4D97-AF65-F5344CB8AC3E}">
        <p14:creationId xmlns:p14="http://schemas.microsoft.com/office/powerpoint/2010/main" val="8745303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EF5F93-4C55-7442-9BCF-D61803B43FBA}"/>
              </a:ext>
            </a:extLst>
          </p:cNvPr>
          <p:cNvSpPr>
            <a:spLocks noGrp="1"/>
          </p:cNvSpPr>
          <p:nvPr>
            <p:ph type="title"/>
          </p:nvPr>
        </p:nvSpPr>
        <p:spPr/>
        <p:txBody>
          <a:bodyPr/>
          <a:lstStyle/>
          <a:p>
            <a:r>
              <a:rPr lang="en-US" dirty="0"/>
              <a:t>Molecular Data Science</a:t>
            </a:r>
          </a:p>
        </p:txBody>
      </p:sp>
      <p:sp>
        <p:nvSpPr>
          <p:cNvPr id="3" name="Content Placeholder 2">
            <a:extLst>
              <a:ext uri="{FF2B5EF4-FFF2-40B4-BE49-F238E27FC236}">
                <a16:creationId xmlns:a16="http://schemas.microsoft.com/office/drawing/2014/main" id="{95664CBF-7AA8-C640-B448-200B6CB60272}"/>
              </a:ext>
            </a:extLst>
          </p:cNvPr>
          <p:cNvSpPr>
            <a:spLocks noGrp="1"/>
          </p:cNvSpPr>
          <p:nvPr>
            <p:ph idx="1"/>
          </p:nvPr>
        </p:nvSpPr>
        <p:spPr>
          <a:xfrm>
            <a:off x="199571" y="1543988"/>
            <a:ext cx="8737599" cy="5113384"/>
          </a:xfrm>
        </p:spPr>
        <p:txBody>
          <a:bodyPr>
            <a:normAutofit/>
          </a:bodyPr>
          <a:lstStyle/>
          <a:p>
            <a:pPr marL="0" indent="0" algn="ctr">
              <a:buNone/>
            </a:pPr>
            <a:r>
              <a:rPr lang="en-US" sz="2400" dirty="0"/>
              <a:t>Combing (a) diverse data sources and unique (b) molecular representations and (c) generative models to design new molecules.</a:t>
            </a:r>
          </a:p>
        </p:txBody>
      </p:sp>
      <p:sp>
        <p:nvSpPr>
          <p:cNvPr id="7" name="Rectangle 6">
            <a:extLst>
              <a:ext uri="{FF2B5EF4-FFF2-40B4-BE49-F238E27FC236}">
                <a16:creationId xmlns:a16="http://schemas.microsoft.com/office/drawing/2014/main" id="{9FB809E4-8C71-9C40-9F3C-82550325BF4D}"/>
              </a:ext>
            </a:extLst>
          </p:cNvPr>
          <p:cNvSpPr/>
          <p:nvPr/>
        </p:nvSpPr>
        <p:spPr>
          <a:xfrm>
            <a:off x="457200" y="6511178"/>
            <a:ext cx="6775076" cy="292388"/>
          </a:xfrm>
          <a:prstGeom prst="rect">
            <a:avLst/>
          </a:prstGeom>
        </p:spPr>
        <p:txBody>
          <a:bodyPr wrap="square">
            <a:spAutoFit/>
          </a:bodyPr>
          <a:lstStyle/>
          <a:p>
            <a:r>
              <a:rPr lang="en-US" sz="1300" dirty="0">
                <a:latin typeface="Helvetica Neue" panose="02000503000000020004" pitchFamily="2" charset="0"/>
                <a:ea typeface="Helvetica Neue" panose="02000503000000020004" pitchFamily="2" charset="0"/>
                <a:cs typeface="Helvetica Neue" panose="02000503000000020004" pitchFamily="2" charset="0"/>
              </a:rPr>
              <a:t>[1] Ashraf, Joshi, Beck, </a:t>
            </a:r>
            <a:r>
              <a:rPr lang="en-US" sz="1300" dirty="0" err="1">
                <a:latin typeface="Helvetica Neue" panose="02000503000000020004" pitchFamily="2" charset="0"/>
                <a:ea typeface="Helvetica Neue" panose="02000503000000020004" pitchFamily="2" charset="0"/>
                <a:cs typeface="Helvetica Neue" panose="02000503000000020004" pitchFamily="2" charset="0"/>
              </a:rPr>
              <a:t>Pfaendtner</a:t>
            </a:r>
            <a:r>
              <a:rPr lang="en-US" sz="1300" dirty="0">
                <a:latin typeface="Helvetica Neue" panose="02000503000000020004" pitchFamily="2" charset="0"/>
                <a:ea typeface="Helvetica Neue" panose="02000503000000020004" pitchFamily="2" charset="0"/>
                <a:cs typeface="Helvetica Neue" panose="02000503000000020004" pitchFamily="2" charset="0"/>
              </a:rPr>
              <a:t>. Ann. Rev. Bio. Chem. Eng. </a:t>
            </a:r>
            <a:r>
              <a:rPr lang="en-US" sz="1300" i="1" dirty="0">
                <a:latin typeface="Helvetica Neue" panose="02000503000000020004" pitchFamily="2" charset="0"/>
                <a:ea typeface="Helvetica Neue" panose="02000503000000020004" pitchFamily="2" charset="0"/>
                <a:cs typeface="Helvetica Neue" panose="02000503000000020004" pitchFamily="2" charset="0"/>
              </a:rPr>
              <a:t>In press</a:t>
            </a:r>
            <a:r>
              <a:rPr lang="en-US" sz="1300" dirty="0">
                <a:latin typeface="Helvetica Neue" panose="02000503000000020004" pitchFamily="2" charset="0"/>
                <a:ea typeface="Helvetica Neue" panose="02000503000000020004" pitchFamily="2" charset="0"/>
                <a:cs typeface="Helvetica Neue" panose="02000503000000020004" pitchFamily="2" charset="0"/>
              </a:rPr>
              <a:t>.</a:t>
            </a:r>
          </a:p>
        </p:txBody>
      </p:sp>
      <p:pic>
        <p:nvPicPr>
          <p:cNvPr id="1026" name="Picture 2" descr="https://lh6.googleusercontent.com/c0U0UeDS1-mv0j5giJG-H4deIFZU9YCjHM1a7UgZodUQA-WBt4x3t84K52H3KBDiQJs5HNtSOTVdQtYVRTLZ-QAWFgz1pPE3PSkd-Pmh3xAP4woNwTYEtubxLO0PUihpSfwgYDim">
            <a:extLst>
              <a:ext uri="{FF2B5EF4-FFF2-40B4-BE49-F238E27FC236}">
                <a16:creationId xmlns:a16="http://schemas.microsoft.com/office/drawing/2014/main" id="{F28BA3E9-B8ED-FC41-AC13-06FE1C0E15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9572" y="3208178"/>
            <a:ext cx="3469420" cy="244565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lh5.googleusercontent.com/O0TULFmQmINm84-ydd1RaaH5JYWR3ihF9lvSBQwESIWjuLrSdj_1zB9HyqPq6D6mZWlZS834c6mJXRtVz3jJZorSu0VrAdlkt6qMQM1Bjh-C4UJADDekup1_8Ou_dos-JoZ0H6Ma">
            <a:extLst>
              <a:ext uri="{FF2B5EF4-FFF2-40B4-BE49-F238E27FC236}">
                <a16:creationId xmlns:a16="http://schemas.microsoft.com/office/drawing/2014/main" id="{FA10308A-7703-B742-A583-736A9E1616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15228" y="2703256"/>
            <a:ext cx="4771572" cy="121498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lh5.googleusercontent.com/FadHDTSs6wWAalxQeD1NFtoFoiwUv7RMhGE751MUUqQF6T4W5kfpmYiTj1OCNx3hAELvSmTEczdA56CDCVIr3nLY44BEgKh742YgPMIwqEYFOQQbu6vF32rpjDrCJ0nxxrUMK4jO">
            <a:extLst>
              <a:ext uri="{FF2B5EF4-FFF2-40B4-BE49-F238E27FC236}">
                <a16:creationId xmlns:a16="http://schemas.microsoft.com/office/drawing/2014/main" id="{04AB7F07-4916-0145-BD75-6C4D3EADDF1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44886" y="3973499"/>
            <a:ext cx="2443182" cy="244318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DF970E57-5F5B-C641-B744-7A227978F724}"/>
              </a:ext>
            </a:extLst>
          </p:cNvPr>
          <p:cNvSpPr txBox="1"/>
          <p:nvPr/>
        </p:nvSpPr>
        <p:spPr>
          <a:xfrm>
            <a:off x="356260" y="3028208"/>
            <a:ext cx="436338" cy="369332"/>
          </a:xfrm>
          <a:prstGeom prst="rect">
            <a:avLst/>
          </a:prstGeom>
          <a:noFill/>
        </p:spPr>
        <p:txBody>
          <a:bodyPr wrap="none" rtlCol="0">
            <a:spAutoFit/>
          </a:bodyPr>
          <a:lstStyle/>
          <a:p>
            <a:r>
              <a:rPr lang="en-US" dirty="0"/>
              <a:t>(a)</a:t>
            </a:r>
          </a:p>
        </p:txBody>
      </p:sp>
      <p:sp>
        <p:nvSpPr>
          <p:cNvPr id="12" name="TextBox 11">
            <a:extLst>
              <a:ext uri="{FF2B5EF4-FFF2-40B4-BE49-F238E27FC236}">
                <a16:creationId xmlns:a16="http://schemas.microsoft.com/office/drawing/2014/main" id="{11A9A613-BDA1-1E4A-9323-2C28E306E3CC}"/>
              </a:ext>
            </a:extLst>
          </p:cNvPr>
          <p:cNvSpPr txBox="1"/>
          <p:nvPr/>
        </p:nvSpPr>
        <p:spPr>
          <a:xfrm>
            <a:off x="3664858" y="2621969"/>
            <a:ext cx="447558" cy="369332"/>
          </a:xfrm>
          <a:prstGeom prst="rect">
            <a:avLst/>
          </a:prstGeom>
          <a:noFill/>
        </p:spPr>
        <p:txBody>
          <a:bodyPr wrap="none" rtlCol="0">
            <a:spAutoFit/>
          </a:bodyPr>
          <a:lstStyle/>
          <a:p>
            <a:r>
              <a:rPr lang="en-US" dirty="0"/>
              <a:t>(b)</a:t>
            </a:r>
          </a:p>
        </p:txBody>
      </p:sp>
      <p:sp>
        <p:nvSpPr>
          <p:cNvPr id="13" name="TextBox 12">
            <a:extLst>
              <a:ext uri="{FF2B5EF4-FFF2-40B4-BE49-F238E27FC236}">
                <a16:creationId xmlns:a16="http://schemas.microsoft.com/office/drawing/2014/main" id="{FFD2D650-F972-1243-AD88-7955F7BBE485}"/>
              </a:ext>
            </a:extLst>
          </p:cNvPr>
          <p:cNvSpPr txBox="1"/>
          <p:nvPr/>
        </p:nvSpPr>
        <p:spPr>
          <a:xfrm>
            <a:off x="4576615" y="3973499"/>
            <a:ext cx="423514" cy="369332"/>
          </a:xfrm>
          <a:prstGeom prst="rect">
            <a:avLst/>
          </a:prstGeom>
          <a:noFill/>
        </p:spPr>
        <p:txBody>
          <a:bodyPr wrap="none" rtlCol="0">
            <a:spAutoFit/>
          </a:bodyPr>
          <a:lstStyle/>
          <a:p>
            <a:r>
              <a:rPr lang="en-US" dirty="0"/>
              <a:t>(c)</a:t>
            </a:r>
          </a:p>
        </p:txBody>
      </p:sp>
    </p:spTree>
    <p:extLst>
      <p:ext uri="{BB962C8B-B14F-4D97-AF65-F5344CB8AC3E}">
        <p14:creationId xmlns:p14="http://schemas.microsoft.com/office/powerpoint/2010/main" val="13186973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p:nvPr/>
        </p:nvSpPr>
        <p:spPr>
          <a:xfrm>
            <a:off x="228600" y="1465444"/>
            <a:ext cx="8705850" cy="107950"/>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p:nvPr>
        </p:nvSpPr>
        <p:spPr>
          <a:xfrm>
            <a:off x="2284857" y="464312"/>
            <a:ext cx="4573905" cy="695960"/>
          </a:xfrm>
          <a:prstGeom prst="rect">
            <a:avLst/>
          </a:prstGeom>
        </p:spPr>
        <p:txBody>
          <a:bodyPr vert="horz" wrap="square" lIns="0" tIns="12700" rIns="0" bIns="0" rtlCol="0">
            <a:spAutoFit/>
          </a:bodyPr>
          <a:lstStyle/>
          <a:p>
            <a:pPr marL="12700">
              <a:lnSpc>
                <a:spcPct val="100000"/>
              </a:lnSpc>
              <a:spcBef>
                <a:spcPts val="100"/>
              </a:spcBef>
            </a:pPr>
            <a:r>
              <a:rPr dirty="0"/>
              <a:t>I </a:t>
            </a:r>
            <a:r>
              <a:rPr spc="-5" dirty="0"/>
              <a:t>need </a:t>
            </a:r>
            <a:r>
              <a:rPr spc="-15" dirty="0"/>
              <a:t>more</a:t>
            </a:r>
            <a:r>
              <a:rPr spc="-35" dirty="0"/>
              <a:t> </a:t>
            </a:r>
            <a:r>
              <a:rPr spc="-15" dirty="0"/>
              <a:t>details!</a:t>
            </a:r>
          </a:p>
        </p:txBody>
      </p:sp>
      <p:sp>
        <p:nvSpPr>
          <p:cNvPr id="4" name="object 4"/>
          <p:cNvSpPr txBox="1"/>
          <p:nvPr/>
        </p:nvSpPr>
        <p:spPr>
          <a:xfrm>
            <a:off x="535938" y="1638800"/>
            <a:ext cx="8362315" cy="2205732"/>
          </a:xfrm>
          <a:prstGeom prst="rect">
            <a:avLst/>
          </a:prstGeom>
        </p:spPr>
        <p:txBody>
          <a:bodyPr vert="horz" wrap="square" lIns="0" tIns="12700" rIns="0" bIns="0" rtlCol="0">
            <a:spAutoFit/>
          </a:bodyPr>
          <a:lstStyle/>
          <a:p>
            <a:pPr marL="355600" marR="5080" indent="-342900">
              <a:lnSpc>
                <a:spcPct val="100000"/>
              </a:lnSpc>
              <a:spcBef>
                <a:spcPts val="100"/>
              </a:spcBef>
              <a:buFont typeface="Arial"/>
              <a:buChar char="•"/>
              <a:tabLst>
                <a:tab pos="354965" algn="l"/>
                <a:tab pos="355600" algn="l"/>
              </a:tabLst>
            </a:pPr>
            <a:r>
              <a:rPr lang="en-US" sz="3200" spc="-60" dirty="0">
                <a:latin typeface="Lato" panose="020F0502020204030203" pitchFamily="34" charset="0"/>
                <a:ea typeface="Lato" panose="020F0502020204030203" pitchFamily="34" charset="0"/>
                <a:cs typeface="Lato" panose="020F0502020204030203" pitchFamily="34" charset="0"/>
              </a:rPr>
              <a:t>We</a:t>
            </a:r>
            <a:r>
              <a:rPr sz="3200" spc="-60" dirty="0">
                <a:latin typeface="Lato" panose="020F0502020204030203" pitchFamily="34" charset="0"/>
                <a:ea typeface="Lato" panose="020F0502020204030203" pitchFamily="34" charset="0"/>
                <a:cs typeface="Lato" panose="020F0502020204030203" pitchFamily="34" charset="0"/>
              </a:rPr>
              <a:t> </a:t>
            </a:r>
            <a:r>
              <a:rPr sz="3200" spc="-5" dirty="0">
                <a:latin typeface="Lato" panose="020F0502020204030203" pitchFamily="34" charset="0"/>
                <a:ea typeface="Lato" panose="020F0502020204030203" pitchFamily="34" charset="0"/>
                <a:cs typeface="Lato" panose="020F0502020204030203" pitchFamily="34" charset="0"/>
              </a:rPr>
              <a:t>will </a:t>
            </a:r>
            <a:r>
              <a:rPr sz="3200" spc="-10" dirty="0">
                <a:latin typeface="Lato" panose="020F0502020204030203" pitchFamily="34" charset="0"/>
                <a:ea typeface="Lato" panose="020F0502020204030203" pitchFamily="34" charset="0"/>
                <a:cs typeface="Lato" panose="020F0502020204030203" pitchFamily="34" charset="0"/>
              </a:rPr>
              <a:t>talk </a:t>
            </a:r>
            <a:r>
              <a:rPr sz="3200" spc="-15" dirty="0">
                <a:latin typeface="Lato" panose="020F0502020204030203" pitchFamily="34" charset="0"/>
                <a:ea typeface="Lato" panose="020F0502020204030203" pitchFamily="34" charset="0"/>
                <a:cs typeface="Lato" panose="020F0502020204030203" pitchFamily="34" charset="0"/>
              </a:rPr>
              <a:t>more </a:t>
            </a:r>
            <a:r>
              <a:rPr sz="3200" dirty="0">
                <a:latin typeface="Lato" panose="020F0502020204030203" pitchFamily="34" charset="0"/>
                <a:ea typeface="Lato" panose="020F0502020204030203" pitchFamily="34" charset="0"/>
                <a:cs typeface="Lato" panose="020F0502020204030203" pitchFamily="34" charset="0"/>
              </a:rPr>
              <a:t>about the </a:t>
            </a:r>
            <a:r>
              <a:rPr sz="3200" spc="-15" dirty="0">
                <a:latin typeface="Lato" panose="020F0502020204030203" pitchFamily="34" charset="0"/>
                <a:ea typeface="Lato" panose="020F0502020204030203" pitchFamily="34" charset="0"/>
                <a:cs typeface="Lato" panose="020F0502020204030203" pitchFamily="34" charset="0"/>
              </a:rPr>
              <a:t>structure </a:t>
            </a:r>
            <a:r>
              <a:rPr sz="3200" dirty="0">
                <a:latin typeface="Lato" panose="020F0502020204030203" pitchFamily="34" charset="0"/>
                <a:ea typeface="Lato" panose="020F0502020204030203" pitchFamily="34" charset="0"/>
                <a:cs typeface="Lato" panose="020F0502020204030203" pitchFamily="34" charset="0"/>
              </a:rPr>
              <a:t>of the </a:t>
            </a:r>
            <a:r>
              <a:rPr sz="3200" spc="-10" dirty="0">
                <a:latin typeface="Lato" panose="020F0502020204030203" pitchFamily="34" charset="0"/>
                <a:ea typeface="Lato" panose="020F0502020204030203" pitchFamily="34" charset="0"/>
                <a:cs typeface="Lato" panose="020F0502020204030203" pitchFamily="34" charset="0"/>
              </a:rPr>
              <a:t>two </a:t>
            </a:r>
            <a:r>
              <a:rPr sz="3200" spc="-15" dirty="0">
                <a:latin typeface="Lato" panose="020F0502020204030203" pitchFamily="34" charset="0"/>
                <a:ea typeface="Lato" panose="020F0502020204030203" pitchFamily="34" charset="0"/>
                <a:cs typeface="Lato" panose="020F0502020204030203" pitchFamily="34" charset="0"/>
              </a:rPr>
              <a:t>courses </a:t>
            </a:r>
            <a:r>
              <a:rPr lang="en-US" sz="3200" dirty="0">
                <a:latin typeface="Lato" panose="020F0502020204030203" pitchFamily="34" charset="0"/>
                <a:ea typeface="Lato" panose="020F0502020204030203" pitchFamily="34" charset="0"/>
                <a:cs typeface="Lato" panose="020F0502020204030203" pitchFamily="34" charset="0"/>
              </a:rPr>
              <a:t>tomorrow.</a:t>
            </a:r>
            <a:endParaRPr sz="3200" dirty="0">
              <a:latin typeface="Lato" panose="020F0502020204030203" pitchFamily="34" charset="0"/>
              <a:ea typeface="Lato" panose="020F0502020204030203" pitchFamily="34" charset="0"/>
              <a:cs typeface="Lato" panose="020F0502020204030203" pitchFamily="34" charset="0"/>
            </a:endParaRPr>
          </a:p>
          <a:p>
            <a:pPr>
              <a:lnSpc>
                <a:spcPct val="100000"/>
              </a:lnSpc>
              <a:spcBef>
                <a:spcPts val="35"/>
              </a:spcBef>
              <a:buFont typeface="Arial"/>
              <a:buChar char="•"/>
            </a:pPr>
            <a:endParaRPr sz="4650" dirty="0">
              <a:latin typeface="Lato" panose="020F0502020204030203" pitchFamily="34" charset="0"/>
              <a:ea typeface="Lato" panose="020F0502020204030203" pitchFamily="34" charset="0"/>
              <a:cs typeface="Lato" panose="020F0502020204030203" pitchFamily="34" charset="0"/>
            </a:endParaRPr>
          </a:p>
          <a:p>
            <a:pPr marL="355600" indent="-342900">
              <a:lnSpc>
                <a:spcPct val="100000"/>
              </a:lnSpc>
              <a:spcBef>
                <a:spcPts val="5"/>
              </a:spcBef>
              <a:buFont typeface="Arial"/>
              <a:buChar char="•"/>
              <a:tabLst>
                <a:tab pos="354965" algn="l"/>
                <a:tab pos="355600" algn="l"/>
              </a:tabLst>
            </a:pPr>
            <a:r>
              <a:rPr sz="3200" spc="-10" dirty="0">
                <a:latin typeface="Lato" panose="020F0502020204030203" pitchFamily="34" charset="0"/>
                <a:ea typeface="Lato" panose="020F0502020204030203" pitchFamily="34" charset="0"/>
                <a:cs typeface="Lato" panose="020F0502020204030203" pitchFamily="34" charset="0"/>
              </a:rPr>
              <a:t>Questions</a:t>
            </a:r>
            <a:r>
              <a:rPr sz="3200" spc="-5" dirty="0">
                <a:latin typeface="Lato" panose="020F0502020204030203" pitchFamily="34" charset="0"/>
                <a:ea typeface="Lato" panose="020F0502020204030203" pitchFamily="34" charset="0"/>
                <a:cs typeface="Lato" panose="020F0502020204030203" pitchFamily="34" charset="0"/>
              </a:rPr>
              <a:t> now?</a:t>
            </a:r>
            <a:endParaRPr sz="3200" dirty="0">
              <a:latin typeface="Lato" panose="020F0502020204030203" pitchFamily="34" charset="0"/>
              <a:ea typeface="Lato" panose="020F0502020204030203" pitchFamily="34" charset="0"/>
              <a:cs typeface="Lato" panose="020F0502020204030203" pitchFamily="34"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2100802" y="513493"/>
            <a:ext cx="4942840" cy="597599"/>
          </a:xfrm>
          <a:prstGeom prst="rect">
            <a:avLst/>
          </a:prstGeom>
        </p:spPr>
        <p:txBody>
          <a:bodyPr vert="horz" wrap="square" lIns="0" tIns="12700" rIns="0" bIns="0" rtlCol="0">
            <a:spAutoFit/>
          </a:bodyPr>
          <a:lstStyle/>
          <a:p>
            <a:pPr marL="12700">
              <a:lnSpc>
                <a:spcPct val="100000"/>
              </a:lnSpc>
              <a:spcBef>
                <a:spcPts val="100"/>
              </a:spcBef>
            </a:pPr>
            <a:r>
              <a:rPr lang="en-US" spc="-30" dirty="0"/>
              <a:t>Data + science</a:t>
            </a:r>
            <a:r>
              <a:rPr spc="-5" dirty="0"/>
              <a:t>?</a:t>
            </a:r>
            <a:r>
              <a:rPr lang="en-US" spc="-5" dirty="0"/>
              <a:t> </a:t>
            </a:r>
            <a:endParaRPr spc="-5" dirty="0"/>
          </a:p>
        </p:txBody>
      </p:sp>
      <p:sp>
        <p:nvSpPr>
          <p:cNvPr id="5" name="object 5"/>
          <p:cNvSpPr txBox="1"/>
          <p:nvPr/>
        </p:nvSpPr>
        <p:spPr>
          <a:xfrm>
            <a:off x="-284812" y="4363500"/>
            <a:ext cx="9368852" cy="2291653"/>
          </a:xfrm>
          <a:prstGeom prst="rect">
            <a:avLst/>
          </a:prstGeom>
        </p:spPr>
        <p:txBody>
          <a:bodyPr vert="horz" wrap="square" lIns="0" tIns="113030" rIns="0" bIns="0" rtlCol="0">
            <a:spAutoFit/>
          </a:bodyPr>
          <a:lstStyle/>
          <a:p>
            <a:pPr marL="12700" algn="ctr">
              <a:lnSpc>
                <a:spcPct val="100000"/>
              </a:lnSpc>
              <a:spcBef>
                <a:spcPts val="890"/>
              </a:spcBef>
              <a:tabLst>
                <a:tab pos="354965" algn="l"/>
                <a:tab pos="355600" algn="l"/>
              </a:tabLst>
            </a:pPr>
            <a:r>
              <a:rPr sz="2800" b="1" spc="-5" dirty="0">
                <a:latin typeface="Lato Heavy" panose="020F0502020204030203" pitchFamily="34" charset="0"/>
                <a:ea typeface="Lato Heavy" panose="020F0502020204030203" pitchFamily="34" charset="0"/>
                <a:cs typeface="Lato Heavy" panose="020F0502020204030203" pitchFamily="34" charset="0"/>
              </a:rPr>
              <a:t>Science</a:t>
            </a:r>
            <a:r>
              <a:rPr lang="en-US" sz="2800" b="1" spc="-5" dirty="0">
                <a:latin typeface="Lato Heavy" panose="020F0502020204030203" pitchFamily="34" charset="0"/>
                <a:ea typeface="Lato Heavy" panose="020F0502020204030203" pitchFamily="34" charset="0"/>
                <a:cs typeface="Lato Heavy" panose="020F0502020204030203" pitchFamily="34" charset="0"/>
              </a:rPr>
              <a:t>, Art </a:t>
            </a:r>
            <a:r>
              <a:rPr sz="2800" b="1" dirty="0">
                <a:latin typeface="Lato Heavy" panose="020F0502020204030203" pitchFamily="34" charset="0"/>
                <a:ea typeface="Lato Heavy" panose="020F0502020204030203" pitchFamily="34" charset="0"/>
                <a:cs typeface="Lato Heavy" panose="020F0502020204030203" pitchFamily="34" charset="0"/>
              </a:rPr>
              <a:t>&amp;</a:t>
            </a:r>
            <a:r>
              <a:rPr sz="2800" b="1" spc="-5" dirty="0">
                <a:latin typeface="Lato Heavy" panose="020F0502020204030203" pitchFamily="34" charset="0"/>
                <a:ea typeface="Lato Heavy" panose="020F0502020204030203" pitchFamily="34" charset="0"/>
                <a:cs typeface="Lato Heavy" panose="020F0502020204030203" pitchFamily="34" charset="0"/>
              </a:rPr>
              <a:t> </a:t>
            </a:r>
            <a:r>
              <a:rPr lang="en-US" sz="2800" b="1" spc="-5" dirty="0">
                <a:latin typeface="Lato Heavy" panose="020F0502020204030203" pitchFamily="34" charset="0"/>
                <a:ea typeface="Lato Heavy" panose="020F0502020204030203" pitchFamily="34" charset="0"/>
                <a:cs typeface="Lato Heavy" panose="020F0502020204030203" pitchFamily="34" charset="0"/>
              </a:rPr>
              <a:t>E</a:t>
            </a:r>
            <a:r>
              <a:rPr sz="2800" b="1" spc="-5" dirty="0">
                <a:latin typeface="Lato Heavy" panose="020F0502020204030203" pitchFamily="34" charset="0"/>
                <a:ea typeface="Lato Heavy" panose="020F0502020204030203" pitchFamily="34" charset="0"/>
                <a:cs typeface="Lato Heavy" panose="020F0502020204030203" pitchFamily="34" charset="0"/>
              </a:rPr>
              <a:t>ngineering</a:t>
            </a:r>
            <a:endParaRPr sz="2800" b="1" dirty="0">
              <a:latin typeface="Lato Heavy" panose="020F0502020204030203" pitchFamily="34" charset="0"/>
              <a:ea typeface="Lato Heavy" panose="020F0502020204030203" pitchFamily="34" charset="0"/>
              <a:cs typeface="Lato Heavy" panose="020F0502020204030203" pitchFamily="34" charset="0"/>
            </a:endParaRPr>
          </a:p>
          <a:p>
            <a:pPr marL="755650" lvl="1" indent="-285750">
              <a:lnSpc>
                <a:spcPct val="100000"/>
              </a:lnSpc>
              <a:spcBef>
                <a:spcPts val="695"/>
              </a:spcBef>
              <a:buFont typeface="Arial"/>
              <a:buChar char="–"/>
              <a:tabLst>
                <a:tab pos="755650" algn="l"/>
              </a:tabLst>
            </a:pPr>
            <a:r>
              <a:rPr lang="en-US" sz="2400" b="1" spc="-5" dirty="0">
                <a:latin typeface="Lato" panose="020F0502020204030203" pitchFamily="34" charset="0"/>
                <a:ea typeface="Lato" panose="020F0502020204030203" pitchFamily="34" charset="0"/>
                <a:cs typeface="Lato" panose="020F0502020204030203" pitchFamily="34" charset="0"/>
              </a:rPr>
              <a:t>Physical Sciences</a:t>
            </a:r>
            <a:r>
              <a:rPr lang="en-US" sz="2400" spc="-5" dirty="0">
                <a:latin typeface="Lato" panose="020F0502020204030203" pitchFamily="34" charset="0"/>
                <a:ea typeface="Lato" panose="020F0502020204030203" pitchFamily="34" charset="0"/>
                <a:cs typeface="Lato" panose="020F0502020204030203" pitchFamily="34" charset="0"/>
              </a:rPr>
              <a:t>: Physics, Chemistry, Biology, Molecular science</a:t>
            </a:r>
          </a:p>
          <a:p>
            <a:pPr marL="755650" lvl="1" indent="-285750">
              <a:spcBef>
                <a:spcPts val="695"/>
              </a:spcBef>
              <a:buFont typeface="Arial"/>
              <a:buChar char="–"/>
              <a:tabLst>
                <a:tab pos="755650" algn="l"/>
              </a:tabLst>
            </a:pPr>
            <a:r>
              <a:rPr lang="en-US" sz="2400" b="1" spc="-5" dirty="0">
                <a:latin typeface="Lato" panose="020F0502020204030203" pitchFamily="34" charset="0"/>
                <a:ea typeface="Lato" panose="020F0502020204030203" pitchFamily="34" charset="0"/>
                <a:cs typeface="Lato" panose="020F0502020204030203" pitchFamily="34" charset="0"/>
              </a:rPr>
              <a:t>Engineering</a:t>
            </a:r>
            <a:r>
              <a:rPr lang="en-US" sz="2400" spc="-5" dirty="0">
                <a:latin typeface="Lato" panose="020F0502020204030203" pitchFamily="34" charset="0"/>
                <a:ea typeface="Lato" panose="020F0502020204030203" pitchFamily="34" charset="0"/>
                <a:cs typeface="Lato" panose="020F0502020204030203" pitchFamily="34" charset="0"/>
              </a:rPr>
              <a:t>: </a:t>
            </a:r>
            <a:r>
              <a:rPr lang="en-US" sz="2400" spc="-10" dirty="0">
                <a:latin typeface="Lato" panose="020F0502020204030203" pitchFamily="34" charset="0"/>
                <a:ea typeface="Lato" panose="020F0502020204030203" pitchFamily="34" charset="0"/>
                <a:cs typeface="Lato" panose="020F0502020204030203" pitchFamily="34" charset="0"/>
              </a:rPr>
              <a:t>Environment, Materials, Civil, Electrical</a:t>
            </a:r>
            <a:endParaRPr lang="en-US" sz="2400" dirty="0">
              <a:latin typeface="Lato" panose="020F0502020204030203" pitchFamily="34" charset="0"/>
              <a:ea typeface="Lato" panose="020F0502020204030203" pitchFamily="34" charset="0"/>
              <a:cs typeface="Lato" panose="020F0502020204030203" pitchFamily="34" charset="0"/>
            </a:endParaRPr>
          </a:p>
          <a:p>
            <a:pPr marL="755650" lvl="1" indent="-285750">
              <a:lnSpc>
                <a:spcPct val="100000"/>
              </a:lnSpc>
              <a:spcBef>
                <a:spcPts val="670"/>
              </a:spcBef>
              <a:buFont typeface="Arial"/>
              <a:buChar char="–"/>
              <a:tabLst>
                <a:tab pos="755650" algn="l"/>
              </a:tabLst>
            </a:pPr>
            <a:r>
              <a:rPr lang="en-US" sz="2400" b="1" spc="-5" dirty="0">
                <a:latin typeface="Lato" panose="020F0502020204030203" pitchFamily="34" charset="0"/>
                <a:ea typeface="Lato" panose="020F0502020204030203" pitchFamily="34" charset="0"/>
                <a:cs typeface="Lato" panose="020F0502020204030203" pitchFamily="34" charset="0"/>
              </a:rPr>
              <a:t>Social Sciences</a:t>
            </a:r>
            <a:r>
              <a:rPr lang="en-US" sz="2400" spc="-5" dirty="0">
                <a:latin typeface="Lato" panose="020F0502020204030203" pitchFamily="34" charset="0"/>
                <a:ea typeface="Lato" panose="020F0502020204030203" pitchFamily="34" charset="0"/>
                <a:cs typeface="Lato" panose="020F0502020204030203" pitchFamily="34" charset="0"/>
              </a:rPr>
              <a:t>: Psychology, Economics, Sociology, Public Policy</a:t>
            </a:r>
          </a:p>
        </p:txBody>
      </p:sp>
      <p:sp>
        <p:nvSpPr>
          <p:cNvPr id="6" name="object 6"/>
          <p:cNvSpPr/>
          <p:nvPr/>
        </p:nvSpPr>
        <p:spPr>
          <a:xfrm>
            <a:off x="2218543" y="1635359"/>
            <a:ext cx="4631961" cy="2172988"/>
          </a:xfrm>
          <a:prstGeom prst="rect">
            <a:avLst/>
          </a:prstGeom>
          <a:blipFill>
            <a:blip r:embed="rId3" cstate="print"/>
            <a:stretch>
              <a:fillRect/>
            </a:stretch>
          </a:blipFill>
        </p:spPr>
        <p:txBody>
          <a:bodyPr wrap="square" lIns="0" tIns="0" rIns="0" bIns="0" rtlCol="0"/>
          <a:lstStyle/>
          <a:p>
            <a:endParaRPr/>
          </a:p>
        </p:txBody>
      </p:sp>
      <p:sp>
        <p:nvSpPr>
          <p:cNvPr id="7" name="Triangle 6">
            <a:extLst>
              <a:ext uri="{FF2B5EF4-FFF2-40B4-BE49-F238E27FC236}">
                <a16:creationId xmlns:a16="http://schemas.microsoft.com/office/drawing/2014/main" id="{1349C680-CA59-0946-B91B-0EA68133DC78}"/>
              </a:ext>
            </a:extLst>
          </p:cNvPr>
          <p:cNvSpPr/>
          <p:nvPr/>
        </p:nvSpPr>
        <p:spPr>
          <a:xfrm rot="10800000">
            <a:off x="1768837" y="3453207"/>
            <a:ext cx="5531372" cy="966567"/>
          </a:xfrm>
          <a:prstGeom prst="triangle">
            <a:avLst>
              <a:gd name="adj" fmla="val 51355"/>
            </a:avLst>
          </a:prstGeom>
          <a:gradFill flip="none" rotWithShape="1">
            <a:gsLst>
              <a:gs pos="81000">
                <a:schemeClr val="accent2">
                  <a:lumMod val="75000"/>
                  <a:tint val="66000"/>
                  <a:satMod val="160000"/>
                </a:schemeClr>
              </a:gs>
              <a:gs pos="0">
                <a:schemeClr val="bg1">
                  <a:alpha val="20000"/>
                </a:schemeClr>
              </a:gs>
            </a:gsLst>
            <a:lin ang="16200000" scaled="1"/>
            <a:tileRect/>
          </a:gra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19807</TotalTime>
  <Words>3871</Words>
  <Application>Microsoft Macintosh PowerPoint</Application>
  <PresentationFormat>On-screen Show (4:3)</PresentationFormat>
  <Paragraphs>714</Paragraphs>
  <Slides>54</Slides>
  <Notes>8</Notes>
  <HiddenSlides>39</HiddenSlides>
  <MMClips>1</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54</vt:i4>
      </vt:variant>
    </vt:vector>
  </HeadingPairs>
  <TitlesOfParts>
    <vt:vector size="67" baseType="lpstr">
      <vt:lpstr>Arial</vt:lpstr>
      <vt:lpstr>Avenir Next</vt:lpstr>
      <vt:lpstr>Calibri</vt:lpstr>
      <vt:lpstr>Cambria Math</vt:lpstr>
      <vt:lpstr>Helvetica Neue</vt:lpstr>
      <vt:lpstr>Helvetica Neue Light</vt:lpstr>
      <vt:lpstr>Helvetica Neue Medium</vt:lpstr>
      <vt:lpstr>Lato</vt:lpstr>
      <vt:lpstr>Lato Black</vt:lpstr>
      <vt:lpstr>Lato Heavy</vt:lpstr>
      <vt:lpstr>Lato Light</vt:lpstr>
      <vt:lpstr>Times New Roman</vt:lpstr>
      <vt:lpstr>Office Theme</vt:lpstr>
      <vt:lpstr>Data Science Methods for  Clean Energy Research (DSMCER) &amp; Software Engineering for (SEMDS) Molecular Data Scientists</vt:lpstr>
      <vt:lpstr>What is this class about?</vt:lpstr>
      <vt:lpstr>Course website &amp; setup</vt:lpstr>
      <vt:lpstr>About Stéphanie Valleau</vt:lpstr>
      <vt:lpstr>Data science + Kinetics</vt:lpstr>
      <vt:lpstr>About Dave Beck</vt:lpstr>
      <vt:lpstr>Molecular Data Science</vt:lpstr>
      <vt:lpstr>I need more details!</vt:lpstr>
      <vt:lpstr>Data + science? </vt:lpstr>
      <vt:lpstr>OMG, so much data!</vt:lpstr>
      <vt:lpstr>Computers then and now</vt:lpstr>
      <vt:lpstr>PowerPoint Presentation</vt:lpstr>
      <vt:lpstr>Where does all the data  come from?</vt:lpstr>
      <vt:lpstr>Need memory to store data</vt:lpstr>
      <vt:lpstr>Ok so for Nav molecules????</vt:lpstr>
      <vt:lpstr>Memory &amp; time to compute</vt:lpstr>
      <vt:lpstr>How to meet our generation’s challenges?</vt:lpstr>
      <vt:lpstr>PowerPoint Presentation</vt:lpstr>
      <vt:lpstr>Outstanding Challenges</vt:lpstr>
      <vt:lpstr>Example: Materials Project</vt:lpstr>
      <vt:lpstr>Example: NoMaD Project</vt:lpstr>
      <vt:lpstr>Projects from 2020</vt:lpstr>
      <vt:lpstr>New paradigm of data-intensive  discovery and innovation</vt:lpstr>
      <vt:lpstr>Data management</vt:lpstr>
      <vt:lpstr>New paradigm of data-intensive  discovery and innovation</vt:lpstr>
      <vt:lpstr>Machine learning</vt:lpstr>
      <vt:lpstr>Machine learning</vt:lpstr>
      <vt:lpstr>Machine learning</vt:lpstr>
      <vt:lpstr>Machine learning</vt:lpstr>
      <vt:lpstr>Machine learning</vt:lpstr>
      <vt:lpstr>Machine learning</vt:lpstr>
      <vt:lpstr>Machine learning</vt:lpstr>
      <vt:lpstr>Machine learning</vt:lpstr>
      <vt:lpstr>Machine learning</vt:lpstr>
      <vt:lpstr>Machine learning</vt:lpstr>
      <vt:lpstr>Machine learning</vt:lpstr>
      <vt:lpstr>Machine learning</vt:lpstr>
      <vt:lpstr>Machine learning</vt:lpstr>
      <vt:lpstr>Machine learning</vt:lpstr>
      <vt:lpstr>Machine learning</vt:lpstr>
      <vt:lpstr>Machine learning</vt:lpstr>
      <vt:lpstr>Machine learning</vt:lpstr>
      <vt:lpstr>New paradigm of data-intensive  discovery and innovation</vt:lpstr>
      <vt:lpstr>Visualization</vt:lpstr>
      <vt:lpstr>New paradigm of data-intensive  discovery and innovation</vt:lpstr>
      <vt:lpstr>Software engineering</vt:lpstr>
      <vt:lpstr>Software engineering</vt:lpstr>
      <vt:lpstr>Data: Don’t be afraid of it!</vt:lpstr>
      <vt:lpstr>DIRECT to the rescue!</vt:lpstr>
      <vt:lpstr>eScience to the rescue!</vt:lpstr>
      <vt:lpstr>What is data science?</vt:lpstr>
      <vt:lpstr>What is data science?</vt:lpstr>
      <vt:lpstr>Questions?</vt:lpstr>
      <vt:lpstr>Acknowledgements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David Beck</dc:creator>
  <cp:lastModifiedBy>Stephanie Valleau</cp:lastModifiedBy>
  <cp:revision>682</cp:revision>
  <cp:lastPrinted>2018-01-04T18:38:40Z</cp:lastPrinted>
  <dcterms:created xsi:type="dcterms:W3CDTF">2015-01-21T04:58:27Z</dcterms:created>
  <dcterms:modified xsi:type="dcterms:W3CDTF">2021-01-04T23:27:07Z</dcterms:modified>
</cp:coreProperties>
</file>